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3" r:id="rId3"/>
    <p:sldMasterId id="2147483665" r:id="rId4"/>
    <p:sldMasterId id="2147483677" r:id="rId5"/>
    <p:sldMasterId id="2147483681" r:id="rId6"/>
  </p:sldMasterIdLst>
  <p:notesMasterIdLst>
    <p:notesMasterId r:id="rId8"/>
  </p:notesMasterIdLst>
  <p:handoutMasterIdLst>
    <p:handoutMasterId r:id="rId137"/>
  </p:handoutMasterIdLst>
  <p:sldIdLst>
    <p:sldId id="256" r:id="rId7"/>
    <p:sldId id="1255" r:id="rId9"/>
    <p:sldId id="258" r:id="rId10"/>
    <p:sldId id="1254" r:id="rId11"/>
    <p:sldId id="260" r:id="rId12"/>
    <p:sldId id="269" r:id="rId13"/>
    <p:sldId id="270" r:id="rId14"/>
    <p:sldId id="257" r:id="rId15"/>
    <p:sldId id="579" r:id="rId16"/>
    <p:sldId id="738" r:id="rId17"/>
    <p:sldId id="727" r:id="rId18"/>
    <p:sldId id="739" r:id="rId19"/>
    <p:sldId id="735" r:id="rId20"/>
    <p:sldId id="728" r:id="rId21"/>
    <p:sldId id="737" r:id="rId22"/>
    <p:sldId id="730" r:id="rId23"/>
    <p:sldId id="731" r:id="rId24"/>
    <p:sldId id="732" r:id="rId25"/>
    <p:sldId id="740" r:id="rId26"/>
    <p:sldId id="741" r:id="rId27"/>
    <p:sldId id="761" r:id="rId28"/>
    <p:sldId id="742" r:id="rId29"/>
    <p:sldId id="743" r:id="rId30"/>
    <p:sldId id="267" r:id="rId31"/>
    <p:sldId id="744" r:id="rId32"/>
    <p:sldId id="760" r:id="rId33"/>
    <p:sldId id="308" r:id="rId34"/>
    <p:sldId id="312" r:id="rId35"/>
    <p:sldId id="305" r:id="rId36"/>
    <p:sldId id="306" r:id="rId37"/>
    <p:sldId id="309" r:id="rId38"/>
    <p:sldId id="310" r:id="rId39"/>
    <p:sldId id="311" r:id="rId40"/>
    <p:sldId id="745" r:id="rId41"/>
    <p:sldId id="762" r:id="rId42"/>
    <p:sldId id="763" r:id="rId43"/>
    <p:sldId id="275" r:id="rId44"/>
    <p:sldId id="764" r:id="rId45"/>
    <p:sldId id="276" r:id="rId46"/>
    <p:sldId id="748" r:id="rId47"/>
    <p:sldId id="759" r:id="rId48"/>
    <p:sldId id="274" r:id="rId49"/>
    <p:sldId id="765" r:id="rId50"/>
    <p:sldId id="751" r:id="rId51"/>
    <p:sldId id="758" r:id="rId52"/>
    <p:sldId id="754" r:id="rId53"/>
    <p:sldId id="259" r:id="rId54"/>
    <p:sldId id="261" r:id="rId55"/>
    <p:sldId id="755" r:id="rId56"/>
    <p:sldId id="262" r:id="rId57"/>
    <p:sldId id="756" r:id="rId58"/>
    <p:sldId id="263" r:id="rId59"/>
    <p:sldId id="264" r:id="rId60"/>
    <p:sldId id="265" r:id="rId61"/>
    <p:sldId id="757" r:id="rId62"/>
    <p:sldId id="770" r:id="rId63"/>
    <p:sldId id="1257" r:id="rId64"/>
    <p:sldId id="422" r:id="rId65"/>
    <p:sldId id="416" r:id="rId66"/>
    <p:sldId id="271" r:id="rId67"/>
    <p:sldId id="425" r:id="rId68"/>
    <p:sldId id="424" r:id="rId69"/>
    <p:sldId id="423" r:id="rId70"/>
    <p:sldId id="426" r:id="rId71"/>
    <p:sldId id="771" r:id="rId72"/>
    <p:sldId id="413" r:id="rId73"/>
    <p:sldId id="772" r:id="rId74"/>
    <p:sldId id="774" r:id="rId75"/>
    <p:sldId id="1238" r:id="rId76"/>
    <p:sldId id="268" r:id="rId77"/>
    <p:sldId id="1240" r:id="rId78"/>
    <p:sldId id="1212" r:id="rId79"/>
    <p:sldId id="1213" r:id="rId80"/>
    <p:sldId id="1239" r:id="rId81"/>
    <p:sldId id="1226" r:id="rId82"/>
    <p:sldId id="1227" r:id="rId83"/>
    <p:sldId id="1228" r:id="rId84"/>
    <p:sldId id="1229" r:id="rId85"/>
    <p:sldId id="1230" r:id="rId86"/>
    <p:sldId id="1231" r:id="rId87"/>
    <p:sldId id="1233" r:id="rId88"/>
    <p:sldId id="1234" r:id="rId89"/>
    <p:sldId id="307" r:id="rId90"/>
    <p:sldId id="1235" r:id="rId91"/>
    <p:sldId id="1236" r:id="rId92"/>
    <p:sldId id="1237" r:id="rId93"/>
    <p:sldId id="1214" r:id="rId94"/>
    <p:sldId id="1215" r:id="rId95"/>
    <p:sldId id="1216" r:id="rId96"/>
    <p:sldId id="1217" r:id="rId97"/>
    <p:sldId id="1218" r:id="rId98"/>
    <p:sldId id="1219" r:id="rId99"/>
    <p:sldId id="1220" r:id="rId100"/>
    <p:sldId id="1221" r:id="rId101"/>
    <p:sldId id="1222" r:id="rId102"/>
    <p:sldId id="1223" r:id="rId103"/>
    <p:sldId id="1224" r:id="rId104"/>
    <p:sldId id="563" r:id="rId105"/>
    <p:sldId id="598" r:id="rId106"/>
    <p:sldId id="599" r:id="rId107"/>
    <p:sldId id="607" r:id="rId108"/>
    <p:sldId id="608" r:id="rId109"/>
    <p:sldId id="1242" r:id="rId110"/>
    <p:sldId id="601" r:id="rId111"/>
    <p:sldId id="602" r:id="rId112"/>
    <p:sldId id="603" r:id="rId113"/>
    <p:sldId id="604" r:id="rId114"/>
    <p:sldId id="566" r:id="rId115"/>
    <p:sldId id="1243" r:id="rId116"/>
    <p:sldId id="1244" r:id="rId117"/>
    <p:sldId id="1245" r:id="rId118"/>
    <p:sldId id="1246" r:id="rId119"/>
    <p:sldId id="1247" r:id="rId120"/>
    <p:sldId id="1248" r:id="rId121"/>
    <p:sldId id="1249" r:id="rId122"/>
    <p:sldId id="1250" r:id="rId123"/>
    <p:sldId id="1251" r:id="rId124"/>
    <p:sldId id="1252" r:id="rId125"/>
    <p:sldId id="1253" r:id="rId126"/>
    <p:sldId id="1258" r:id="rId127"/>
    <p:sldId id="1259" r:id="rId128"/>
    <p:sldId id="1262" r:id="rId129"/>
    <p:sldId id="1260" r:id="rId130"/>
    <p:sldId id="1261" r:id="rId131"/>
    <p:sldId id="1263" r:id="rId132"/>
    <p:sldId id="1264" r:id="rId133"/>
    <p:sldId id="1265" r:id="rId134"/>
    <p:sldId id="313" r:id="rId135"/>
    <p:sldId id="609" r:id="rId136"/>
  </p:sldIdLst>
  <p:sldSz cx="9144000" cy="6858000" type="screen4x3"/>
  <p:notesSz cx="6858000" cy="9144000"/>
  <p:custDataLst>
    <p:tags r:id="rId1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教学PPT" id="{D32EAFDE-6510-4797-A833-C86259A0FE1F}">
          <p14:sldIdLst>
            <p14:sldId id="256"/>
          </p14:sldIdLst>
        </p14:section>
        <p14:section name="教学任务" id="{9E8DA21C-3BFC-4E09-8F0E-38560FAB0E71}">
          <p14:sldIdLst>
            <p14:sldId id="1255"/>
          </p14:sldIdLst>
        </p14:section>
        <p14:section name="1.项目介绍" id="{780C3862-C5F9-4020-A8CB-FBA06856300A}">
          <p14:sldIdLst>
            <p14:sldId id="258"/>
            <p14:sldId id="1254"/>
            <p14:sldId id="260"/>
            <p14:sldId id="269"/>
            <p14:sldId id="270"/>
            <p14:sldId id="257"/>
          </p14:sldIdLst>
        </p14:section>
        <p14:section name="2.数据收集与核对" id="{8B655039-31B6-47D6-88E4-DC0FC04DA4DD}">
          <p14:sldIdLst>
            <p14:sldId id="579"/>
            <p14:sldId id="738"/>
            <p14:sldId id="727"/>
            <p14:sldId id="739"/>
            <p14:sldId id="735"/>
            <p14:sldId id="728"/>
            <p14:sldId id="737"/>
            <p14:sldId id="730"/>
            <p14:sldId id="731"/>
            <p14:sldId id="732"/>
          </p14:sldIdLst>
        </p14:section>
        <p14:section name="3.原始数据处理(一)" id="{9A4BEFB6-D67F-4443-9F6C-9D2D326891D7}">
          <p14:sldIdLst>
            <p14:sldId id="740"/>
            <p14:sldId id="741"/>
            <p14:sldId id="761"/>
            <p14:sldId id="742"/>
            <p14:sldId id="743"/>
            <p14:sldId id="267"/>
            <p14:sldId id="744"/>
            <p14:sldId id="760"/>
            <p14:sldId id="308"/>
            <p14:sldId id="312"/>
            <p14:sldId id="305"/>
            <p14:sldId id="306"/>
            <p14:sldId id="309"/>
            <p14:sldId id="310"/>
            <p14:sldId id="311"/>
            <p14:sldId id="745"/>
          </p14:sldIdLst>
        </p14:section>
        <p14:section name="4.原始数据处理（二）" id="{C6EBEB07-492A-42BA-8231-74E66E5A8F61}">
          <p14:sldIdLst>
            <p14:sldId id="762"/>
            <p14:sldId id="763"/>
            <p14:sldId id="275"/>
            <p14:sldId id="764"/>
            <p14:sldId id="276"/>
            <p14:sldId id="748"/>
            <p14:sldId id="759"/>
            <p14:sldId id="274"/>
            <p14:sldId id="765"/>
            <p14:sldId id="751"/>
          </p14:sldIdLst>
        </p14:section>
        <p14:section name="5.Stata教学" id="{E8B0B735-7C33-414E-AA70-C54DF35E1FCE}">
          <p14:sldIdLst>
            <p14:sldId id="758"/>
            <p14:sldId id="754"/>
            <p14:sldId id="259"/>
            <p14:sldId id="261"/>
            <p14:sldId id="755"/>
            <p14:sldId id="262"/>
            <p14:sldId id="756"/>
            <p14:sldId id="263"/>
            <p14:sldId id="264"/>
            <p14:sldId id="265"/>
            <p14:sldId id="757"/>
          </p14:sldIdLst>
        </p14:section>
        <p14:section name="6.普抽查四分人口处理" id="{947D7C94-F12C-49CA-B602-DF57397BF519}">
          <p14:sldIdLst>
            <p14:sldId id="770"/>
            <p14:sldId id="1257"/>
            <p14:sldId id="422"/>
            <p14:sldId id="416"/>
            <p14:sldId id="271"/>
          </p14:sldIdLst>
        </p14:section>
        <p14:section name="7.中间年份四分人口估算" id="{FD5B97BE-E67E-4A05-B141-F2D3B613C7AD}">
          <p14:sldIdLst>
            <p14:sldId id="425"/>
            <p14:sldId id="424"/>
            <p14:sldId id="423"/>
            <p14:sldId id="426"/>
            <p14:sldId id="771"/>
            <p14:sldId id="413"/>
            <p14:sldId id="772"/>
          </p14:sldIdLst>
        </p14:section>
        <p14:section name="8.就业率、增长率、LCI计算" id="{A65BEDF0-CBF1-4AF0-A933-E6EE93C37268}">
          <p14:sldIdLst>
            <p14:sldId id="774"/>
            <p14:sldId id="1238"/>
            <p14:sldId id="268"/>
            <p14:sldId id="1240"/>
            <p14:sldId id="1212"/>
            <p14:sldId id="1213"/>
            <p14:sldId id="1239"/>
            <p14:sldId id="1226"/>
            <p14:sldId id="1227"/>
            <p14:sldId id="1228"/>
            <p14:sldId id="1229"/>
            <p14:sldId id="1230"/>
            <p14:sldId id="1231"/>
            <p14:sldId id="1233"/>
            <p14:sldId id="1234"/>
            <p14:sldId id="307"/>
            <p14:sldId id="1235"/>
            <p14:sldId id="1236"/>
            <p14:sldId id="1237"/>
          </p14:sldIdLst>
        </p14:section>
        <p14:section name="9.Mincer参数拟合" id="{E979BA7D-0642-49D3-A6E8-F6EA73529CEE}">
          <p14:sldIdLst>
            <p14:sldId id="1214"/>
            <p14:sldId id="1215"/>
            <p14:sldId id="1216"/>
            <p14:sldId id="1217"/>
            <p14:sldId id="1218"/>
            <p14:sldId id="1219"/>
            <p14:sldId id="1220"/>
            <p14:sldId id="1221"/>
            <p14:sldId id="1222"/>
            <p14:sldId id="1223"/>
            <p14:sldId id="1224"/>
          </p14:sldIdLst>
        </p14:section>
        <p14:section name="10.Calculation处理和升学率计算" id="{66753124-78D8-43CB-A7BF-D439F08AAE07}">
          <p14:sldIdLst>
            <p14:sldId id="563"/>
            <p14:sldId id="598"/>
            <p14:sldId id="599"/>
            <p14:sldId id="607"/>
            <p14:sldId id="608"/>
            <p14:sldId id="1242"/>
            <p14:sldId id="601"/>
            <p14:sldId id="602"/>
            <p14:sldId id="603"/>
            <p14:sldId id="604"/>
            <p14:sldId id="566"/>
          </p14:sldIdLst>
        </p14:section>
        <p14:section name="补充参考" id="{EE63B483-4834-4C56-9B16-B0B5BAD62028}">
          <p14:sldIdLst>
            <p14:sldId id="1243"/>
            <p14:sldId id="1244"/>
            <p14:sldId id="1245"/>
            <p14:sldId id="1246"/>
            <p14:sldId id="1247"/>
            <p14:sldId id="1248"/>
            <p14:sldId id="1249"/>
            <p14:sldId id="1250"/>
            <p14:sldId id="1251"/>
            <p14:sldId id="1252"/>
            <p14:sldId id="1253"/>
          </p14:sldIdLst>
        </p14:section>
        <p14:section name="更新七普的省份" id="{CB4BF1AB-721E-B84F-AA70-5B54F3EA0DB5}">
          <p14:sldIdLst>
            <p14:sldId id="1258"/>
            <p14:sldId id="1259"/>
          </p14:sldIdLst>
        </p14:section>
        <p14:section name="出生率死亡率" id="{DAF41C8F-941F-E041-9471-B5167E49FE1B}">
          <p14:sldIdLst>
            <p14:sldId id="1262"/>
            <p14:sldId id="1260"/>
            <p14:sldId id="1261"/>
            <p14:sldId id="1263"/>
            <p14:sldId id="1264"/>
            <p14:sldId id="1265"/>
            <p14:sldId id="313"/>
            <p14:sldId id="60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y"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06"/>
    <p:restoredTop sz="94640"/>
  </p:normalViewPr>
  <p:slideViewPr>
    <p:cSldViewPr snapToGrid="0">
      <p:cViewPr varScale="1">
        <p:scale>
          <a:sx n="93" d="100"/>
          <a:sy n="93" d="100"/>
        </p:scale>
        <p:origin x="8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2.xml"/><Relationship Id="rId98" Type="http://schemas.openxmlformats.org/officeDocument/2006/relationships/slide" Target="slides/slide91.xml"/><Relationship Id="rId97" Type="http://schemas.openxmlformats.org/officeDocument/2006/relationships/slide" Target="slides/slide90.xml"/><Relationship Id="rId96" Type="http://schemas.openxmlformats.org/officeDocument/2006/relationships/slide" Target="slides/slide89.xml"/><Relationship Id="rId95" Type="http://schemas.openxmlformats.org/officeDocument/2006/relationships/slide" Target="slides/slide88.xml"/><Relationship Id="rId94" Type="http://schemas.openxmlformats.org/officeDocument/2006/relationships/slide" Target="slides/slide87.xml"/><Relationship Id="rId93" Type="http://schemas.openxmlformats.org/officeDocument/2006/relationships/slide" Target="slides/slide86.xml"/><Relationship Id="rId92" Type="http://schemas.openxmlformats.org/officeDocument/2006/relationships/slide" Target="slides/slide85.xml"/><Relationship Id="rId91" Type="http://schemas.openxmlformats.org/officeDocument/2006/relationships/slide" Target="slides/slide84.xml"/><Relationship Id="rId90" Type="http://schemas.openxmlformats.org/officeDocument/2006/relationships/slide" Target="slides/slide83.xml"/><Relationship Id="rId9" Type="http://schemas.openxmlformats.org/officeDocument/2006/relationships/slide" Target="slides/slide2.xml"/><Relationship Id="rId89" Type="http://schemas.openxmlformats.org/officeDocument/2006/relationships/slide" Target="slides/slide82.xml"/><Relationship Id="rId88" Type="http://schemas.openxmlformats.org/officeDocument/2006/relationships/slide" Target="slides/slide81.xml"/><Relationship Id="rId87" Type="http://schemas.openxmlformats.org/officeDocument/2006/relationships/slide" Target="slides/slide80.xml"/><Relationship Id="rId86" Type="http://schemas.openxmlformats.org/officeDocument/2006/relationships/slide" Target="slides/slide79.xml"/><Relationship Id="rId85" Type="http://schemas.openxmlformats.org/officeDocument/2006/relationships/slide" Target="slides/slide78.xml"/><Relationship Id="rId84" Type="http://schemas.openxmlformats.org/officeDocument/2006/relationships/slide" Target="slides/slide77.xml"/><Relationship Id="rId83" Type="http://schemas.openxmlformats.org/officeDocument/2006/relationships/slide" Target="slides/slide76.xml"/><Relationship Id="rId82" Type="http://schemas.openxmlformats.org/officeDocument/2006/relationships/slide" Target="slides/slide75.xml"/><Relationship Id="rId81" Type="http://schemas.openxmlformats.org/officeDocument/2006/relationships/slide" Target="slides/slide74.xml"/><Relationship Id="rId80" Type="http://schemas.openxmlformats.org/officeDocument/2006/relationships/slide" Target="slides/slide73.xml"/><Relationship Id="rId8" Type="http://schemas.openxmlformats.org/officeDocument/2006/relationships/notesMaster" Target="notesMasters/notesMaster1.xml"/><Relationship Id="rId79" Type="http://schemas.openxmlformats.org/officeDocument/2006/relationships/slide" Target="slides/slide72.xml"/><Relationship Id="rId78" Type="http://schemas.openxmlformats.org/officeDocument/2006/relationships/slide" Target="slides/slide71.xml"/><Relationship Id="rId77" Type="http://schemas.openxmlformats.org/officeDocument/2006/relationships/slide" Target="slides/slide70.xml"/><Relationship Id="rId76" Type="http://schemas.openxmlformats.org/officeDocument/2006/relationships/slide" Target="slides/slide69.xml"/><Relationship Id="rId75" Type="http://schemas.openxmlformats.org/officeDocument/2006/relationships/slide" Target="slides/slide68.xml"/><Relationship Id="rId74" Type="http://schemas.openxmlformats.org/officeDocument/2006/relationships/slide" Target="slides/slide67.xml"/><Relationship Id="rId73" Type="http://schemas.openxmlformats.org/officeDocument/2006/relationships/slide" Target="slides/slide66.xml"/><Relationship Id="rId72" Type="http://schemas.openxmlformats.org/officeDocument/2006/relationships/slide" Target="slides/slide65.xml"/><Relationship Id="rId71" Type="http://schemas.openxmlformats.org/officeDocument/2006/relationships/slide" Target="slides/slide64.xml"/><Relationship Id="rId70" Type="http://schemas.openxmlformats.org/officeDocument/2006/relationships/slide" Target="slides/slide63.xml"/><Relationship Id="rId7" Type="http://schemas.openxmlformats.org/officeDocument/2006/relationships/slide" Target="slides/slide1.xml"/><Relationship Id="rId69" Type="http://schemas.openxmlformats.org/officeDocument/2006/relationships/slide" Target="slides/slide62.xml"/><Relationship Id="rId68" Type="http://schemas.openxmlformats.org/officeDocument/2006/relationships/slide" Target="slides/slide61.xml"/><Relationship Id="rId67" Type="http://schemas.openxmlformats.org/officeDocument/2006/relationships/slide" Target="slides/slide60.xml"/><Relationship Id="rId66" Type="http://schemas.openxmlformats.org/officeDocument/2006/relationships/slide" Target="slides/slide59.xml"/><Relationship Id="rId65" Type="http://schemas.openxmlformats.org/officeDocument/2006/relationships/slide" Target="slides/slide58.xml"/><Relationship Id="rId64" Type="http://schemas.openxmlformats.org/officeDocument/2006/relationships/slide" Target="slides/slide57.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2" Type="http://schemas.openxmlformats.org/officeDocument/2006/relationships/tags" Target="tags/tag7.xml"/><Relationship Id="rId141" Type="http://schemas.openxmlformats.org/officeDocument/2006/relationships/commentAuthors" Target="commentAuthors.xml"/><Relationship Id="rId140" Type="http://schemas.openxmlformats.org/officeDocument/2006/relationships/tableStyles" Target="tableStyles.xml"/><Relationship Id="rId14" Type="http://schemas.openxmlformats.org/officeDocument/2006/relationships/slide" Target="slides/slide7.xml"/><Relationship Id="rId139" Type="http://schemas.openxmlformats.org/officeDocument/2006/relationships/viewProps" Target="viewProps.xml"/><Relationship Id="rId138" Type="http://schemas.openxmlformats.org/officeDocument/2006/relationships/presProps" Target="presProps.xml"/><Relationship Id="rId137" Type="http://schemas.openxmlformats.org/officeDocument/2006/relationships/handoutMaster" Target="handoutMasters/handoutMaster1.xml"/><Relationship Id="rId136" Type="http://schemas.openxmlformats.org/officeDocument/2006/relationships/slide" Target="slides/slide129.xml"/><Relationship Id="rId135" Type="http://schemas.openxmlformats.org/officeDocument/2006/relationships/slide" Target="slides/slide128.xml"/><Relationship Id="rId134" Type="http://schemas.openxmlformats.org/officeDocument/2006/relationships/slide" Target="slides/slide127.xml"/><Relationship Id="rId133" Type="http://schemas.openxmlformats.org/officeDocument/2006/relationships/slide" Target="slides/slide126.xml"/><Relationship Id="rId132" Type="http://schemas.openxmlformats.org/officeDocument/2006/relationships/slide" Target="slides/slide125.xml"/><Relationship Id="rId131" Type="http://schemas.openxmlformats.org/officeDocument/2006/relationships/slide" Target="slides/slide124.xml"/><Relationship Id="rId130" Type="http://schemas.openxmlformats.org/officeDocument/2006/relationships/slide" Target="slides/slide123.xml"/><Relationship Id="rId13" Type="http://schemas.openxmlformats.org/officeDocument/2006/relationships/slide" Target="slides/slide6.xml"/><Relationship Id="rId129" Type="http://schemas.openxmlformats.org/officeDocument/2006/relationships/slide" Target="slides/slide122.xml"/><Relationship Id="rId128" Type="http://schemas.openxmlformats.org/officeDocument/2006/relationships/slide" Target="slides/slide121.xml"/><Relationship Id="rId127" Type="http://schemas.openxmlformats.org/officeDocument/2006/relationships/slide" Target="slides/slide120.xml"/><Relationship Id="rId126" Type="http://schemas.openxmlformats.org/officeDocument/2006/relationships/slide" Target="slides/slide119.xml"/><Relationship Id="rId125" Type="http://schemas.openxmlformats.org/officeDocument/2006/relationships/slide" Target="slides/slide118.xml"/><Relationship Id="rId124" Type="http://schemas.openxmlformats.org/officeDocument/2006/relationships/slide" Target="slides/slide117.xml"/><Relationship Id="rId123" Type="http://schemas.openxmlformats.org/officeDocument/2006/relationships/slide" Target="slides/slide116.xml"/><Relationship Id="rId122" Type="http://schemas.openxmlformats.org/officeDocument/2006/relationships/slide" Target="slides/slide115.xml"/><Relationship Id="rId121" Type="http://schemas.openxmlformats.org/officeDocument/2006/relationships/slide" Target="slides/slide114.xml"/><Relationship Id="rId120" Type="http://schemas.openxmlformats.org/officeDocument/2006/relationships/slide" Target="slides/slide113.xml"/><Relationship Id="rId12" Type="http://schemas.openxmlformats.org/officeDocument/2006/relationships/slide" Target="slides/slide5.xml"/><Relationship Id="rId119" Type="http://schemas.openxmlformats.org/officeDocument/2006/relationships/slide" Target="slides/slide112.xml"/><Relationship Id="rId118" Type="http://schemas.openxmlformats.org/officeDocument/2006/relationships/slide" Target="slides/slide111.xml"/><Relationship Id="rId117" Type="http://schemas.openxmlformats.org/officeDocument/2006/relationships/slide" Target="slides/slide110.xml"/><Relationship Id="rId116" Type="http://schemas.openxmlformats.org/officeDocument/2006/relationships/slide" Target="slides/slide109.xml"/><Relationship Id="rId115" Type="http://schemas.openxmlformats.org/officeDocument/2006/relationships/slide" Target="slides/slide108.xml"/><Relationship Id="rId114" Type="http://schemas.openxmlformats.org/officeDocument/2006/relationships/slide" Target="slides/slide107.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110" Type="http://schemas.openxmlformats.org/officeDocument/2006/relationships/slide" Target="slides/slide103.xml"/><Relationship Id="rId11" Type="http://schemas.openxmlformats.org/officeDocument/2006/relationships/slide" Target="slides/slide4.xml"/><Relationship Id="rId109" Type="http://schemas.openxmlformats.org/officeDocument/2006/relationships/slide" Target="slides/slide102.xml"/><Relationship Id="rId108" Type="http://schemas.openxmlformats.org/officeDocument/2006/relationships/slide" Target="slides/slide101.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10" Type="http://schemas.openxmlformats.org/officeDocument/2006/relationships/slide" Target="slides/slide3.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zh-CN" altLang="en-US"/>
              <a:t>吉林城乡比</a:t>
            </a:r>
            <a:endParaRPr lang="zh-CN" altLang="en-US"/>
          </a:p>
        </c:rich>
      </c:tx>
      <c:layout/>
      <c:overlay val="0"/>
      <c:spPr>
        <a:noFill/>
        <a:ln>
          <a:noFill/>
        </a:ln>
        <a:effectLst/>
      </c:spPr>
    </c:title>
    <c:autoTitleDeleted val="0"/>
    <c:plotArea>
      <c:layout/>
      <c:barChart>
        <c:barDir val="col"/>
        <c:grouping val="clustered"/>
        <c:varyColors val="0"/>
        <c:ser>
          <c:idx val="0"/>
          <c:order val="0"/>
          <c:tx>
            <c:strRef>
              <c:f>吉林城乡比拟合!$L$2</c:f>
              <c:strCache>
                <c:ptCount val="1"/>
                <c:pt idx="0">
                  <c:v>调整前城乡比</c:v>
                </c:pt>
              </c:strCache>
            </c:strRef>
          </c:tx>
          <c:spPr>
            <a:solidFill>
              <a:schemeClr val="accent1"/>
            </a:solidFill>
            <a:ln>
              <a:noFill/>
            </a:ln>
            <a:effectLst/>
          </c:spPr>
          <c:invertIfNegative val="0"/>
          <c:dLbls>
            <c:delete val="1"/>
          </c:dLbls>
          <c:cat>
            <c:numRef>
              <c:f>吉林城乡比拟合!$K$9:$K$16</c:f>
              <c:numCache>
                <c:formatCode>General</c:formatCode>
                <c:ptCount val="8"/>
                <c:pt idx="0">
                  <c:v>1982</c:v>
                </c:pt>
                <c:pt idx="1">
                  <c:v>1987</c:v>
                </c:pt>
                <c:pt idx="2">
                  <c:v>1990</c:v>
                </c:pt>
                <c:pt idx="3">
                  <c:v>1995</c:v>
                </c:pt>
                <c:pt idx="4">
                  <c:v>2000</c:v>
                </c:pt>
                <c:pt idx="5">
                  <c:v>2005</c:v>
                </c:pt>
                <c:pt idx="6">
                  <c:v>2010</c:v>
                </c:pt>
                <c:pt idx="7">
                  <c:v>2015</c:v>
                </c:pt>
              </c:numCache>
            </c:numRef>
          </c:cat>
          <c:val>
            <c:numRef>
              <c:f>吉林城乡比拟合!$L$9:$L$16</c:f>
              <c:numCache>
                <c:formatCode>General</c:formatCode>
                <c:ptCount val="8"/>
                <c:pt idx="0">
                  <c:v>0.656522240990247</c:v>
                </c:pt>
                <c:pt idx="1">
                  <c:v>2.50553415869853</c:v>
                </c:pt>
                <c:pt idx="2">
                  <c:v>0.732113648363595</c:v>
                </c:pt>
                <c:pt idx="3">
                  <c:v>0.966777525973453</c:v>
                </c:pt>
                <c:pt idx="4">
                  <c:v>0.986584608652218</c:v>
                </c:pt>
                <c:pt idx="5">
                  <c:v>1.06326760175386</c:v>
                </c:pt>
                <c:pt idx="6">
                  <c:v>1.14397799980882</c:v>
                </c:pt>
                <c:pt idx="7">
                  <c:v>1.21739285006882</c:v>
                </c:pt>
              </c:numCache>
            </c:numRef>
          </c:val>
        </c:ser>
        <c:ser>
          <c:idx val="1"/>
          <c:order val="1"/>
          <c:tx>
            <c:strRef>
              <c:f>吉林城乡比拟合!$M$2</c:f>
              <c:strCache>
                <c:ptCount val="1"/>
                <c:pt idx="0">
                  <c:v>调整后城乡比</c:v>
                </c:pt>
              </c:strCache>
            </c:strRef>
          </c:tx>
          <c:spPr>
            <a:solidFill>
              <a:schemeClr val="accent2"/>
            </a:solidFill>
            <a:ln>
              <a:noFill/>
            </a:ln>
            <a:effectLst/>
          </c:spPr>
          <c:invertIfNegative val="0"/>
          <c:dLbls>
            <c:delete val="1"/>
          </c:dLbls>
          <c:cat>
            <c:numRef>
              <c:f>吉林城乡比拟合!$K$9:$K$16</c:f>
              <c:numCache>
                <c:formatCode>General</c:formatCode>
                <c:ptCount val="8"/>
                <c:pt idx="0">
                  <c:v>1982</c:v>
                </c:pt>
                <c:pt idx="1">
                  <c:v>1987</c:v>
                </c:pt>
                <c:pt idx="2">
                  <c:v>1990</c:v>
                </c:pt>
                <c:pt idx="3">
                  <c:v>1995</c:v>
                </c:pt>
                <c:pt idx="4">
                  <c:v>2000</c:v>
                </c:pt>
                <c:pt idx="5">
                  <c:v>2005</c:v>
                </c:pt>
                <c:pt idx="6">
                  <c:v>2010</c:v>
                </c:pt>
                <c:pt idx="7">
                  <c:v>2015</c:v>
                </c:pt>
              </c:numCache>
            </c:numRef>
          </c:cat>
          <c:val>
            <c:numRef>
              <c:f>吉林城乡比拟合!$M$9:$M$16</c:f>
              <c:numCache>
                <c:formatCode>General</c:formatCode>
                <c:ptCount val="8"/>
                <c:pt idx="0">
                  <c:v>0.656522240990247</c:v>
                </c:pt>
                <c:pt idx="1">
                  <c:v>0.70376687059859</c:v>
                </c:pt>
                <c:pt idx="2">
                  <c:v>0.732113648363595</c:v>
                </c:pt>
                <c:pt idx="3">
                  <c:v>0.966777525973453</c:v>
                </c:pt>
                <c:pt idx="4">
                  <c:v>0.986584608652218</c:v>
                </c:pt>
                <c:pt idx="5">
                  <c:v>1.06326760175386</c:v>
                </c:pt>
                <c:pt idx="6">
                  <c:v>1.14397799980882</c:v>
                </c:pt>
                <c:pt idx="7">
                  <c:v>1.21739285006882</c:v>
                </c:pt>
              </c:numCache>
            </c:numRef>
          </c:val>
        </c:ser>
        <c:dLbls>
          <c:showLegendKey val="0"/>
          <c:showVal val="0"/>
          <c:showCatName val="0"/>
          <c:showSerName val="0"/>
          <c:showPercent val="0"/>
          <c:showBubbleSize val="0"/>
        </c:dLbls>
        <c:gapWidth val="219"/>
        <c:overlap val="-27"/>
        <c:axId val="773335560"/>
        <c:axId val="773337856"/>
      </c:barChart>
      <c:catAx>
        <c:axId val="7733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73337856"/>
        <c:crosses val="autoZero"/>
        <c:auto val="1"/>
        <c:lblAlgn val="ctr"/>
        <c:lblOffset val="100"/>
        <c:noMultiLvlLbl val="0"/>
      </c:catAx>
      <c:valAx>
        <c:axId val="773337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73335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zh-CN" altLang="en-US"/>
              <a:t>吉林出生人口（城镇）</a:t>
            </a:r>
            <a:endParaRPr lang="zh-CN" altLang="en-US"/>
          </a:p>
        </c:rich>
      </c:tx>
      <c:layout/>
      <c:overlay val="0"/>
      <c:spPr>
        <a:noFill/>
        <a:ln>
          <a:noFill/>
        </a:ln>
        <a:effectLst/>
      </c:spPr>
    </c:title>
    <c:autoTitleDeleted val="0"/>
    <c:plotArea>
      <c:layout/>
      <c:lineChart>
        <c:grouping val="standard"/>
        <c:varyColors val="0"/>
        <c:ser>
          <c:idx val="0"/>
          <c:order val="0"/>
          <c:tx>
            <c:strRef>
              <c:f>'出生人口数 (修正)'!$E$4</c:f>
              <c:strCache>
                <c:ptCount val="1"/>
                <c:pt idx="0">
                  <c:v>总计</c:v>
                </c:pt>
              </c:strCache>
            </c:strRef>
          </c:tx>
          <c:spPr>
            <a:ln w="28575" cap="rnd">
              <a:solidFill>
                <a:schemeClr val="accent1"/>
              </a:solidFill>
              <a:round/>
            </a:ln>
            <a:effectLst/>
          </c:spPr>
          <c:marker>
            <c:symbol val="none"/>
          </c:marker>
          <c:dLbls>
            <c:delete val="1"/>
          </c:dLbls>
          <c:cat>
            <c:numRef>
              <c:f>'出生人口数 (修正)'!$A$5:$A$40</c:f>
              <c:numCache>
                <c:formatCode>0_ </c:formatCode>
                <c:ptCount val="36"/>
                <c:pt idx="0" c:formatCode="0_ ">
                  <c:v>1982</c:v>
                </c:pt>
                <c:pt idx="1" c:formatCode="0_ ">
                  <c:v>1983</c:v>
                </c:pt>
                <c:pt idx="2" c:formatCode="0_ ">
                  <c:v>1984</c:v>
                </c:pt>
                <c:pt idx="3" c:formatCode="0_ ">
                  <c:v>1985</c:v>
                </c:pt>
                <c:pt idx="4" c:formatCode="0_ ">
                  <c:v>1986</c:v>
                </c:pt>
                <c:pt idx="5" c:formatCode="0_ ">
                  <c:v>1987</c:v>
                </c:pt>
                <c:pt idx="6" c:formatCode="0_ ">
                  <c:v>1988</c:v>
                </c:pt>
                <c:pt idx="7" c:formatCode="0_ ">
                  <c:v>1989</c:v>
                </c:pt>
                <c:pt idx="8" c:formatCode="0_ ">
                  <c:v>1990</c:v>
                </c:pt>
                <c:pt idx="9" c:formatCode="0_ ">
                  <c:v>1991</c:v>
                </c:pt>
                <c:pt idx="10" c:formatCode="0_ ">
                  <c:v>1992</c:v>
                </c:pt>
                <c:pt idx="11" c:formatCode="0_ ">
                  <c:v>1993</c:v>
                </c:pt>
                <c:pt idx="12" c:formatCode="0_ ">
                  <c:v>1994</c:v>
                </c:pt>
                <c:pt idx="13" c:formatCode="0_ ">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numCache>
            </c:numRef>
          </c:cat>
          <c:val>
            <c:numRef>
              <c:f>'出生人口数 (修正)'!$E$5:$E$40</c:f>
              <c:numCache>
                <c:formatCode>0_ </c:formatCode>
                <c:ptCount val="36"/>
                <c:pt idx="0">
                  <c:v>166215</c:v>
                </c:pt>
                <c:pt idx="1">
                  <c:v>169649.414884291</c:v>
                </c:pt>
                <c:pt idx="2">
                  <c:v>144720.620959463</c:v>
                </c:pt>
                <c:pt idx="3">
                  <c:v>147219.9618279</c:v>
                </c:pt>
                <c:pt idx="4">
                  <c:v>162699.646037784</c:v>
                </c:pt>
                <c:pt idx="5">
                  <c:v>175518.288070858</c:v>
                </c:pt>
                <c:pt idx="6">
                  <c:v>176447.543615619</c:v>
                </c:pt>
                <c:pt idx="7">
                  <c:v>164524.159372172</c:v>
                </c:pt>
                <c:pt idx="8">
                  <c:v>151357</c:v>
                </c:pt>
                <c:pt idx="9">
                  <c:v>140305.441357723</c:v>
                </c:pt>
                <c:pt idx="10">
                  <c:v>138827.625119211</c:v>
                </c:pt>
                <c:pt idx="11">
                  <c:v>125682.582317515</c:v>
                </c:pt>
                <c:pt idx="12">
                  <c:v>115925.665244725</c:v>
                </c:pt>
                <c:pt idx="13">
                  <c:v>149457.364341085</c:v>
                </c:pt>
                <c:pt idx="14" c:formatCode="0_);[Red]\(0\)">
                  <c:v>111777.470203243</c:v>
                </c:pt>
                <c:pt idx="15" c:formatCode="0_);[Red]\(0\)">
                  <c:v>104896.959303787</c:v>
                </c:pt>
                <c:pt idx="16" c:formatCode="0_);[Red]\(0\)">
                  <c:v>101974.36563679</c:v>
                </c:pt>
                <c:pt idx="17" c:formatCode="0_);[Red]\(0\)">
                  <c:v>85247.9072268908</c:v>
                </c:pt>
                <c:pt idx="18" c:formatCode="0_);[Red]\(0\)">
                  <c:v>111399</c:v>
                </c:pt>
                <c:pt idx="19" c:formatCode="0_);[Red]\(0\)">
                  <c:v>145186.937702126</c:v>
                </c:pt>
                <c:pt idx="20" c:formatCode="0_);[Red]\(0\)">
                  <c:v>134281.426946513</c:v>
                </c:pt>
                <c:pt idx="21" c:formatCode="0_);[Red]\(0\)">
                  <c:v>113495.730316409</c:v>
                </c:pt>
                <c:pt idx="22" c:formatCode="0_);[Red]\(0\)">
                  <c:v>125958.46856426</c:v>
                </c:pt>
                <c:pt idx="23" c:formatCode="0_);[Red]\(0\)">
                  <c:v>113053.435114504</c:v>
                </c:pt>
                <c:pt idx="24" c:formatCode="0_);[Red]\(0\)">
                  <c:v>97172.3049443763</c:v>
                </c:pt>
                <c:pt idx="25" c:formatCode="0_);[Red]\(0\)">
                  <c:v>101149.163922783</c:v>
                </c:pt>
                <c:pt idx="26" c:formatCode="0_);[Red]\(0\)">
                  <c:v>94412.5542121368</c:v>
                </c:pt>
                <c:pt idx="27" c:formatCode="0_);[Red]\(0\)">
                  <c:v>93629.7842166442</c:v>
                </c:pt>
                <c:pt idx="28" c:formatCode="0_);[Red]\(0\)">
                  <c:v>71528</c:v>
                </c:pt>
                <c:pt idx="29" c:formatCode="0_);[Red]\(0\)">
                  <c:v>117878.575213785</c:v>
                </c:pt>
                <c:pt idx="30" c:formatCode="0_);[Red]\(0\)">
                  <c:v>133753.772574146</c:v>
                </c:pt>
                <c:pt idx="31" c:formatCode="0_);[Red]\(0\)">
                  <c:v>126482.860045364</c:v>
                </c:pt>
                <c:pt idx="32" c:formatCode="0_);[Red]\(0\)">
                  <c:v>123341.182598335</c:v>
                </c:pt>
                <c:pt idx="33" c:formatCode="0_);[Red]\(0\)">
                  <c:v>69875</c:v>
                </c:pt>
                <c:pt idx="34" c:formatCode="0_);[Red]\(0\)">
                  <c:v>97139.0463624368</c:v>
                </c:pt>
                <c:pt idx="35" c:formatCode="0_);[Red]\(0\)">
                  <c:v>95533.3591964634</c:v>
                </c:pt>
              </c:numCache>
            </c:numRef>
          </c:val>
          <c:smooth val="0"/>
        </c:ser>
        <c:ser>
          <c:idx val="1"/>
          <c:order val="1"/>
          <c:tx>
            <c:strRef>
              <c:f>'出生人口数 (修正)'!$F$4</c:f>
              <c:strCache>
                <c:ptCount val="1"/>
                <c:pt idx="0">
                  <c:v>男</c:v>
                </c:pt>
              </c:strCache>
            </c:strRef>
          </c:tx>
          <c:spPr>
            <a:ln w="28575" cap="rnd">
              <a:solidFill>
                <a:schemeClr val="accent2"/>
              </a:solidFill>
              <a:round/>
            </a:ln>
            <a:effectLst/>
          </c:spPr>
          <c:marker>
            <c:symbol val="none"/>
          </c:marker>
          <c:dLbls>
            <c:delete val="1"/>
          </c:dLbls>
          <c:cat>
            <c:numRef>
              <c:f>'出生人口数 (修正)'!$A$5:$A$40</c:f>
              <c:numCache>
                <c:formatCode>0_ </c:formatCode>
                <c:ptCount val="36"/>
                <c:pt idx="0" c:formatCode="0_ ">
                  <c:v>1982</c:v>
                </c:pt>
                <c:pt idx="1" c:formatCode="0_ ">
                  <c:v>1983</c:v>
                </c:pt>
                <c:pt idx="2" c:formatCode="0_ ">
                  <c:v>1984</c:v>
                </c:pt>
                <c:pt idx="3" c:formatCode="0_ ">
                  <c:v>1985</c:v>
                </c:pt>
                <c:pt idx="4" c:formatCode="0_ ">
                  <c:v>1986</c:v>
                </c:pt>
                <c:pt idx="5" c:formatCode="0_ ">
                  <c:v>1987</c:v>
                </c:pt>
                <c:pt idx="6" c:formatCode="0_ ">
                  <c:v>1988</c:v>
                </c:pt>
                <c:pt idx="7" c:formatCode="0_ ">
                  <c:v>1989</c:v>
                </c:pt>
                <c:pt idx="8" c:formatCode="0_ ">
                  <c:v>1990</c:v>
                </c:pt>
                <c:pt idx="9" c:formatCode="0_ ">
                  <c:v>1991</c:v>
                </c:pt>
                <c:pt idx="10" c:formatCode="0_ ">
                  <c:v>1992</c:v>
                </c:pt>
                <c:pt idx="11" c:formatCode="0_ ">
                  <c:v>1993</c:v>
                </c:pt>
                <c:pt idx="12" c:formatCode="0_ ">
                  <c:v>1994</c:v>
                </c:pt>
                <c:pt idx="13" c:formatCode="0_ ">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numCache>
            </c:numRef>
          </c:cat>
          <c:val>
            <c:numRef>
              <c:f>'出生人口数 (修正)'!$F$5:$F$40</c:f>
              <c:numCache>
                <c:formatCode>0_ </c:formatCode>
                <c:ptCount val="36"/>
                <c:pt idx="0">
                  <c:v>86279</c:v>
                </c:pt>
                <c:pt idx="1">
                  <c:v>87142.3442837193</c:v>
                </c:pt>
                <c:pt idx="2">
                  <c:v>74488.9744681999</c:v>
                </c:pt>
                <c:pt idx="3">
                  <c:v>75955.6027091231</c:v>
                </c:pt>
                <c:pt idx="4">
                  <c:v>83882.5298319306</c:v>
                </c:pt>
                <c:pt idx="5">
                  <c:v>90565.1605481739</c:v>
                </c:pt>
                <c:pt idx="6">
                  <c:v>91124.9029051065</c:v>
                </c:pt>
                <c:pt idx="7">
                  <c:v>84945.6445362693</c:v>
                </c:pt>
                <c:pt idx="8">
                  <c:v>77921</c:v>
                </c:pt>
                <c:pt idx="9">
                  <c:v>73980.0647608701</c:v>
                </c:pt>
                <c:pt idx="10">
                  <c:v>74552.2730211284</c:v>
                </c:pt>
                <c:pt idx="11">
                  <c:v>66981.3894583548</c:v>
                </c:pt>
                <c:pt idx="12">
                  <c:v>61363.4251884889</c:v>
                </c:pt>
                <c:pt idx="13">
                  <c:v>79302.3255813953</c:v>
                </c:pt>
                <c:pt idx="14" c:formatCode="0_);[Red]\(0\)">
                  <c:v>58312.6522364869</c:v>
                </c:pt>
                <c:pt idx="15" c:formatCode="0_);[Red]\(0\)">
                  <c:v>54935.8296350092</c:v>
                </c:pt>
                <c:pt idx="16" c:formatCode="0_);[Red]\(0\)">
                  <c:v>53590.6832456373</c:v>
                </c:pt>
                <c:pt idx="17" c:formatCode="0_);[Red]\(0\)">
                  <c:v>44851.1929411765</c:v>
                </c:pt>
                <c:pt idx="18" c:formatCode="0_);[Red]\(0\)">
                  <c:v>58568</c:v>
                </c:pt>
                <c:pt idx="19" c:formatCode="0_);[Red]\(0\)">
                  <c:v>72223.0323090356</c:v>
                </c:pt>
                <c:pt idx="20" c:formatCode="0_);[Red]\(0\)">
                  <c:v>67924.5971913265</c:v>
                </c:pt>
                <c:pt idx="21" c:formatCode="0_);[Red]\(0\)">
                  <c:v>57034.3371888287</c:v>
                </c:pt>
                <c:pt idx="22" c:formatCode="0_);[Red]\(0\)">
                  <c:v>69660.8363757053</c:v>
                </c:pt>
                <c:pt idx="23" c:formatCode="0_);[Red]\(0\)">
                  <c:v>59236.641221374</c:v>
                </c:pt>
                <c:pt idx="24" c:formatCode="0_);[Red]\(0\)">
                  <c:v>51083.8164409717</c:v>
                </c:pt>
                <c:pt idx="25" c:formatCode="0_);[Red]\(0\)">
                  <c:v>53073.0273863754</c:v>
                </c:pt>
                <c:pt idx="26" c:formatCode="0_);[Red]\(0\)">
                  <c:v>49689.905472641</c:v>
                </c:pt>
                <c:pt idx="27" c:formatCode="0_);[Red]\(0\)">
                  <c:v>49325.1553956835</c:v>
                </c:pt>
                <c:pt idx="28" c:formatCode="0_);[Red]\(0\)">
                  <c:v>37402</c:v>
                </c:pt>
                <c:pt idx="29" c:formatCode="0_);[Red]\(0\)">
                  <c:v>60526.0408317753</c:v>
                </c:pt>
                <c:pt idx="30" c:formatCode="0_);[Red]\(0\)">
                  <c:v>70319.3151483717</c:v>
                </c:pt>
                <c:pt idx="31" c:formatCode="0_);[Red]\(0\)">
                  <c:v>68068.5219384831</c:v>
                </c:pt>
                <c:pt idx="32" c:formatCode="0_);[Red]\(0\)">
                  <c:v>65293.1730148483</c:v>
                </c:pt>
                <c:pt idx="33" c:formatCode="0_);[Red]\(0\)">
                  <c:v>36312.5</c:v>
                </c:pt>
                <c:pt idx="34" c:formatCode="0_);[Red]\(0\)">
                  <c:v>51801.9490330413</c:v>
                </c:pt>
                <c:pt idx="35" c:formatCode="0_);[Red]\(0\)">
                  <c:v>51089.3775963739</c:v>
                </c:pt>
              </c:numCache>
            </c:numRef>
          </c:val>
          <c:smooth val="0"/>
        </c:ser>
        <c:ser>
          <c:idx val="2"/>
          <c:order val="2"/>
          <c:tx>
            <c:strRef>
              <c:f>'出生人口数 (修正)'!$G$4</c:f>
              <c:strCache>
                <c:ptCount val="1"/>
                <c:pt idx="0">
                  <c:v>女</c:v>
                </c:pt>
              </c:strCache>
            </c:strRef>
          </c:tx>
          <c:spPr>
            <a:ln w="28575" cap="rnd">
              <a:solidFill>
                <a:schemeClr val="accent3"/>
              </a:solidFill>
              <a:round/>
            </a:ln>
            <a:effectLst/>
          </c:spPr>
          <c:marker>
            <c:symbol val="none"/>
          </c:marker>
          <c:dLbls>
            <c:delete val="1"/>
          </c:dLbls>
          <c:cat>
            <c:numRef>
              <c:f>'出生人口数 (修正)'!$A$5:$A$40</c:f>
              <c:numCache>
                <c:formatCode>0_ </c:formatCode>
                <c:ptCount val="36"/>
                <c:pt idx="0" c:formatCode="0_ ">
                  <c:v>1982</c:v>
                </c:pt>
                <c:pt idx="1" c:formatCode="0_ ">
                  <c:v>1983</c:v>
                </c:pt>
                <c:pt idx="2" c:formatCode="0_ ">
                  <c:v>1984</c:v>
                </c:pt>
                <c:pt idx="3" c:formatCode="0_ ">
                  <c:v>1985</c:v>
                </c:pt>
                <c:pt idx="4" c:formatCode="0_ ">
                  <c:v>1986</c:v>
                </c:pt>
                <c:pt idx="5" c:formatCode="0_ ">
                  <c:v>1987</c:v>
                </c:pt>
                <c:pt idx="6" c:formatCode="0_ ">
                  <c:v>1988</c:v>
                </c:pt>
                <c:pt idx="7" c:formatCode="0_ ">
                  <c:v>1989</c:v>
                </c:pt>
                <c:pt idx="8" c:formatCode="0_ ">
                  <c:v>1990</c:v>
                </c:pt>
                <c:pt idx="9" c:formatCode="0_ ">
                  <c:v>1991</c:v>
                </c:pt>
                <c:pt idx="10" c:formatCode="0_ ">
                  <c:v>1992</c:v>
                </c:pt>
                <c:pt idx="11" c:formatCode="0_ ">
                  <c:v>1993</c:v>
                </c:pt>
                <c:pt idx="12" c:formatCode="0_ ">
                  <c:v>1994</c:v>
                </c:pt>
                <c:pt idx="13" c:formatCode="0_ ">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numCache>
            </c:numRef>
          </c:cat>
          <c:val>
            <c:numRef>
              <c:f>'出生人口数 (修正)'!$G$5:$G$40</c:f>
              <c:numCache>
                <c:formatCode>0_ </c:formatCode>
                <c:ptCount val="36"/>
                <c:pt idx="0">
                  <c:v>79936</c:v>
                </c:pt>
                <c:pt idx="1">
                  <c:v>82507.0706005719</c:v>
                </c:pt>
                <c:pt idx="2">
                  <c:v>70231.6464912635</c:v>
                </c:pt>
                <c:pt idx="3">
                  <c:v>71264.3591187769</c:v>
                </c:pt>
                <c:pt idx="4">
                  <c:v>78817.1162058534</c:v>
                </c:pt>
                <c:pt idx="5">
                  <c:v>84953.1275226837</c:v>
                </c:pt>
                <c:pt idx="6">
                  <c:v>85322.6407105126</c:v>
                </c:pt>
                <c:pt idx="7">
                  <c:v>79578.5148359022</c:v>
                </c:pt>
                <c:pt idx="8">
                  <c:v>73436</c:v>
                </c:pt>
                <c:pt idx="9">
                  <c:v>66325.3765968529</c:v>
                </c:pt>
                <c:pt idx="10">
                  <c:v>64275.3520980824</c:v>
                </c:pt>
                <c:pt idx="11">
                  <c:v>58701.1928591602</c:v>
                </c:pt>
                <c:pt idx="12">
                  <c:v>54562.2400562357</c:v>
                </c:pt>
                <c:pt idx="13">
                  <c:v>70155.0387596899</c:v>
                </c:pt>
                <c:pt idx="14" c:formatCode="0_);[Red]\(0\)">
                  <c:v>53464.8179667566</c:v>
                </c:pt>
                <c:pt idx="15" c:formatCode="0_);[Red]\(0\)">
                  <c:v>49961.1296687779</c:v>
                </c:pt>
                <c:pt idx="16" c:formatCode="0_);[Red]\(0\)">
                  <c:v>48383.6823911528</c:v>
                </c:pt>
                <c:pt idx="17" c:formatCode="0_);[Red]\(0\)">
                  <c:v>40396.7142857143</c:v>
                </c:pt>
                <c:pt idx="18" c:formatCode="0_);[Red]\(0\)">
                  <c:v>52831</c:v>
                </c:pt>
                <c:pt idx="19" c:formatCode="0_);[Red]\(0\)">
                  <c:v>72963.9053930905</c:v>
                </c:pt>
                <c:pt idx="20" c:formatCode="0_);[Red]\(0\)">
                  <c:v>66356.8297551867</c:v>
                </c:pt>
                <c:pt idx="21" c:formatCode="0_);[Red]\(0\)">
                  <c:v>56461.39312758</c:v>
                </c:pt>
                <c:pt idx="22" c:formatCode="0_);[Red]\(0\)">
                  <c:v>56297.6321885543</c:v>
                </c:pt>
                <c:pt idx="23" c:formatCode="0_);[Red]\(0\)">
                  <c:v>53816.7938931298</c:v>
                </c:pt>
                <c:pt idx="24" c:formatCode="0_);[Red]\(0\)">
                  <c:v>46088.4885034046</c:v>
                </c:pt>
                <c:pt idx="25" c:formatCode="0_);[Red]\(0\)">
                  <c:v>48076.1365364075</c:v>
                </c:pt>
                <c:pt idx="26" c:formatCode="0_);[Red]\(0\)">
                  <c:v>44722.6487394958</c:v>
                </c:pt>
                <c:pt idx="27" c:formatCode="0_);[Red]\(0\)">
                  <c:v>44304.6288209607</c:v>
                </c:pt>
                <c:pt idx="28" c:formatCode="0_);[Red]\(0\)">
                  <c:v>34126</c:v>
                </c:pt>
                <c:pt idx="29" c:formatCode="0_);[Red]\(0\)">
                  <c:v>57352.5343820098</c:v>
                </c:pt>
                <c:pt idx="30" c:formatCode="0_);[Red]\(0\)">
                  <c:v>63434.4574257748</c:v>
                </c:pt>
                <c:pt idx="31" c:formatCode="0_);[Red]\(0\)">
                  <c:v>58414.3381068809</c:v>
                </c:pt>
                <c:pt idx="32" c:formatCode="0_);[Red]\(0\)">
                  <c:v>58048.0095834869</c:v>
                </c:pt>
                <c:pt idx="33" c:formatCode="0_);[Red]\(0\)">
                  <c:v>33562.5</c:v>
                </c:pt>
                <c:pt idx="34" c:formatCode="0_);[Red]\(0\)">
                  <c:v>45337.0973293956</c:v>
                </c:pt>
                <c:pt idx="35" c:formatCode="0_);[Red]\(0\)">
                  <c:v>44443.9816000895</c:v>
                </c:pt>
              </c:numCache>
            </c:numRef>
          </c:val>
          <c:smooth val="0"/>
        </c:ser>
        <c:dLbls>
          <c:showLegendKey val="0"/>
          <c:showVal val="0"/>
          <c:showCatName val="0"/>
          <c:showSerName val="0"/>
          <c:showPercent val="0"/>
          <c:showBubbleSize val="0"/>
        </c:dLbls>
        <c:marker val="0"/>
        <c:smooth val="0"/>
        <c:axId val="1044699800"/>
        <c:axId val="1044705704"/>
      </c:lineChart>
      <c:catAx>
        <c:axId val="1044699800"/>
        <c:scaling>
          <c:orientation val="minMax"/>
        </c:scaling>
        <c:delete val="0"/>
        <c:axPos val="b"/>
        <c:numFmt formatCode="0_ "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044705704"/>
        <c:crosses val="autoZero"/>
        <c:auto val="1"/>
        <c:lblAlgn val="ctr"/>
        <c:lblOffset val="100"/>
        <c:noMultiLvlLbl val="0"/>
      </c:catAx>
      <c:valAx>
        <c:axId val="1044705704"/>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044699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zh-CN" altLang="en-US"/>
              <a:t>吉林出生人口（乡）</a:t>
            </a:r>
            <a:endParaRPr lang="zh-CN" altLang="en-US"/>
          </a:p>
        </c:rich>
      </c:tx>
      <c:layout/>
      <c:overlay val="0"/>
      <c:spPr>
        <a:noFill/>
        <a:ln>
          <a:noFill/>
        </a:ln>
        <a:effectLst/>
      </c:spPr>
    </c:title>
    <c:autoTitleDeleted val="0"/>
    <c:plotArea>
      <c:layout/>
      <c:lineChart>
        <c:grouping val="standard"/>
        <c:varyColors val="0"/>
        <c:ser>
          <c:idx val="0"/>
          <c:order val="0"/>
          <c:tx>
            <c:strRef>
              <c:f>'出生人口数 (修正)'!$H$4</c:f>
              <c:strCache>
                <c:ptCount val="1"/>
                <c:pt idx="0">
                  <c:v>总计</c:v>
                </c:pt>
              </c:strCache>
            </c:strRef>
          </c:tx>
          <c:spPr>
            <a:ln w="28575" cap="rnd">
              <a:solidFill>
                <a:schemeClr val="accent1"/>
              </a:solidFill>
              <a:round/>
            </a:ln>
            <a:effectLst/>
          </c:spPr>
          <c:marker>
            <c:symbol val="none"/>
          </c:marker>
          <c:dLbls>
            <c:delete val="1"/>
          </c:dLbls>
          <c:cat>
            <c:numRef>
              <c:f>'出生人口数 (修正)'!$A$5:$A$40</c:f>
              <c:numCache>
                <c:formatCode>0_ </c:formatCode>
                <c:ptCount val="36"/>
                <c:pt idx="0" c:formatCode="0_ ">
                  <c:v>1982</c:v>
                </c:pt>
                <c:pt idx="1" c:formatCode="0_ ">
                  <c:v>1983</c:v>
                </c:pt>
                <c:pt idx="2" c:formatCode="0_ ">
                  <c:v>1984</c:v>
                </c:pt>
                <c:pt idx="3" c:formatCode="0_ ">
                  <c:v>1985</c:v>
                </c:pt>
                <c:pt idx="4" c:formatCode="0_ ">
                  <c:v>1986</c:v>
                </c:pt>
                <c:pt idx="5" c:formatCode="0_ ">
                  <c:v>1987</c:v>
                </c:pt>
                <c:pt idx="6" c:formatCode="0_ ">
                  <c:v>1988</c:v>
                </c:pt>
                <c:pt idx="7" c:formatCode="0_ ">
                  <c:v>1989</c:v>
                </c:pt>
                <c:pt idx="8" c:formatCode="0_ ">
                  <c:v>1990</c:v>
                </c:pt>
                <c:pt idx="9" c:formatCode="0_ ">
                  <c:v>1991</c:v>
                </c:pt>
                <c:pt idx="10" c:formatCode="0_ ">
                  <c:v>1992</c:v>
                </c:pt>
                <c:pt idx="11" c:formatCode="0_ ">
                  <c:v>1993</c:v>
                </c:pt>
                <c:pt idx="12" c:formatCode="0_ ">
                  <c:v>1994</c:v>
                </c:pt>
                <c:pt idx="13" c:formatCode="0_ ">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numCache>
            </c:numRef>
          </c:cat>
          <c:val>
            <c:numRef>
              <c:f>'出生人口数 (修正)'!$H$5:$H$40</c:f>
              <c:numCache>
                <c:formatCode>0_ </c:formatCode>
                <c:ptCount val="36"/>
                <c:pt idx="0">
                  <c:v>255079</c:v>
                </c:pt>
                <c:pt idx="1">
                  <c:v>242655.547123179</c:v>
                </c:pt>
                <c:pt idx="2">
                  <c:v>240271.89980172</c:v>
                </c:pt>
                <c:pt idx="3">
                  <c:v>267364.63924103</c:v>
                </c:pt>
                <c:pt idx="4">
                  <c:v>292635.805035639</c:v>
                </c:pt>
                <c:pt idx="5">
                  <c:v>322415.943550809</c:v>
                </c:pt>
                <c:pt idx="6">
                  <c:v>320794.40444201</c:v>
                </c:pt>
                <c:pt idx="7">
                  <c:v>297099.645709967</c:v>
                </c:pt>
                <c:pt idx="8">
                  <c:v>291679</c:v>
                </c:pt>
                <c:pt idx="9">
                  <c:v>212491.742818539</c:v>
                </c:pt>
                <c:pt idx="10">
                  <c:v>178674.144569672</c:v>
                </c:pt>
                <c:pt idx="11">
                  <c:v>160137.019085309</c:v>
                </c:pt>
                <c:pt idx="12">
                  <c:v>97578.1574071797</c:v>
                </c:pt>
                <c:pt idx="13">
                  <c:v>175426.356589147</c:v>
                </c:pt>
                <c:pt idx="14" c:formatCode="0_);[Red]\(0\)">
                  <c:v>131382.395331439</c:v>
                </c:pt>
                <c:pt idx="15" c:formatCode="0_);[Red]\(0\)">
                  <c:v>119775.458236074</c:v>
                </c:pt>
                <c:pt idx="16" c:formatCode="0_);[Red]\(0\)">
                  <c:v>113559.229593637</c:v>
                </c:pt>
                <c:pt idx="17" c:formatCode="0_);[Red]\(0\)">
                  <c:v>90578.2720677585</c:v>
                </c:pt>
                <c:pt idx="18" c:formatCode="0_);[Red]\(0\)">
                  <c:v>117037</c:v>
                </c:pt>
                <c:pt idx="19" c:formatCode="0_);[Red]\(0\)">
                  <c:v>158671.138539381</c:v>
                </c:pt>
                <c:pt idx="20" c:formatCode="0_);[Red]\(0\)">
                  <c:v>162987.273355031</c:v>
                </c:pt>
                <c:pt idx="21" c:formatCode="0_);[Red]\(0\)">
                  <c:v>152890.857622994</c:v>
                </c:pt>
                <c:pt idx="22" c:formatCode="0_);[Red]\(0\)">
                  <c:v>191046.81988157</c:v>
                </c:pt>
                <c:pt idx="23" c:formatCode="0_);[Red]\(0\)">
                  <c:v>169083.969465649</c:v>
                </c:pt>
                <c:pt idx="24" c:formatCode="0_);[Red]\(0\)">
                  <c:v>138459.784335903</c:v>
                </c:pt>
                <c:pt idx="25" c:formatCode="0_);[Red]\(0\)">
                  <c:v>130413.195582189</c:v>
                </c:pt>
                <c:pt idx="26" c:formatCode="0_);[Red]\(0\)">
                  <c:v>131724.375769251</c:v>
                </c:pt>
                <c:pt idx="27" c:formatCode="0_);[Red]\(0\)">
                  <c:v>127251.425393821</c:v>
                </c:pt>
                <c:pt idx="28" c:formatCode="0_);[Red]\(0\)">
                  <c:v>105544</c:v>
                </c:pt>
                <c:pt idx="29" c:formatCode="0_);[Red]\(0\)">
                  <c:v>102343.316357811</c:v>
                </c:pt>
                <c:pt idx="30" c:formatCode="0_);[Red]\(0\)">
                  <c:v>99736.2178232856</c:v>
                </c:pt>
                <c:pt idx="31" c:formatCode="0_);[Red]\(0\)">
                  <c:v>89355.7291761764</c:v>
                </c:pt>
                <c:pt idx="32" c:formatCode="0_);[Red]\(0\)">
                  <c:v>81121.6228818618</c:v>
                </c:pt>
                <c:pt idx="33" c:formatCode="0_);[Red]\(0\)">
                  <c:v>56500</c:v>
                </c:pt>
                <c:pt idx="34" c:formatCode="0_);[Red]\(0\)">
                  <c:v>73691.9739322308</c:v>
                </c:pt>
                <c:pt idx="35" c:formatCode="0_);[Red]\(0\)">
                  <c:v>67551.5684670154</c:v>
                </c:pt>
              </c:numCache>
            </c:numRef>
          </c:val>
          <c:smooth val="0"/>
        </c:ser>
        <c:ser>
          <c:idx val="1"/>
          <c:order val="1"/>
          <c:tx>
            <c:strRef>
              <c:f>'出生人口数 (修正)'!$I$4</c:f>
              <c:strCache>
                <c:ptCount val="1"/>
                <c:pt idx="0">
                  <c:v>男</c:v>
                </c:pt>
              </c:strCache>
            </c:strRef>
          </c:tx>
          <c:spPr>
            <a:ln w="28575" cap="rnd">
              <a:solidFill>
                <a:schemeClr val="accent2"/>
              </a:solidFill>
              <a:round/>
            </a:ln>
            <a:effectLst/>
          </c:spPr>
          <c:marker>
            <c:symbol val="none"/>
          </c:marker>
          <c:dLbls>
            <c:delete val="1"/>
          </c:dLbls>
          <c:cat>
            <c:numRef>
              <c:f>'出生人口数 (修正)'!$A$5:$A$40</c:f>
              <c:numCache>
                <c:formatCode>0_ </c:formatCode>
                <c:ptCount val="36"/>
                <c:pt idx="0" c:formatCode="0_ ">
                  <c:v>1982</c:v>
                </c:pt>
                <c:pt idx="1" c:formatCode="0_ ">
                  <c:v>1983</c:v>
                </c:pt>
                <c:pt idx="2" c:formatCode="0_ ">
                  <c:v>1984</c:v>
                </c:pt>
                <c:pt idx="3" c:formatCode="0_ ">
                  <c:v>1985</c:v>
                </c:pt>
                <c:pt idx="4" c:formatCode="0_ ">
                  <c:v>1986</c:v>
                </c:pt>
                <c:pt idx="5" c:formatCode="0_ ">
                  <c:v>1987</c:v>
                </c:pt>
                <c:pt idx="6" c:formatCode="0_ ">
                  <c:v>1988</c:v>
                </c:pt>
                <c:pt idx="7" c:formatCode="0_ ">
                  <c:v>1989</c:v>
                </c:pt>
                <c:pt idx="8" c:formatCode="0_ ">
                  <c:v>1990</c:v>
                </c:pt>
                <c:pt idx="9" c:formatCode="0_ ">
                  <c:v>1991</c:v>
                </c:pt>
                <c:pt idx="10" c:formatCode="0_ ">
                  <c:v>1992</c:v>
                </c:pt>
                <c:pt idx="11" c:formatCode="0_ ">
                  <c:v>1993</c:v>
                </c:pt>
                <c:pt idx="12" c:formatCode="0_ ">
                  <c:v>1994</c:v>
                </c:pt>
                <c:pt idx="13" c:formatCode="0_ ">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numCache>
            </c:numRef>
          </c:cat>
          <c:val>
            <c:numRef>
              <c:f>'出生人口数 (修正)'!$I$5:$I$40</c:f>
              <c:numCache>
                <c:formatCode>0_ </c:formatCode>
                <c:ptCount val="36"/>
                <c:pt idx="0">
                  <c:v>131864</c:v>
                </c:pt>
                <c:pt idx="1">
                  <c:v>125464.379807327</c:v>
                </c:pt>
                <c:pt idx="2">
                  <c:v>124083.873984061</c:v>
                </c:pt>
                <c:pt idx="3">
                  <c:v>137698.244830497</c:v>
                </c:pt>
                <c:pt idx="4">
                  <c:v>150449.45937624</c:v>
                </c:pt>
                <c:pt idx="5">
                  <c:v>166490.00788541</c:v>
                </c:pt>
                <c:pt idx="6">
                  <c:v>166676.003798647</c:v>
                </c:pt>
                <c:pt idx="7">
                  <c:v>155409.805663285</c:v>
                </c:pt>
                <c:pt idx="8">
                  <c:v>151936</c:v>
                </c:pt>
                <c:pt idx="9">
                  <c:v>111891.260608942</c:v>
                </c:pt>
                <c:pt idx="10">
                  <c:v>91376.7559742255</c:v>
                </c:pt>
                <c:pt idx="11">
                  <c:v>80565.4265055534</c:v>
                </c:pt>
                <c:pt idx="12">
                  <c:v>50256.3273721288</c:v>
                </c:pt>
                <c:pt idx="13">
                  <c:v>90775.1937984496</c:v>
                </c:pt>
                <c:pt idx="14" c:formatCode="0_);[Red]\(0\)">
                  <c:v>68693.5538806728</c:v>
                </c:pt>
                <c:pt idx="15" c:formatCode="0_);[Red]\(0\)">
                  <c:v>62672.4275923156</c:v>
                </c:pt>
                <c:pt idx="16" c:formatCode="0_);[Red]\(0\)">
                  <c:v>59653.6157947014</c:v>
                </c:pt>
                <c:pt idx="17" c:formatCode="0_);[Red]\(0\)">
                  <c:v>47443.2606261109</c:v>
                </c:pt>
                <c:pt idx="18" c:formatCode="0_);[Red]\(0\)">
                  <c:v>61751</c:v>
                </c:pt>
                <c:pt idx="19" c:formatCode="0_);[Red]\(0\)">
                  <c:v>83471.1496699045</c:v>
                </c:pt>
                <c:pt idx="20" c:formatCode="0_);[Red]\(0\)">
                  <c:v>85817.4073761875</c:v>
                </c:pt>
                <c:pt idx="21" c:formatCode="0_);[Red]\(0\)">
                  <c:v>84378.3872827038</c:v>
                </c:pt>
                <c:pt idx="22" c:formatCode="0_);[Red]\(0\)">
                  <c:v>103217.464674619</c:v>
                </c:pt>
                <c:pt idx="23" c:formatCode="0_);[Red]\(0\)">
                  <c:v>90229.0076335878</c:v>
                </c:pt>
                <c:pt idx="24" c:formatCode="0_);[Red]\(0\)">
                  <c:v>73153.3624197938</c:v>
                </c:pt>
                <c:pt idx="25" c:formatCode="0_);[Red]\(0\)">
                  <c:v>68297.822328443</c:v>
                </c:pt>
                <c:pt idx="26" c:formatCode="0_);[Red]\(0\)">
                  <c:v>69321.9453603231</c:v>
                </c:pt>
                <c:pt idx="27" c:formatCode="0_);[Red]\(0\)">
                  <c:v>67490.1553986686</c:v>
                </c:pt>
                <c:pt idx="28" c:formatCode="0_);[Red]\(0\)">
                  <c:v>55809</c:v>
                </c:pt>
                <c:pt idx="29" c:formatCode="0_);[Red]\(0\)">
                  <c:v>52996.7288244247</c:v>
                </c:pt>
                <c:pt idx="30" c:formatCode="0_);[Red]\(0\)">
                  <c:v>50458.1746240614</c:v>
                </c:pt>
                <c:pt idx="31" c:formatCode="0_);[Red]\(0\)">
                  <c:v>47362.8118465201</c:v>
                </c:pt>
                <c:pt idx="32" c:formatCode="0_);[Red]\(0\)">
                  <c:v>41664.1567777042</c:v>
                </c:pt>
                <c:pt idx="33" c:formatCode="0_);[Red]\(0\)">
                  <c:v>28812.5</c:v>
                </c:pt>
                <c:pt idx="34" c:formatCode="0_);[Red]\(0\)">
                  <c:v>37696.172644766</c:v>
                </c:pt>
                <c:pt idx="35" c:formatCode="0_);[Red]\(0\)">
                  <c:v>34305.787998437</c:v>
                </c:pt>
              </c:numCache>
            </c:numRef>
          </c:val>
          <c:smooth val="0"/>
        </c:ser>
        <c:ser>
          <c:idx val="2"/>
          <c:order val="2"/>
          <c:tx>
            <c:strRef>
              <c:f>'出生人口数 (修正)'!$J$4</c:f>
              <c:strCache>
                <c:ptCount val="1"/>
                <c:pt idx="0">
                  <c:v>女</c:v>
                </c:pt>
              </c:strCache>
            </c:strRef>
          </c:tx>
          <c:spPr>
            <a:ln w="28575" cap="rnd">
              <a:solidFill>
                <a:schemeClr val="accent3"/>
              </a:solidFill>
              <a:round/>
            </a:ln>
            <a:effectLst/>
          </c:spPr>
          <c:marker>
            <c:symbol val="none"/>
          </c:marker>
          <c:dLbls>
            <c:delete val="1"/>
          </c:dLbls>
          <c:cat>
            <c:numRef>
              <c:f>'出生人口数 (修正)'!$A$5:$A$40</c:f>
              <c:numCache>
                <c:formatCode>0_ </c:formatCode>
                <c:ptCount val="36"/>
                <c:pt idx="0" c:formatCode="0_ ">
                  <c:v>1982</c:v>
                </c:pt>
                <c:pt idx="1" c:formatCode="0_ ">
                  <c:v>1983</c:v>
                </c:pt>
                <c:pt idx="2" c:formatCode="0_ ">
                  <c:v>1984</c:v>
                </c:pt>
                <c:pt idx="3" c:formatCode="0_ ">
                  <c:v>1985</c:v>
                </c:pt>
                <c:pt idx="4" c:formatCode="0_ ">
                  <c:v>1986</c:v>
                </c:pt>
                <c:pt idx="5" c:formatCode="0_ ">
                  <c:v>1987</c:v>
                </c:pt>
                <c:pt idx="6" c:formatCode="0_ ">
                  <c:v>1988</c:v>
                </c:pt>
                <c:pt idx="7" c:formatCode="0_ ">
                  <c:v>1989</c:v>
                </c:pt>
                <c:pt idx="8" c:formatCode="0_ ">
                  <c:v>1990</c:v>
                </c:pt>
                <c:pt idx="9" c:formatCode="0_ ">
                  <c:v>1991</c:v>
                </c:pt>
                <c:pt idx="10" c:formatCode="0_ ">
                  <c:v>1992</c:v>
                </c:pt>
                <c:pt idx="11" c:formatCode="0_ ">
                  <c:v>1993</c:v>
                </c:pt>
                <c:pt idx="12" c:formatCode="0_ ">
                  <c:v>1994</c:v>
                </c:pt>
                <c:pt idx="13" c:formatCode="0_ ">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numCache>
            </c:numRef>
          </c:cat>
          <c:val>
            <c:numRef>
              <c:f>'出生人口数 (修正)'!$J$5:$J$40</c:f>
              <c:numCache>
                <c:formatCode>0_ </c:formatCode>
                <c:ptCount val="36"/>
                <c:pt idx="0">
                  <c:v>123215</c:v>
                </c:pt>
                <c:pt idx="1">
                  <c:v>117191.167315852</c:v>
                </c:pt>
                <c:pt idx="2">
                  <c:v>116188.025817659</c:v>
                </c:pt>
                <c:pt idx="3">
                  <c:v>129666.394410533</c:v>
                </c:pt>
                <c:pt idx="4">
                  <c:v>142186.345659398</c:v>
                </c:pt>
                <c:pt idx="5">
                  <c:v>155925.935665399</c:v>
                </c:pt>
                <c:pt idx="6">
                  <c:v>154118.400643362</c:v>
                </c:pt>
                <c:pt idx="7">
                  <c:v>141689.840046682</c:v>
                </c:pt>
                <c:pt idx="8">
                  <c:v>139743</c:v>
                </c:pt>
                <c:pt idx="9">
                  <c:v>100600.482209597</c:v>
                </c:pt>
                <c:pt idx="10">
                  <c:v>87297.3885954468</c:v>
                </c:pt>
                <c:pt idx="11">
                  <c:v>79571.5925797551</c:v>
                </c:pt>
                <c:pt idx="12">
                  <c:v>47321.8300350509</c:v>
                </c:pt>
                <c:pt idx="13">
                  <c:v>84651.1627906977</c:v>
                </c:pt>
                <c:pt idx="14" c:formatCode="0_);[Red]\(0\)">
                  <c:v>62688.8414507661</c:v>
                </c:pt>
                <c:pt idx="15" c:formatCode="0_);[Red]\(0\)">
                  <c:v>57103.0306437588</c:v>
                </c:pt>
                <c:pt idx="16" c:formatCode="0_);[Red]\(0\)">
                  <c:v>53905.6137989358</c:v>
                </c:pt>
                <c:pt idx="17" c:formatCode="0_);[Red]\(0\)">
                  <c:v>43135.0114416476</c:v>
                </c:pt>
                <c:pt idx="18" c:formatCode="0_);[Red]\(0\)">
                  <c:v>55286</c:v>
                </c:pt>
                <c:pt idx="19" c:formatCode="0_);[Red]\(0\)">
                  <c:v>75199.9888694764</c:v>
                </c:pt>
                <c:pt idx="20" c:formatCode="0_);[Red]\(0\)">
                  <c:v>77169.8659788436</c:v>
                </c:pt>
                <c:pt idx="21" c:formatCode="0_);[Red]\(0\)">
                  <c:v>68512.4703402901</c:v>
                </c:pt>
                <c:pt idx="22" c:formatCode="0_);[Red]\(0\)">
                  <c:v>87829.3552069508</c:v>
                </c:pt>
                <c:pt idx="23" c:formatCode="0_);[Red]\(0\)">
                  <c:v>78854.9618320611</c:v>
                </c:pt>
                <c:pt idx="24" c:formatCode="0_);[Red]\(0\)">
                  <c:v>65306.4219161095</c:v>
                </c:pt>
                <c:pt idx="25" c:formatCode="0_);[Red]\(0\)">
                  <c:v>62115.3732537464</c:v>
                </c:pt>
                <c:pt idx="26" c:formatCode="0_);[Red]\(0\)">
                  <c:v>62402.4304089277</c:v>
                </c:pt>
                <c:pt idx="27" c:formatCode="0_);[Red]\(0\)">
                  <c:v>59761.2699951527</c:v>
                </c:pt>
                <c:pt idx="28" c:formatCode="0_);[Red]\(0\)">
                  <c:v>49735</c:v>
                </c:pt>
                <c:pt idx="29" c:formatCode="0_);[Red]\(0\)">
                  <c:v>49346.5875333866</c:v>
                </c:pt>
                <c:pt idx="30" c:formatCode="0_);[Red]\(0\)">
                  <c:v>49278.0431992242</c:v>
                </c:pt>
                <c:pt idx="31" c:formatCode="0_);[Red]\(0\)">
                  <c:v>41992.9173296563</c:v>
                </c:pt>
                <c:pt idx="32" c:formatCode="0_);[Red]\(0\)">
                  <c:v>39457.4661041577</c:v>
                </c:pt>
                <c:pt idx="33" c:formatCode="0_);[Red]\(0\)">
                  <c:v>27687.5</c:v>
                </c:pt>
                <c:pt idx="34" c:formatCode="0_);[Red]\(0\)">
                  <c:v>35995.8012874648</c:v>
                </c:pt>
                <c:pt idx="35" c:formatCode="0_);[Red]\(0\)">
                  <c:v>33245.7804685785</c:v>
                </c:pt>
              </c:numCache>
            </c:numRef>
          </c:val>
          <c:smooth val="0"/>
        </c:ser>
        <c:dLbls>
          <c:showLegendKey val="0"/>
          <c:showVal val="0"/>
          <c:showCatName val="0"/>
          <c:showSerName val="0"/>
          <c:showPercent val="0"/>
          <c:showBubbleSize val="0"/>
        </c:dLbls>
        <c:marker val="0"/>
        <c:smooth val="0"/>
        <c:axId val="1044703736"/>
        <c:axId val="1044706360"/>
      </c:lineChart>
      <c:catAx>
        <c:axId val="1044703736"/>
        <c:scaling>
          <c:orientation val="minMax"/>
        </c:scaling>
        <c:delete val="0"/>
        <c:axPos val="b"/>
        <c:numFmt formatCode="0_ "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044706360"/>
        <c:crosses val="autoZero"/>
        <c:auto val="1"/>
        <c:lblAlgn val="ctr"/>
        <c:lblOffset val="100"/>
        <c:noMultiLvlLbl val="0"/>
      </c:catAx>
      <c:valAx>
        <c:axId val="1044706360"/>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044703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DB9FA15-1B0F-4ED6-887E-2A20746E8B2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58D43925-A88B-4377-89FC-6A05147D3326}">
      <dgm:prSet phldrT="[文本]" custT="1"/>
      <dgm:spPr>
        <a:xfrm rot="16200000">
          <a:off x="-431169" y="1582357"/>
          <a:ext cx="2418508" cy="459516"/>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zh-CN" altLang="en-US" sz="2800" dirty="0">
              <a:solidFill>
                <a:sysClr val="window" lastClr="FFFFFF"/>
              </a:solidFill>
              <a:latin typeface="等线" panose="02010600030101010101" charset="-122"/>
              <a:ea typeface="等线" panose="02010600030101010101" charset="-122"/>
              <a:cs typeface="+mn-cs"/>
            </a:rPr>
            <a:t>招生人数</a:t>
          </a:r>
        </a:p>
      </dgm:t>
    </dgm:pt>
    <dgm:pt modelId="{BB2077DB-6F5B-4339-8778-EC497E370F6A}" cxnId="{99BF6363-79B7-4BFF-960B-1D6A59E12AC2}" type="parTrans">
      <dgm:prSet/>
      <dgm:spPr/>
      <dgm:t>
        <a:bodyPr/>
        <a:lstStyle/>
        <a:p>
          <a:endParaRPr lang="zh-CN" altLang="en-US"/>
        </a:p>
      </dgm:t>
    </dgm:pt>
    <dgm:pt modelId="{F126741A-233D-4E4D-9763-657B1EF40775}" cxnId="{99BF6363-79B7-4BFF-960B-1D6A59E12AC2}" type="sibTrans">
      <dgm:prSet/>
      <dgm:spPr/>
      <dgm:t>
        <a:bodyPr/>
        <a:lstStyle/>
        <a:p>
          <a:endParaRPr lang="zh-CN" altLang="en-US"/>
        </a:p>
      </dgm:t>
    </dgm:pt>
    <dgm:pt modelId="{E17AFB49-2323-411B-A1D2-6049E29AEF9F}">
      <dgm:prSet phldrT="[文本]" custT="1"/>
      <dgm:spPr>
        <a:xfrm>
          <a:off x="1309285" y="2768"/>
          <a:ext cx="1507214" cy="459516"/>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zh-CN" altLang="en-US" sz="1400" dirty="0">
              <a:solidFill>
                <a:sysClr val="window" lastClr="FFFFFF"/>
              </a:solidFill>
              <a:latin typeface="等线" panose="02010600030101010101" charset="-122"/>
              <a:ea typeface="等线" panose="02010600030101010101" charset="-122"/>
              <a:cs typeface="+mn-cs"/>
            </a:rPr>
            <a:t>研究生</a:t>
          </a:r>
        </a:p>
      </dgm:t>
    </dgm:pt>
    <dgm:pt modelId="{9BB50366-FD02-44B1-9176-6F4534AEFEC2}" cxnId="{842499D1-8AE7-40C1-BC1F-4EAFAF5C78C1}" type="parTrans">
      <dgm:prSet custT="1"/>
      <dgm:spPr>
        <a:xfrm>
          <a:off x="1007842" y="232526"/>
          <a:ext cx="301442" cy="1579588"/>
        </a:xfrm>
        <a:custGeom>
          <a:avLst/>
          <a:gdLst/>
          <a:ahLst/>
          <a:cxnLst/>
          <a:rect l="0" t="0" r="0" b="0"/>
          <a:pathLst>
            <a:path>
              <a:moveTo>
                <a:pt x="0" y="1579588"/>
              </a:moveTo>
              <a:lnTo>
                <a:pt x="150721" y="1579588"/>
              </a:lnTo>
              <a:lnTo>
                <a:pt x="150721" y="0"/>
              </a:lnTo>
              <a:lnTo>
                <a:pt x="301442" y="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gm:t>
    </dgm:pt>
    <dgm:pt modelId="{781F3964-4A75-4A03-84DB-452F8A2BA43E}" cxnId="{842499D1-8AE7-40C1-BC1F-4EAFAF5C78C1}" type="sibTrans">
      <dgm:prSet/>
      <dgm:spPr/>
      <dgm:t>
        <a:bodyPr/>
        <a:lstStyle/>
        <a:p>
          <a:endParaRPr lang="zh-CN" altLang="en-US"/>
        </a:p>
      </dgm:t>
    </dgm:pt>
    <dgm:pt modelId="{18CABB86-51C2-43E2-900A-88860CD94CD7}">
      <dgm:prSet phldrT="[文本]" custT="1"/>
      <dgm:spPr>
        <a:xfrm>
          <a:off x="1309285" y="577164"/>
          <a:ext cx="1507214" cy="459516"/>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zh-CN" altLang="en-US" sz="1400" dirty="0">
              <a:solidFill>
                <a:sysClr val="window" lastClr="FFFFFF"/>
              </a:solidFill>
              <a:latin typeface="等线" panose="02010600030101010101" charset="-122"/>
              <a:ea typeface="等线" panose="02010600030101010101" charset="-122"/>
              <a:cs typeface="+mn-cs"/>
            </a:rPr>
            <a:t>高等教育本专科</a:t>
          </a:r>
        </a:p>
      </dgm:t>
    </dgm:pt>
    <dgm:pt modelId="{558CFD1A-692A-4283-8E32-9A4F0BAE4CEB}" cxnId="{81296125-2D6D-4B59-BB93-7F8CCB31DC61}" type="parTrans">
      <dgm:prSet custT="1"/>
      <dgm:spPr>
        <a:xfrm>
          <a:off x="1007842" y="806922"/>
          <a:ext cx="301442" cy="1005192"/>
        </a:xfrm>
        <a:custGeom>
          <a:avLst/>
          <a:gdLst/>
          <a:ahLst/>
          <a:cxnLst/>
          <a:rect l="0" t="0" r="0" b="0"/>
          <a:pathLst>
            <a:path>
              <a:moveTo>
                <a:pt x="0" y="1005192"/>
              </a:moveTo>
              <a:lnTo>
                <a:pt x="150721" y="1005192"/>
              </a:lnTo>
              <a:lnTo>
                <a:pt x="150721" y="0"/>
              </a:lnTo>
              <a:lnTo>
                <a:pt x="301442" y="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gm:t>
    </dgm:pt>
    <dgm:pt modelId="{9A9B2E71-17AF-4A6E-8699-FE80B10060D5}" cxnId="{81296125-2D6D-4B59-BB93-7F8CCB31DC61}" type="sibTrans">
      <dgm:prSet/>
      <dgm:spPr/>
      <dgm:t>
        <a:bodyPr/>
        <a:lstStyle/>
        <a:p>
          <a:endParaRPr lang="zh-CN" altLang="en-US"/>
        </a:p>
      </dgm:t>
    </dgm:pt>
    <dgm:pt modelId="{D46BB2C5-E7F0-4BE6-838B-5767B51F6AD5}">
      <dgm:prSet phldrT="[文本]" custT="1"/>
      <dgm:spPr>
        <a:xfrm>
          <a:off x="1309285" y="1438758"/>
          <a:ext cx="1507214" cy="459516"/>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zh-CN" altLang="en-US" sz="1400" dirty="0">
              <a:solidFill>
                <a:sysClr val="window" lastClr="FFFFFF"/>
              </a:solidFill>
              <a:latin typeface="等线" panose="02010600030101010101" charset="-122"/>
              <a:ea typeface="等线" panose="02010600030101010101" charset="-122"/>
              <a:cs typeface="+mn-cs"/>
            </a:rPr>
            <a:t>高中阶段</a:t>
          </a:r>
          <a:endParaRPr lang="en-US" altLang="zh-CN" sz="1400" dirty="0">
            <a:solidFill>
              <a:sysClr val="window" lastClr="FFFFFF"/>
            </a:solidFill>
            <a:latin typeface="等线" panose="02010600030101010101" charset="-122"/>
            <a:ea typeface="等线" panose="02010600030101010101" charset="-122"/>
            <a:cs typeface="+mn-cs"/>
          </a:endParaRPr>
        </a:p>
      </dgm:t>
    </dgm:pt>
    <dgm:pt modelId="{07A6CEF3-5706-470B-BE97-E9F19B8AF74E}" cxnId="{F8F250AB-DA33-4DFD-8193-10967033D363}" type="parTrans">
      <dgm:prSet custT="1"/>
      <dgm:spPr>
        <a:xfrm>
          <a:off x="1007842" y="1668516"/>
          <a:ext cx="301442" cy="143598"/>
        </a:xfrm>
        <a:custGeom>
          <a:avLst/>
          <a:gdLst/>
          <a:ahLst/>
          <a:cxnLst/>
          <a:rect l="0" t="0" r="0" b="0"/>
          <a:pathLst>
            <a:path>
              <a:moveTo>
                <a:pt x="0" y="143598"/>
              </a:moveTo>
              <a:lnTo>
                <a:pt x="150721" y="143598"/>
              </a:lnTo>
              <a:lnTo>
                <a:pt x="150721" y="0"/>
              </a:lnTo>
              <a:lnTo>
                <a:pt x="301442" y="0"/>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gm:t>
    </dgm:pt>
    <dgm:pt modelId="{C4E78DB1-18E4-4D7B-9FCE-247FE5DA5C55}" cxnId="{F8F250AB-DA33-4DFD-8193-10967033D363}" type="sibTrans">
      <dgm:prSet/>
      <dgm:spPr/>
      <dgm:t>
        <a:bodyPr/>
        <a:lstStyle/>
        <a:p>
          <a:endParaRPr lang="zh-CN" altLang="en-US"/>
        </a:p>
      </dgm:t>
    </dgm:pt>
    <dgm:pt modelId="{BB35B564-2F99-4697-8545-03A0A93E3883}">
      <dgm:prSet phldrT="[文本]" custT="1"/>
      <dgm:spPr>
        <a:xfrm>
          <a:off x="1309285" y="2587549"/>
          <a:ext cx="1507214" cy="459516"/>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zh-CN" altLang="en-US" sz="1400" dirty="0">
              <a:solidFill>
                <a:sysClr val="window" lastClr="FFFFFF"/>
              </a:solidFill>
              <a:latin typeface="等线" panose="02010600030101010101" charset="-122"/>
              <a:ea typeface="等线" panose="02010600030101010101" charset="-122"/>
              <a:cs typeface="+mn-cs"/>
            </a:rPr>
            <a:t>初中阶段</a:t>
          </a:r>
          <a:endParaRPr lang="en-US" altLang="zh-CN" sz="1400" dirty="0">
            <a:solidFill>
              <a:sysClr val="window" lastClr="FFFFFF"/>
            </a:solidFill>
            <a:latin typeface="等线" panose="02010600030101010101" charset="-122"/>
            <a:ea typeface="等线" panose="02010600030101010101" charset="-122"/>
            <a:cs typeface="+mn-cs"/>
          </a:endParaRPr>
        </a:p>
      </dgm:t>
    </dgm:pt>
    <dgm:pt modelId="{91D10853-ABB8-43C4-B1BD-CC5FDD5557CD}" cxnId="{FAD6BEE9-BCB7-45D8-9129-C3F6763EB1A9}" type="parTrans">
      <dgm:prSet custT="1"/>
      <dgm:spPr>
        <a:xfrm>
          <a:off x="1007842" y="1812115"/>
          <a:ext cx="301442" cy="1005192"/>
        </a:xfrm>
        <a:custGeom>
          <a:avLst/>
          <a:gdLst/>
          <a:ahLst/>
          <a:cxnLst/>
          <a:rect l="0" t="0" r="0" b="0"/>
          <a:pathLst>
            <a:path>
              <a:moveTo>
                <a:pt x="0" y="0"/>
              </a:moveTo>
              <a:lnTo>
                <a:pt x="150721" y="0"/>
              </a:lnTo>
              <a:lnTo>
                <a:pt x="150721" y="1005192"/>
              </a:lnTo>
              <a:lnTo>
                <a:pt x="301442" y="1005192"/>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gm:t>
    </dgm:pt>
    <dgm:pt modelId="{EAB6196B-7329-4E11-A727-9FA9D2C8B1F3}" cxnId="{FAD6BEE9-BCB7-45D8-9129-C3F6763EB1A9}" type="sibTrans">
      <dgm:prSet/>
      <dgm:spPr/>
      <dgm:t>
        <a:bodyPr/>
        <a:lstStyle/>
        <a:p>
          <a:endParaRPr lang="zh-CN" altLang="en-US"/>
        </a:p>
      </dgm:t>
    </dgm:pt>
    <dgm:pt modelId="{FDC1AF08-7594-4274-B216-680BF35B0A3F}">
      <dgm:prSet phldrT="[文本]" custT="1"/>
      <dgm:spPr>
        <a:xfrm>
          <a:off x="1309285" y="3161945"/>
          <a:ext cx="1507214" cy="459516"/>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zh-CN" altLang="en-US" sz="1400" dirty="0">
              <a:solidFill>
                <a:sysClr val="window" lastClr="FFFFFF"/>
              </a:solidFill>
              <a:latin typeface="等线" panose="02010600030101010101" charset="-122"/>
              <a:ea typeface="等线" panose="02010600030101010101" charset="-122"/>
              <a:cs typeface="+mn-cs"/>
            </a:rPr>
            <a:t>小学阶段</a:t>
          </a:r>
          <a:endParaRPr lang="en-US" altLang="zh-CN" sz="1400" dirty="0">
            <a:solidFill>
              <a:sysClr val="window" lastClr="FFFFFF"/>
            </a:solidFill>
            <a:latin typeface="等线" panose="02010600030101010101" charset="-122"/>
            <a:ea typeface="等线" panose="02010600030101010101" charset="-122"/>
            <a:cs typeface="+mn-cs"/>
          </a:endParaRPr>
        </a:p>
      </dgm:t>
    </dgm:pt>
    <dgm:pt modelId="{3E24C5A2-CBEB-450F-B69F-A9700DB76D74}" cxnId="{EC45E75A-1DC0-4EC2-A8FA-69F28B2B23C8}" type="parTrans">
      <dgm:prSet custT="1"/>
      <dgm:spPr>
        <a:xfrm>
          <a:off x="1007842" y="1812115"/>
          <a:ext cx="301442" cy="1579588"/>
        </a:xfrm>
        <a:custGeom>
          <a:avLst/>
          <a:gdLst/>
          <a:ahLst/>
          <a:cxnLst/>
          <a:rect l="0" t="0" r="0" b="0"/>
          <a:pathLst>
            <a:path>
              <a:moveTo>
                <a:pt x="0" y="0"/>
              </a:moveTo>
              <a:lnTo>
                <a:pt x="150721" y="0"/>
              </a:lnTo>
              <a:lnTo>
                <a:pt x="150721" y="1579588"/>
              </a:lnTo>
              <a:lnTo>
                <a:pt x="301442" y="1579588"/>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gm:t>
    </dgm:pt>
    <dgm:pt modelId="{22F2D8E9-1D47-45F5-90DC-0ABF06E8A285}" cxnId="{EC45E75A-1DC0-4EC2-A8FA-69F28B2B23C8}" type="sibTrans">
      <dgm:prSet/>
      <dgm:spPr/>
      <dgm:t>
        <a:bodyPr/>
        <a:lstStyle/>
        <a:p>
          <a:endParaRPr lang="zh-CN" altLang="en-US"/>
        </a:p>
      </dgm:t>
    </dgm:pt>
    <dgm:pt modelId="{0218A001-D923-473C-90CB-E0E8712C16C5}">
      <dgm:prSet custT="1"/>
      <dgm:spPr>
        <a:xfrm>
          <a:off x="3117943" y="1151560"/>
          <a:ext cx="1619999" cy="459516"/>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zh-CN" altLang="en-US" sz="1100" dirty="0">
              <a:solidFill>
                <a:sysClr val="window" lastClr="FFFFFF"/>
              </a:solidFill>
              <a:latin typeface="等线" panose="02010600030101010101" charset="-122"/>
              <a:ea typeface="等线" panose="02010600030101010101" charset="-122"/>
              <a:cs typeface="+mn-cs"/>
            </a:rPr>
            <a:t>普通高中</a:t>
          </a:r>
        </a:p>
      </dgm:t>
    </dgm:pt>
    <dgm:pt modelId="{EA2542E4-1E08-48F5-BCD3-B817087734ED}" cxnId="{E68D4F8F-EC14-47F0-BD85-05505CFC6522}" type="parTrans">
      <dgm:prSet custT="1"/>
      <dgm:spPr>
        <a:xfrm>
          <a:off x="2816500" y="1381318"/>
          <a:ext cx="301442" cy="287197"/>
        </a:xfrm>
        <a:custGeom>
          <a:avLst/>
          <a:gdLst/>
          <a:ahLst/>
          <a:cxnLst/>
          <a:rect l="0" t="0" r="0" b="0"/>
          <a:pathLst>
            <a:path>
              <a:moveTo>
                <a:pt x="0" y="287197"/>
              </a:moveTo>
              <a:lnTo>
                <a:pt x="150721" y="287197"/>
              </a:lnTo>
              <a:lnTo>
                <a:pt x="150721" y="0"/>
              </a:lnTo>
              <a:lnTo>
                <a:pt x="301442" y="0"/>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pPr>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gm:t>
    </dgm:pt>
    <dgm:pt modelId="{30AEA512-1B1E-496F-9054-A8D6DD180937}" cxnId="{E68D4F8F-EC14-47F0-BD85-05505CFC6522}" type="sibTrans">
      <dgm:prSet/>
      <dgm:spPr/>
      <dgm:t>
        <a:bodyPr/>
        <a:lstStyle/>
        <a:p>
          <a:endParaRPr lang="zh-CN" altLang="en-US"/>
        </a:p>
      </dgm:t>
    </dgm:pt>
    <dgm:pt modelId="{03BF45E3-8538-4B49-9F4D-2CD64E95E643}">
      <dgm:prSet custT="1"/>
      <dgm:spPr>
        <a:xfrm>
          <a:off x="3117943" y="1725956"/>
          <a:ext cx="1619999" cy="459516"/>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zh-CN" altLang="en-US" sz="1100" dirty="0">
              <a:solidFill>
                <a:sysClr val="window" lastClr="FFFFFF"/>
              </a:solidFill>
              <a:latin typeface="等线" panose="02010600030101010101" charset="-122"/>
              <a:ea typeface="等线" panose="02010600030101010101" charset="-122"/>
              <a:cs typeface="+mn-cs"/>
            </a:rPr>
            <a:t>中等职业学校（包括职高、普通中专、成人中专）</a:t>
          </a:r>
        </a:p>
      </dgm:t>
    </dgm:pt>
    <dgm:pt modelId="{9554CDF0-59A4-462C-A957-50999A151F94}" cxnId="{2924CFC1-7D9D-47EB-BBE4-0DB7B198EE5F}" type="parTrans">
      <dgm:prSet custT="1"/>
      <dgm:spPr>
        <a:xfrm>
          <a:off x="2816500" y="1668516"/>
          <a:ext cx="301442" cy="287197"/>
        </a:xfrm>
        <a:custGeom>
          <a:avLst/>
          <a:gdLst/>
          <a:ahLst/>
          <a:cxnLst/>
          <a:rect l="0" t="0" r="0" b="0"/>
          <a:pathLst>
            <a:path>
              <a:moveTo>
                <a:pt x="0" y="0"/>
              </a:moveTo>
              <a:lnTo>
                <a:pt x="150721" y="0"/>
              </a:lnTo>
              <a:lnTo>
                <a:pt x="150721" y="287197"/>
              </a:lnTo>
              <a:lnTo>
                <a:pt x="301442" y="28719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pPr>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gm:t>
    </dgm:pt>
    <dgm:pt modelId="{2ACE0018-DB4D-454E-92BF-5385677173DA}" cxnId="{2924CFC1-7D9D-47EB-BBE4-0DB7B198EE5F}" type="sibTrans">
      <dgm:prSet/>
      <dgm:spPr/>
      <dgm:t>
        <a:bodyPr/>
        <a:lstStyle/>
        <a:p>
          <a:endParaRPr lang="zh-CN" altLang="en-US"/>
        </a:p>
      </dgm:t>
    </dgm:pt>
    <dgm:pt modelId="{EF97A913-DB17-47B2-B85A-554C473FCFF0}">
      <dgm:prSet phldrT="[文本]" custT="1"/>
      <dgm:spPr>
        <a:xfrm>
          <a:off x="3117943" y="2300351"/>
          <a:ext cx="1619999" cy="459516"/>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zh-CN" altLang="en-US" sz="1100" dirty="0">
              <a:solidFill>
                <a:sysClr val="window" lastClr="FFFFFF"/>
              </a:solidFill>
              <a:latin typeface="等线" panose="02010600030101010101" charset="-122"/>
              <a:ea typeface="等线" panose="02010600030101010101" charset="-122"/>
              <a:cs typeface="+mn-cs"/>
            </a:rPr>
            <a:t>普通初中</a:t>
          </a:r>
          <a:endParaRPr lang="en-US" altLang="zh-CN" sz="1100" dirty="0">
            <a:solidFill>
              <a:sysClr val="window" lastClr="FFFFFF"/>
            </a:solidFill>
            <a:latin typeface="等线" panose="02010600030101010101" charset="-122"/>
            <a:ea typeface="等线" panose="02010600030101010101" charset="-122"/>
            <a:cs typeface="+mn-cs"/>
          </a:endParaRPr>
        </a:p>
      </dgm:t>
    </dgm:pt>
    <dgm:pt modelId="{DCDFF9DA-806A-4D29-9CC4-3ECED601B4E3}" cxnId="{0AB4AFD3-6EFB-4396-9A52-75F56DD520C7}" type="parTrans">
      <dgm:prSet custT="1"/>
      <dgm:spPr>
        <a:xfrm>
          <a:off x="2816500" y="2530110"/>
          <a:ext cx="301442" cy="287197"/>
        </a:xfrm>
        <a:custGeom>
          <a:avLst/>
          <a:gdLst/>
          <a:ahLst/>
          <a:cxnLst/>
          <a:rect l="0" t="0" r="0" b="0"/>
          <a:pathLst>
            <a:path>
              <a:moveTo>
                <a:pt x="0" y="287197"/>
              </a:moveTo>
              <a:lnTo>
                <a:pt x="150721" y="287197"/>
              </a:lnTo>
              <a:lnTo>
                <a:pt x="150721" y="0"/>
              </a:lnTo>
              <a:lnTo>
                <a:pt x="301442" y="0"/>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pPr>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gm:t>
    </dgm:pt>
    <dgm:pt modelId="{470D79B0-6EB6-40D1-958F-554AD2987F26}" cxnId="{0AB4AFD3-6EFB-4396-9A52-75F56DD520C7}" type="sibTrans">
      <dgm:prSet/>
      <dgm:spPr/>
      <dgm:t>
        <a:bodyPr/>
        <a:lstStyle/>
        <a:p>
          <a:endParaRPr lang="zh-CN" altLang="en-US"/>
        </a:p>
      </dgm:t>
    </dgm:pt>
    <dgm:pt modelId="{43BAF97C-712A-4EAE-A022-DA381D8D493A}">
      <dgm:prSet phldrT="[文本]" custT="1"/>
      <dgm:spPr>
        <a:xfrm>
          <a:off x="3117943" y="2874747"/>
          <a:ext cx="1619999" cy="459516"/>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zh-CN" altLang="en-US" sz="1100" dirty="0">
              <a:solidFill>
                <a:sysClr val="window" lastClr="FFFFFF"/>
              </a:solidFill>
              <a:latin typeface="等线" panose="02010600030101010101" charset="-122"/>
              <a:ea typeface="等线" panose="02010600030101010101" charset="-122"/>
              <a:cs typeface="+mn-cs"/>
            </a:rPr>
            <a:t>职业初中（</a:t>
          </a:r>
          <a:r>
            <a:rPr lang="en-US" altLang="zh-CN" sz="1100" dirty="0">
              <a:solidFill>
                <a:sysClr val="window" lastClr="FFFFFF"/>
              </a:solidFill>
              <a:latin typeface="等线" panose="02010600030101010101" charset="-122"/>
              <a:ea typeface="等线" panose="02010600030101010101" charset="-122"/>
              <a:cs typeface="+mn-cs"/>
            </a:rPr>
            <a:t>2011</a:t>
          </a:r>
          <a:r>
            <a:rPr lang="zh-CN" altLang="en-US" sz="1100" dirty="0">
              <a:solidFill>
                <a:sysClr val="window" lastClr="FFFFFF"/>
              </a:solidFill>
              <a:latin typeface="等线" panose="02010600030101010101" charset="-122"/>
              <a:ea typeface="等线" panose="02010600030101010101" charset="-122"/>
              <a:cs typeface="+mn-cs"/>
            </a:rPr>
            <a:t>年以后没有这一分类了）</a:t>
          </a:r>
          <a:endParaRPr lang="en-US" altLang="zh-CN" sz="1100" dirty="0">
            <a:solidFill>
              <a:sysClr val="window" lastClr="FFFFFF"/>
            </a:solidFill>
            <a:latin typeface="等线" panose="02010600030101010101" charset="-122"/>
            <a:ea typeface="等线" panose="02010600030101010101" charset="-122"/>
            <a:cs typeface="+mn-cs"/>
          </a:endParaRPr>
        </a:p>
      </dgm:t>
    </dgm:pt>
    <dgm:pt modelId="{98D11107-F5D4-4B99-9BFC-CF7DE4936DC4}" cxnId="{81A98930-D9BB-4A23-A5CC-A45D8375525D}" type="parTrans">
      <dgm:prSet custT="1"/>
      <dgm:spPr>
        <a:xfrm>
          <a:off x="2816500" y="2817308"/>
          <a:ext cx="301442" cy="287197"/>
        </a:xfrm>
        <a:custGeom>
          <a:avLst/>
          <a:gdLst/>
          <a:ahLst/>
          <a:cxnLst/>
          <a:rect l="0" t="0" r="0" b="0"/>
          <a:pathLst>
            <a:path>
              <a:moveTo>
                <a:pt x="0" y="0"/>
              </a:moveTo>
              <a:lnTo>
                <a:pt x="150721" y="0"/>
              </a:lnTo>
              <a:lnTo>
                <a:pt x="150721" y="287197"/>
              </a:lnTo>
              <a:lnTo>
                <a:pt x="301442" y="28719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pPr>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gm:t>
    </dgm:pt>
    <dgm:pt modelId="{EFA48072-348B-4EF7-A6DC-C52B9A0CF380}" cxnId="{81A98930-D9BB-4A23-A5CC-A45D8375525D}" type="sibTrans">
      <dgm:prSet/>
      <dgm:spPr/>
      <dgm:t>
        <a:bodyPr/>
        <a:lstStyle/>
        <a:p>
          <a:endParaRPr lang="zh-CN" altLang="en-US"/>
        </a:p>
      </dgm:t>
    </dgm:pt>
    <dgm:pt modelId="{A4772921-69ED-4B63-AAEE-DB79036641C2}">
      <dgm:prSet custT="1"/>
      <dgm:spPr>
        <a:xfrm>
          <a:off x="3117943" y="2768"/>
          <a:ext cx="1879843" cy="459516"/>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ltLang="zh-CN" sz="1050" dirty="0">
              <a:solidFill>
                <a:sysClr val="window" lastClr="FFFFFF"/>
              </a:solidFill>
              <a:latin typeface="等线" panose="02010600030101010101" charset="-122"/>
              <a:ea typeface="等线" panose="02010600030101010101" charset="-122"/>
              <a:cs typeface="+mn-cs"/>
            </a:rPr>
            <a:t>2002</a:t>
          </a:r>
          <a:r>
            <a:rPr lang="zh-CN" altLang="en-US" sz="1050" dirty="0">
              <a:solidFill>
                <a:sysClr val="window" lastClr="FFFFFF"/>
              </a:solidFill>
              <a:latin typeface="等线" panose="02010600030101010101" charset="-122"/>
              <a:ea typeface="等线" panose="02010600030101010101" charset="-122"/>
              <a:cs typeface="+mn-cs"/>
            </a:rPr>
            <a:t>年以前无数据</a:t>
          </a:r>
        </a:p>
      </dgm:t>
    </dgm:pt>
    <dgm:pt modelId="{BEF6B75E-6920-4C90-A7F1-4C69DF9FDF5B}" cxnId="{8B0754C0-3FF2-4688-B336-7A4F8A2438FA}" type="parTrans">
      <dgm:prSet custT="1"/>
      <dgm:spPr>
        <a:xfrm>
          <a:off x="2816500" y="186806"/>
          <a:ext cx="301442" cy="91440"/>
        </a:xfrm>
        <a:custGeom>
          <a:avLst/>
          <a:gdLst/>
          <a:ahLst/>
          <a:cxnLst/>
          <a:rect l="0" t="0" r="0" b="0"/>
          <a:pathLst>
            <a:path>
              <a:moveTo>
                <a:pt x="0" y="45720"/>
              </a:moveTo>
              <a:lnTo>
                <a:pt x="301442" y="45720"/>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pPr>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gm:t>
    </dgm:pt>
    <dgm:pt modelId="{401260D4-21DA-45A3-A10B-32E95C499976}" cxnId="{8B0754C0-3FF2-4688-B336-7A4F8A2438FA}" type="sibTrans">
      <dgm:prSet/>
      <dgm:spPr/>
      <dgm:t>
        <a:bodyPr/>
        <a:lstStyle/>
        <a:p>
          <a:endParaRPr lang="zh-CN" altLang="en-US"/>
        </a:p>
      </dgm:t>
    </dgm:pt>
    <dgm:pt modelId="{C0EDBF4B-0984-406E-818B-BDF1F0A3FD48}">
      <dgm:prSet custT="1"/>
      <dgm:spPr>
        <a:xfrm>
          <a:off x="3117943" y="577164"/>
          <a:ext cx="1936394" cy="459516"/>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ltLang="zh-CN" sz="1050" dirty="0">
              <a:solidFill>
                <a:sysClr val="window" lastClr="FFFFFF"/>
              </a:solidFill>
              <a:latin typeface="等线" panose="02010600030101010101" charset="-122"/>
              <a:ea typeface="等线" panose="02010600030101010101" charset="-122"/>
              <a:cs typeface="+mn-cs"/>
            </a:rPr>
            <a:t>2002</a:t>
          </a:r>
          <a:r>
            <a:rPr lang="zh-CN" altLang="en-US" sz="1050" dirty="0">
              <a:solidFill>
                <a:sysClr val="window" lastClr="FFFFFF"/>
              </a:solidFill>
              <a:latin typeface="等线" panose="02010600030101010101" charset="-122"/>
              <a:ea typeface="等线" panose="02010600030101010101" charset="-122"/>
              <a:cs typeface="+mn-cs"/>
            </a:rPr>
            <a:t>年以后不再细分普通和成人，关注总数</a:t>
          </a:r>
        </a:p>
      </dgm:t>
    </dgm:pt>
    <dgm:pt modelId="{AEE6BF55-041A-445D-8778-8C645B22819B}" cxnId="{F9F308FF-CE89-48D3-A36D-2355EDC4277A}" type="parTrans">
      <dgm:prSet custT="1"/>
      <dgm:spPr>
        <a:xfrm>
          <a:off x="2816500" y="761202"/>
          <a:ext cx="301442" cy="91440"/>
        </a:xfrm>
        <a:custGeom>
          <a:avLst/>
          <a:gdLst/>
          <a:ahLst/>
          <a:cxnLst/>
          <a:rect l="0" t="0" r="0" b="0"/>
          <a:pathLst>
            <a:path>
              <a:moveTo>
                <a:pt x="0" y="45720"/>
              </a:moveTo>
              <a:lnTo>
                <a:pt x="301442" y="45720"/>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pPr>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gm:t>
    </dgm:pt>
    <dgm:pt modelId="{8E68FA5F-A2CC-4A6B-99E6-A30892AE3340}" cxnId="{F9F308FF-CE89-48D3-A36D-2355EDC4277A}" type="sibTrans">
      <dgm:prSet/>
      <dgm:spPr/>
      <dgm:t>
        <a:bodyPr/>
        <a:lstStyle/>
        <a:p>
          <a:endParaRPr lang="zh-CN" altLang="en-US"/>
        </a:p>
      </dgm:t>
    </dgm:pt>
    <dgm:pt modelId="{90B6F558-1220-42E0-9302-2B1E6C0EA49E}" type="pres">
      <dgm:prSet presAssocID="{CDB9FA15-1B0F-4ED6-887E-2A20746E8B29}" presName="Name0" presStyleCnt="0">
        <dgm:presLayoutVars>
          <dgm:chPref val="1"/>
          <dgm:dir/>
          <dgm:animOne val="branch"/>
          <dgm:animLvl val="lvl"/>
          <dgm:resizeHandles val="exact"/>
        </dgm:presLayoutVars>
      </dgm:prSet>
      <dgm:spPr/>
    </dgm:pt>
    <dgm:pt modelId="{71685637-1EE8-48FB-891D-2B4E66F25436}" type="pres">
      <dgm:prSet presAssocID="{58D43925-A88B-4377-89FC-6A05147D3326}" presName="root1" presStyleCnt="0"/>
      <dgm:spPr/>
    </dgm:pt>
    <dgm:pt modelId="{3423ED90-CF47-4BED-8188-514EB55D7D58}" type="pres">
      <dgm:prSet presAssocID="{58D43925-A88B-4377-89FC-6A05147D3326}" presName="LevelOneTextNode" presStyleLbl="node0" presStyleIdx="0" presStyleCnt="1">
        <dgm:presLayoutVars>
          <dgm:chPref val="3"/>
        </dgm:presLayoutVars>
      </dgm:prSet>
      <dgm:spPr/>
    </dgm:pt>
    <dgm:pt modelId="{A21729DF-AC4A-4816-A50A-7C3532BE322F}" type="pres">
      <dgm:prSet presAssocID="{58D43925-A88B-4377-89FC-6A05147D3326}" presName="level2hierChild" presStyleCnt="0"/>
      <dgm:spPr/>
    </dgm:pt>
    <dgm:pt modelId="{714852AC-7980-496B-B1CF-C01B0E2ECF88}" type="pres">
      <dgm:prSet presAssocID="{9BB50366-FD02-44B1-9176-6F4534AEFEC2}" presName="conn2-1" presStyleLbl="parChTrans1D2" presStyleIdx="0" presStyleCnt="5"/>
      <dgm:spPr/>
    </dgm:pt>
    <dgm:pt modelId="{090C1B3A-4405-4120-BEFF-326CDE4A7319}" type="pres">
      <dgm:prSet presAssocID="{9BB50366-FD02-44B1-9176-6F4534AEFEC2}" presName="connTx" presStyleLbl="parChTrans1D2" presStyleIdx="0" presStyleCnt="5"/>
      <dgm:spPr/>
    </dgm:pt>
    <dgm:pt modelId="{45179777-602B-483F-9EDA-17FCB18C914D}" type="pres">
      <dgm:prSet presAssocID="{E17AFB49-2323-411B-A1D2-6049E29AEF9F}" presName="root2" presStyleCnt="0"/>
      <dgm:spPr/>
    </dgm:pt>
    <dgm:pt modelId="{6A82DE28-B750-4348-8874-8A67AECE1CD8}" type="pres">
      <dgm:prSet presAssocID="{E17AFB49-2323-411B-A1D2-6049E29AEF9F}" presName="LevelTwoTextNode" presStyleLbl="node2" presStyleIdx="0" presStyleCnt="5">
        <dgm:presLayoutVars>
          <dgm:chPref val="3"/>
        </dgm:presLayoutVars>
      </dgm:prSet>
      <dgm:spPr/>
    </dgm:pt>
    <dgm:pt modelId="{D17CADC5-179A-49CE-BAB4-ED4846EFA088}" type="pres">
      <dgm:prSet presAssocID="{E17AFB49-2323-411B-A1D2-6049E29AEF9F}" presName="level3hierChild" presStyleCnt="0"/>
      <dgm:spPr/>
    </dgm:pt>
    <dgm:pt modelId="{3AE13785-C1AC-48C3-A597-1FB064FBC92C}" type="pres">
      <dgm:prSet presAssocID="{BEF6B75E-6920-4C90-A7F1-4C69DF9FDF5B}" presName="conn2-1" presStyleLbl="parChTrans1D3" presStyleIdx="0" presStyleCnt="6"/>
      <dgm:spPr/>
    </dgm:pt>
    <dgm:pt modelId="{2BE7D869-1D64-4BE5-9A6D-18925CB0DB7C}" type="pres">
      <dgm:prSet presAssocID="{BEF6B75E-6920-4C90-A7F1-4C69DF9FDF5B}" presName="connTx" presStyleLbl="parChTrans1D3" presStyleIdx="0" presStyleCnt="6"/>
      <dgm:spPr/>
    </dgm:pt>
    <dgm:pt modelId="{EAC355F4-3B20-4213-A728-9396C720C9EF}" type="pres">
      <dgm:prSet presAssocID="{A4772921-69ED-4B63-AAEE-DB79036641C2}" presName="root2" presStyleCnt="0"/>
      <dgm:spPr/>
    </dgm:pt>
    <dgm:pt modelId="{0E24B268-01C3-4AE7-8387-73CBE89C9EFC}" type="pres">
      <dgm:prSet presAssocID="{A4772921-69ED-4B63-AAEE-DB79036641C2}" presName="LevelTwoTextNode" presStyleLbl="node3" presStyleIdx="0" presStyleCnt="6" custScaleX="124723">
        <dgm:presLayoutVars>
          <dgm:chPref val="3"/>
        </dgm:presLayoutVars>
      </dgm:prSet>
      <dgm:spPr>
        <a:prstGeom prst="ellipse">
          <a:avLst/>
        </a:prstGeom>
      </dgm:spPr>
    </dgm:pt>
    <dgm:pt modelId="{925F044D-F774-42B4-B9B3-61119D3F942F}" type="pres">
      <dgm:prSet presAssocID="{A4772921-69ED-4B63-AAEE-DB79036641C2}" presName="level3hierChild" presStyleCnt="0"/>
      <dgm:spPr/>
    </dgm:pt>
    <dgm:pt modelId="{2A1C3E2F-D5ED-4E6C-A6A3-1D1CE0D9DDEB}" type="pres">
      <dgm:prSet presAssocID="{558CFD1A-692A-4283-8E32-9A4F0BAE4CEB}" presName="conn2-1" presStyleLbl="parChTrans1D2" presStyleIdx="1" presStyleCnt="5"/>
      <dgm:spPr/>
    </dgm:pt>
    <dgm:pt modelId="{60958C93-300C-4D1E-9809-74FE4216822A}" type="pres">
      <dgm:prSet presAssocID="{558CFD1A-692A-4283-8E32-9A4F0BAE4CEB}" presName="connTx" presStyleLbl="parChTrans1D2" presStyleIdx="1" presStyleCnt="5"/>
      <dgm:spPr/>
    </dgm:pt>
    <dgm:pt modelId="{229CFA76-7FB0-4610-A7C9-291B541E5446}" type="pres">
      <dgm:prSet presAssocID="{18CABB86-51C2-43E2-900A-88860CD94CD7}" presName="root2" presStyleCnt="0"/>
      <dgm:spPr/>
    </dgm:pt>
    <dgm:pt modelId="{EFD4FB99-A78F-48B1-922D-DF5CCAAA3345}" type="pres">
      <dgm:prSet presAssocID="{18CABB86-51C2-43E2-900A-88860CD94CD7}" presName="LevelTwoTextNode" presStyleLbl="node2" presStyleIdx="1" presStyleCnt="5">
        <dgm:presLayoutVars>
          <dgm:chPref val="3"/>
        </dgm:presLayoutVars>
      </dgm:prSet>
      <dgm:spPr/>
    </dgm:pt>
    <dgm:pt modelId="{559BBCC0-1E2D-4AD9-A36F-D918177D7872}" type="pres">
      <dgm:prSet presAssocID="{18CABB86-51C2-43E2-900A-88860CD94CD7}" presName="level3hierChild" presStyleCnt="0"/>
      <dgm:spPr/>
    </dgm:pt>
    <dgm:pt modelId="{25FB64E1-176B-41A2-868F-356EF71CE6A9}" type="pres">
      <dgm:prSet presAssocID="{AEE6BF55-041A-445D-8778-8C645B22819B}" presName="conn2-1" presStyleLbl="parChTrans1D3" presStyleIdx="1" presStyleCnt="6"/>
      <dgm:spPr/>
    </dgm:pt>
    <dgm:pt modelId="{7BE41D52-41DA-413B-82DF-B984B8F6E742}" type="pres">
      <dgm:prSet presAssocID="{AEE6BF55-041A-445D-8778-8C645B22819B}" presName="connTx" presStyleLbl="parChTrans1D3" presStyleIdx="1" presStyleCnt="6"/>
      <dgm:spPr/>
    </dgm:pt>
    <dgm:pt modelId="{29F785E9-3057-4632-AC24-FE1D7E863BD2}" type="pres">
      <dgm:prSet presAssocID="{C0EDBF4B-0984-406E-818B-BDF1F0A3FD48}" presName="root2" presStyleCnt="0"/>
      <dgm:spPr/>
    </dgm:pt>
    <dgm:pt modelId="{D2048089-E3AD-46D5-A560-10EDC3CFD08F}" type="pres">
      <dgm:prSet presAssocID="{C0EDBF4B-0984-406E-818B-BDF1F0A3FD48}" presName="LevelTwoTextNode" presStyleLbl="node3" presStyleIdx="1" presStyleCnt="6" custScaleX="128475">
        <dgm:presLayoutVars>
          <dgm:chPref val="3"/>
        </dgm:presLayoutVars>
      </dgm:prSet>
      <dgm:spPr>
        <a:prstGeom prst="ellipse">
          <a:avLst/>
        </a:prstGeom>
      </dgm:spPr>
    </dgm:pt>
    <dgm:pt modelId="{D7C48682-B889-4B84-98B4-F791AD62DD0D}" type="pres">
      <dgm:prSet presAssocID="{C0EDBF4B-0984-406E-818B-BDF1F0A3FD48}" presName="level3hierChild" presStyleCnt="0"/>
      <dgm:spPr/>
    </dgm:pt>
    <dgm:pt modelId="{049A185E-4DDB-4FD1-8486-8C8AD327D2DC}" type="pres">
      <dgm:prSet presAssocID="{07A6CEF3-5706-470B-BE97-E9F19B8AF74E}" presName="conn2-1" presStyleLbl="parChTrans1D2" presStyleIdx="2" presStyleCnt="5"/>
      <dgm:spPr/>
    </dgm:pt>
    <dgm:pt modelId="{4379E381-32CA-47EB-8F0F-C0DCF0CD694F}" type="pres">
      <dgm:prSet presAssocID="{07A6CEF3-5706-470B-BE97-E9F19B8AF74E}" presName="connTx" presStyleLbl="parChTrans1D2" presStyleIdx="2" presStyleCnt="5"/>
      <dgm:spPr/>
    </dgm:pt>
    <dgm:pt modelId="{9A3B5D1C-4DC1-4E29-ACBE-8D840E010CD0}" type="pres">
      <dgm:prSet presAssocID="{D46BB2C5-E7F0-4BE6-838B-5767B51F6AD5}" presName="root2" presStyleCnt="0"/>
      <dgm:spPr/>
    </dgm:pt>
    <dgm:pt modelId="{AAF71C60-89E8-4F75-90A2-CD2877AFAADE}" type="pres">
      <dgm:prSet presAssocID="{D46BB2C5-E7F0-4BE6-838B-5767B51F6AD5}" presName="LevelTwoTextNode" presStyleLbl="node2" presStyleIdx="2" presStyleCnt="5">
        <dgm:presLayoutVars>
          <dgm:chPref val="3"/>
        </dgm:presLayoutVars>
      </dgm:prSet>
      <dgm:spPr/>
    </dgm:pt>
    <dgm:pt modelId="{E9DCA8D9-346F-493E-B4AB-736D3FE5491A}" type="pres">
      <dgm:prSet presAssocID="{D46BB2C5-E7F0-4BE6-838B-5767B51F6AD5}" presName="level3hierChild" presStyleCnt="0"/>
      <dgm:spPr/>
    </dgm:pt>
    <dgm:pt modelId="{27811A90-57B2-4CAE-A60C-E74835A4CD4A}" type="pres">
      <dgm:prSet presAssocID="{EA2542E4-1E08-48F5-BCD3-B817087734ED}" presName="conn2-1" presStyleLbl="parChTrans1D3" presStyleIdx="2" presStyleCnt="6"/>
      <dgm:spPr/>
    </dgm:pt>
    <dgm:pt modelId="{6A6B878F-F1D1-475A-A37E-4749E6F18091}" type="pres">
      <dgm:prSet presAssocID="{EA2542E4-1E08-48F5-BCD3-B817087734ED}" presName="connTx" presStyleLbl="parChTrans1D3" presStyleIdx="2" presStyleCnt="6"/>
      <dgm:spPr/>
    </dgm:pt>
    <dgm:pt modelId="{4E9DB603-5B15-4B49-B7E6-F8C297B76712}" type="pres">
      <dgm:prSet presAssocID="{0218A001-D923-473C-90CB-E0E8712C16C5}" presName="root2" presStyleCnt="0"/>
      <dgm:spPr/>
    </dgm:pt>
    <dgm:pt modelId="{4E35BD21-E90D-42D3-BB94-81D20D7699CC}" type="pres">
      <dgm:prSet presAssocID="{0218A001-D923-473C-90CB-E0E8712C16C5}" presName="LevelTwoTextNode" presStyleLbl="node3" presStyleIdx="2" presStyleCnt="6" custScaleX="107483">
        <dgm:presLayoutVars>
          <dgm:chPref val="3"/>
        </dgm:presLayoutVars>
      </dgm:prSet>
      <dgm:spPr/>
    </dgm:pt>
    <dgm:pt modelId="{F8C64E78-CDEE-4E4C-8EE8-123CD4FC3D28}" type="pres">
      <dgm:prSet presAssocID="{0218A001-D923-473C-90CB-E0E8712C16C5}" presName="level3hierChild" presStyleCnt="0"/>
      <dgm:spPr/>
    </dgm:pt>
    <dgm:pt modelId="{D5641F36-B442-494E-A86D-9E285A30C8B0}" type="pres">
      <dgm:prSet presAssocID="{9554CDF0-59A4-462C-A957-50999A151F94}" presName="conn2-1" presStyleLbl="parChTrans1D3" presStyleIdx="3" presStyleCnt="6"/>
      <dgm:spPr/>
    </dgm:pt>
    <dgm:pt modelId="{B00A14E4-5F76-4145-9C0B-72E257EDDD30}" type="pres">
      <dgm:prSet presAssocID="{9554CDF0-59A4-462C-A957-50999A151F94}" presName="connTx" presStyleLbl="parChTrans1D3" presStyleIdx="3" presStyleCnt="6"/>
      <dgm:spPr/>
    </dgm:pt>
    <dgm:pt modelId="{737C7F6D-22D7-445D-878C-0652CFA6DBF5}" type="pres">
      <dgm:prSet presAssocID="{03BF45E3-8538-4B49-9F4D-2CD64E95E643}" presName="root2" presStyleCnt="0"/>
      <dgm:spPr/>
    </dgm:pt>
    <dgm:pt modelId="{69ECD98F-3768-4C7B-AF62-AFDDBEF61D78}" type="pres">
      <dgm:prSet presAssocID="{03BF45E3-8538-4B49-9F4D-2CD64E95E643}" presName="LevelTwoTextNode" presStyleLbl="node3" presStyleIdx="3" presStyleCnt="6" custScaleX="107483">
        <dgm:presLayoutVars>
          <dgm:chPref val="3"/>
        </dgm:presLayoutVars>
      </dgm:prSet>
      <dgm:spPr/>
    </dgm:pt>
    <dgm:pt modelId="{50ED7814-4501-4286-8B8A-F9E2D6FC8622}" type="pres">
      <dgm:prSet presAssocID="{03BF45E3-8538-4B49-9F4D-2CD64E95E643}" presName="level3hierChild" presStyleCnt="0"/>
      <dgm:spPr/>
    </dgm:pt>
    <dgm:pt modelId="{1B990C1B-9570-49FE-8891-03F576AE5425}" type="pres">
      <dgm:prSet presAssocID="{91D10853-ABB8-43C4-B1BD-CC5FDD5557CD}" presName="conn2-1" presStyleLbl="parChTrans1D2" presStyleIdx="3" presStyleCnt="5"/>
      <dgm:spPr/>
    </dgm:pt>
    <dgm:pt modelId="{483C96FB-9CA0-4201-ACDE-AF9DC6497004}" type="pres">
      <dgm:prSet presAssocID="{91D10853-ABB8-43C4-B1BD-CC5FDD5557CD}" presName="connTx" presStyleLbl="parChTrans1D2" presStyleIdx="3" presStyleCnt="5"/>
      <dgm:spPr/>
    </dgm:pt>
    <dgm:pt modelId="{A36FE2D5-1B6D-421F-8C05-E9DE6EBD7E18}" type="pres">
      <dgm:prSet presAssocID="{BB35B564-2F99-4697-8545-03A0A93E3883}" presName="root2" presStyleCnt="0"/>
      <dgm:spPr/>
    </dgm:pt>
    <dgm:pt modelId="{0C8A7098-F237-4A8D-9150-50DC74A9F6FC}" type="pres">
      <dgm:prSet presAssocID="{BB35B564-2F99-4697-8545-03A0A93E3883}" presName="LevelTwoTextNode" presStyleLbl="node2" presStyleIdx="3" presStyleCnt="5">
        <dgm:presLayoutVars>
          <dgm:chPref val="3"/>
        </dgm:presLayoutVars>
      </dgm:prSet>
      <dgm:spPr/>
    </dgm:pt>
    <dgm:pt modelId="{F4AD9CE4-8F9F-446A-8318-B33F81C18929}" type="pres">
      <dgm:prSet presAssocID="{BB35B564-2F99-4697-8545-03A0A93E3883}" presName="level3hierChild" presStyleCnt="0"/>
      <dgm:spPr/>
    </dgm:pt>
    <dgm:pt modelId="{44B4C5B0-3588-4E82-BABE-83FC31635CC6}" type="pres">
      <dgm:prSet presAssocID="{DCDFF9DA-806A-4D29-9CC4-3ECED601B4E3}" presName="conn2-1" presStyleLbl="parChTrans1D3" presStyleIdx="4" presStyleCnt="6"/>
      <dgm:spPr/>
    </dgm:pt>
    <dgm:pt modelId="{D83C17C2-E3E7-4FAC-961B-F9916DB4284B}" type="pres">
      <dgm:prSet presAssocID="{DCDFF9DA-806A-4D29-9CC4-3ECED601B4E3}" presName="connTx" presStyleLbl="parChTrans1D3" presStyleIdx="4" presStyleCnt="6"/>
      <dgm:spPr/>
    </dgm:pt>
    <dgm:pt modelId="{C371BD76-A78B-47F4-B7F7-E737E563C91D}" type="pres">
      <dgm:prSet presAssocID="{EF97A913-DB17-47B2-B85A-554C473FCFF0}" presName="root2" presStyleCnt="0"/>
      <dgm:spPr/>
    </dgm:pt>
    <dgm:pt modelId="{7F951416-B6F6-4F81-B3F5-88109EC09270}" type="pres">
      <dgm:prSet presAssocID="{EF97A913-DB17-47B2-B85A-554C473FCFF0}" presName="LevelTwoTextNode" presStyleLbl="node3" presStyleIdx="4" presStyleCnt="6" custScaleX="107483">
        <dgm:presLayoutVars>
          <dgm:chPref val="3"/>
        </dgm:presLayoutVars>
      </dgm:prSet>
      <dgm:spPr/>
    </dgm:pt>
    <dgm:pt modelId="{CD47112C-F4B6-43CA-97BC-5D00A6312E6E}" type="pres">
      <dgm:prSet presAssocID="{EF97A913-DB17-47B2-B85A-554C473FCFF0}" presName="level3hierChild" presStyleCnt="0"/>
      <dgm:spPr/>
    </dgm:pt>
    <dgm:pt modelId="{3B5850CE-FE9E-4B7B-B850-62A2E2DCDBDB}" type="pres">
      <dgm:prSet presAssocID="{98D11107-F5D4-4B99-9BFC-CF7DE4936DC4}" presName="conn2-1" presStyleLbl="parChTrans1D3" presStyleIdx="5" presStyleCnt="6"/>
      <dgm:spPr/>
    </dgm:pt>
    <dgm:pt modelId="{461A283C-ED57-42AD-A049-07B908550EC7}" type="pres">
      <dgm:prSet presAssocID="{98D11107-F5D4-4B99-9BFC-CF7DE4936DC4}" presName="connTx" presStyleLbl="parChTrans1D3" presStyleIdx="5" presStyleCnt="6"/>
      <dgm:spPr/>
    </dgm:pt>
    <dgm:pt modelId="{101160F5-1DCA-4C87-9781-171C0D6E1379}" type="pres">
      <dgm:prSet presAssocID="{43BAF97C-712A-4EAE-A022-DA381D8D493A}" presName="root2" presStyleCnt="0"/>
      <dgm:spPr/>
    </dgm:pt>
    <dgm:pt modelId="{3762B6BB-AA27-4103-B57C-3E74026CA337}" type="pres">
      <dgm:prSet presAssocID="{43BAF97C-712A-4EAE-A022-DA381D8D493A}" presName="LevelTwoTextNode" presStyleLbl="node3" presStyleIdx="5" presStyleCnt="6" custScaleX="107483">
        <dgm:presLayoutVars>
          <dgm:chPref val="3"/>
        </dgm:presLayoutVars>
      </dgm:prSet>
      <dgm:spPr/>
    </dgm:pt>
    <dgm:pt modelId="{5793DD18-D069-478E-93FF-34B7147B0F6D}" type="pres">
      <dgm:prSet presAssocID="{43BAF97C-712A-4EAE-A022-DA381D8D493A}" presName="level3hierChild" presStyleCnt="0"/>
      <dgm:spPr/>
    </dgm:pt>
    <dgm:pt modelId="{B72A66D5-781F-456C-8B8A-5E3C52B3B702}" type="pres">
      <dgm:prSet presAssocID="{3E24C5A2-CBEB-450F-B69F-A9700DB76D74}" presName="conn2-1" presStyleLbl="parChTrans1D2" presStyleIdx="4" presStyleCnt="5"/>
      <dgm:spPr/>
    </dgm:pt>
    <dgm:pt modelId="{79FB9E00-4B0B-4602-9653-A67A2BC7E6CB}" type="pres">
      <dgm:prSet presAssocID="{3E24C5A2-CBEB-450F-B69F-A9700DB76D74}" presName="connTx" presStyleLbl="parChTrans1D2" presStyleIdx="4" presStyleCnt="5"/>
      <dgm:spPr/>
    </dgm:pt>
    <dgm:pt modelId="{0EB07507-0433-446D-9862-8FA956BF93C9}" type="pres">
      <dgm:prSet presAssocID="{FDC1AF08-7594-4274-B216-680BF35B0A3F}" presName="root2" presStyleCnt="0"/>
      <dgm:spPr/>
    </dgm:pt>
    <dgm:pt modelId="{3E0E4430-8850-45DC-AC0C-B2F6D10B3E7E}" type="pres">
      <dgm:prSet presAssocID="{FDC1AF08-7594-4274-B216-680BF35B0A3F}" presName="LevelTwoTextNode" presStyleLbl="node2" presStyleIdx="4" presStyleCnt="5">
        <dgm:presLayoutVars>
          <dgm:chPref val="3"/>
        </dgm:presLayoutVars>
      </dgm:prSet>
      <dgm:spPr/>
    </dgm:pt>
    <dgm:pt modelId="{9DEBD77D-9E59-44AD-B487-DC4C50071ACB}" type="pres">
      <dgm:prSet presAssocID="{FDC1AF08-7594-4274-B216-680BF35B0A3F}" presName="level3hierChild" presStyleCnt="0"/>
      <dgm:spPr/>
    </dgm:pt>
  </dgm:ptLst>
  <dgm:cxnLst>
    <dgm:cxn modelId="{B9264901-C4E5-4DA9-BD06-ECB3FC801A85}" type="presOf" srcId="{EA2542E4-1E08-48F5-BCD3-B817087734ED}" destId="{6A6B878F-F1D1-475A-A37E-4749E6F18091}" srcOrd="1" destOrd="0" presId="urn:microsoft.com/office/officeart/2008/layout/HorizontalMultiLevelHierarchy"/>
    <dgm:cxn modelId="{8C4B1F03-E82C-4132-A005-5FF237D062AB}" type="presOf" srcId="{FDC1AF08-7594-4274-B216-680BF35B0A3F}" destId="{3E0E4430-8850-45DC-AC0C-B2F6D10B3E7E}" srcOrd="0" destOrd="0" presId="urn:microsoft.com/office/officeart/2008/layout/HorizontalMultiLevelHierarchy"/>
    <dgm:cxn modelId="{86AD3006-2E61-4300-A849-FA1AECEB33FE}" type="presOf" srcId="{0218A001-D923-473C-90CB-E0E8712C16C5}" destId="{4E35BD21-E90D-42D3-BB94-81D20D7699CC}" srcOrd="0" destOrd="0" presId="urn:microsoft.com/office/officeart/2008/layout/HorizontalMultiLevelHierarchy"/>
    <dgm:cxn modelId="{B8616F0F-E211-4B47-9C70-4AB08AF65A2C}" type="presOf" srcId="{98D11107-F5D4-4B99-9BFC-CF7DE4936DC4}" destId="{461A283C-ED57-42AD-A049-07B908550EC7}" srcOrd="1" destOrd="0" presId="urn:microsoft.com/office/officeart/2008/layout/HorizontalMultiLevelHierarchy"/>
    <dgm:cxn modelId="{67335710-3AB1-4CCF-8667-C2EDEE4A7106}" type="presOf" srcId="{DCDFF9DA-806A-4D29-9CC4-3ECED601B4E3}" destId="{D83C17C2-E3E7-4FAC-961B-F9916DB4284B}" srcOrd="1" destOrd="0" presId="urn:microsoft.com/office/officeart/2008/layout/HorizontalMultiLevelHierarchy"/>
    <dgm:cxn modelId="{81296125-2D6D-4B59-BB93-7F8CCB31DC61}" srcId="{58D43925-A88B-4377-89FC-6A05147D3326}" destId="{18CABB86-51C2-43E2-900A-88860CD94CD7}" srcOrd="1" destOrd="0" parTransId="{558CFD1A-692A-4283-8E32-9A4F0BAE4CEB}" sibTransId="{9A9B2E71-17AF-4A6E-8699-FE80B10060D5}"/>
    <dgm:cxn modelId="{1548392C-F8FB-4B87-89D6-3D17A61955CD}" type="presOf" srcId="{A4772921-69ED-4B63-AAEE-DB79036641C2}" destId="{0E24B268-01C3-4AE7-8387-73CBE89C9EFC}" srcOrd="0" destOrd="0" presId="urn:microsoft.com/office/officeart/2008/layout/HorizontalMultiLevelHierarchy"/>
    <dgm:cxn modelId="{81A98930-D9BB-4A23-A5CC-A45D8375525D}" srcId="{BB35B564-2F99-4697-8545-03A0A93E3883}" destId="{43BAF97C-712A-4EAE-A022-DA381D8D493A}" srcOrd="1" destOrd="0" parTransId="{98D11107-F5D4-4B99-9BFC-CF7DE4936DC4}" sibTransId="{EFA48072-348B-4EF7-A6DC-C52B9A0CF380}"/>
    <dgm:cxn modelId="{BAB18F33-6B5D-4B9B-9147-E9328C694436}" type="presOf" srcId="{03BF45E3-8538-4B49-9F4D-2CD64E95E643}" destId="{69ECD98F-3768-4C7B-AF62-AFDDBEF61D78}" srcOrd="0" destOrd="0" presId="urn:microsoft.com/office/officeart/2008/layout/HorizontalMultiLevelHierarchy"/>
    <dgm:cxn modelId="{7A7D2536-3192-4C47-9981-46DF4325F834}" type="presOf" srcId="{BB35B564-2F99-4697-8545-03A0A93E3883}" destId="{0C8A7098-F237-4A8D-9150-50DC74A9F6FC}" srcOrd="0" destOrd="0" presId="urn:microsoft.com/office/officeart/2008/layout/HorizontalMultiLevelHierarchy"/>
    <dgm:cxn modelId="{5AF36438-E83D-42C9-B303-183A4A3B905B}" type="presOf" srcId="{AEE6BF55-041A-445D-8778-8C645B22819B}" destId="{25FB64E1-176B-41A2-868F-356EF71CE6A9}" srcOrd="0" destOrd="0" presId="urn:microsoft.com/office/officeart/2008/layout/HorizontalMultiLevelHierarchy"/>
    <dgm:cxn modelId="{92D3903D-6531-408A-9409-369F0D14F947}" type="presOf" srcId="{07A6CEF3-5706-470B-BE97-E9F19B8AF74E}" destId="{4379E381-32CA-47EB-8F0F-C0DCF0CD694F}" srcOrd="1" destOrd="0" presId="urn:microsoft.com/office/officeart/2008/layout/HorizontalMultiLevelHierarchy"/>
    <dgm:cxn modelId="{1189AC3E-4021-44B1-892F-0B5DDAD4E910}" type="presOf" srcId="{9554CDF0-59A4-462C-A957-50999A151F94}" destId="{D5641F36-B442-494E-A86D-9E285A30C8B0}" srcOrd="0" destOrd="0" presId="urn:microsoft.com/office/officeart/2008/layout/HorizontalMultiLevelHierarchy"/>
    <dgm:cxn modelId="{CBB3DC5D-2654-465B-8E42-1D6816AC72C6}" type="presOf" srcId="{18CABB86-51C2-43E2-900A-88860CD94CD7}" destId="{EFD4FB99-A78F-48B1-922D-DF5CCAAA3345}" srcOrd="0" destOrd="0" presId="urn:microsoft.com/office/officeart/2008/layout/HorizontalMultiLevelHierarchy"/>
    <dgm:cxn modelId="{F919D95E-5A16-4266-A397-2178F5E9B465}" type="presOf" srcId="{98D11107-F5D4-4B99-9BFC-CF7DE4936DC4}" destId="{3B5850CE-FE9E-4B7B-B850-62A2E2DCDBDB}" srcOrd="0" destOrd="0" presId="urn:microsoft.com/office/officeart/2008/layout/HorizontalMultiLevelHierarchy"/>
    <dgm:cxn modelId="{4A5E735F-02EC-46D2-94CC-58EEF06F695F}" type="presOf" srcId="{E17AFB49-2323-411B-A1D2-6049E29AEF9F}" destId="{6A82DE28-B750-4348-8874-8A67AECE1CD8}" srcOrd="0" destOrd="0" presId="urn:microsoft.com/office/officeart/2008/layout/HorizontalMultiLevelHierarchy"/>
    <dgm:cxn modelId="{99BF6363-79B7-4BFF-960B-1D6A59E12AC2}" srcId="{CDB9FA15-1B0F-4ED6-887E-2A20746E8B29}" destId="{58D43925-A88B-4377-89FC-6A05147D3326}" srcOrd="0" destOrd="0" parTransId="{BB2077DB-6F5B-4339-8778-EC497E370F6A}" sibTransId="{F126741A-233D-4E4D-9763-657B1EF40775}"/>
    <dgm:cxn modelId="{F9A3334C-3D21-4779-BC4D-6496176E2D88}" type="presOf" srcId="{CDB9FA15-1B0F-4ED6-887E-2A20746E8B29}" destId="{90B6F558-1220-42E0-9302-2B1E6C0EA49E}" srcOrd="0" destOrd="0" presId="urn:microsoft.com/office/officeart/2008/layout/HorizontalMultiLevelHierarchy"/>
    <dgm:cxn modelId="{AFCC4857-1FED-46A3-AE7F-2A6457C302AB}" type="presOf" srcId="{91D10853-ABB8-43C4-B1BD-CC5FDD5557CD}" destId="{483C96FB-9CA0-4201-ACDE-AF9DC6497004}" srcOrd="1" destOrd="0" presId="urn:microsoft.com/office/officeart/2008/layout/HorizontalMultiLevelHierarchy"/>
    <dgm:cxn modelId="{9D7DE679-8BD6-41CB-A454-AA9B7A8DB62E}" type="presOf" srcId="{9BB50366-FD02-44B1-9176-6F4534AEFEC2}" destId="{714852AC-7980-496B-B1CF-C01B0E2ECF88}" srcOrd="0" destOrd="0" presId="urn:microsoft.com/office/officeart/2008/layout/HorizontalMultiLevelHierarchy"/>
    <dgm:cxn modelId="{EC45E75A-1DC0-4EC2-A8FA-69F28B2B23C8}" srcId="{58D43925-A88B-4377-89FC-6A05147D3326}" destId="{FDC1AF08-7594-4274-B216-680BF35B0A3F}" srcOrd="4" destOrd="0" parTransId="{3E24C5A2-CBEB-450F-B69F-A9700DB76D74}" sibTransId="{22F2D8E9-1D47-45F5-90DC-0ABF06E8A285}"/>
    <dgm:cxn modelId="{E128C686-F711-4281-9966-B7BCC86B5786}" type="presOf" srcId="{D46BB2C5-E7F0-4BE6-838B-5767B51F6AD5}" destId="{AAF71C60-89E8-4F75-90A2-CD2877AFAADE}" srcOrd="0" destOrd="0" presId="urn:microsoft.com/office/officeart/2008/layout/HorizontalMultiLevelHierarchy"/>
    <dgm:cxn modelId="{A1BFB989-0FE4-4BE7-8872-59C2BD92AA76}" type="presOf" srcId="{07A6CEF3-5706-470B-BE97-E9F19B8AF74E}" destId="{049A185E-4DDB-4FD1-8486-8C8AD327D2DC}" srcOrd="0" destOrd="0" presId="urn:microsoft.com/office/officeart/2008/layout/HorizontalMultiLevelHierarchy"/>
    <dgm:cxn modelId="{E68D4F8F-EC14-47F0-BD85-05505CFC6522}" srcId="{D46BB2C5-E7F0-4BE6-838B-5767B51F6AD5}" destId="{0218A001-D923-473C-90CB-E0E8712C16C5}" srcOrd="0" destOrd="0" parTransId="{EA2542E4-1E08-48F5-BCD3-B817087734ED}" sibTransId="{30AEA512-1B1E-496F-9054-A8D6DD180937}"/>
    <dgm:cxn modelId="{F8F250AB-DA33-4DFD-8193-10967033D363}" srcId="{58D43925-A88B-4377-89FC-6A05147D3326}" destId="{D46BB2C5-E7F0-4BE6-838B-5767B51F6AD5}" srcOrd="2" destOrd="0" parTransId="{07A6CEF3-5706-470B-BE97-E9F19B8AF74E}" sibTransId="{C4E78DB1-18E4-4D7B-9FCE-247FE5DA5C55}"/>
    <dgm:cxn modelId="{4CC273AB-004D-490F-84E5-92E49914653E}" type="presOf" srcId="{EA2542E4-1E08-48F5-BCD3-B817087734ED}" destId="{27811A90-57B2-4CAE-A60C-E74835A4CD4A}" srcOrd="0" destOrd="0" presId="urn:microsoft.com/office/officeart/2008/layout/HorizontalMultiLevelHierarchy"/>
    <dgm:cxn modelId="{967BBDB9-C0F5-4224-AB0F-4F07159F235D}" type="presOf" srcId="{C0EDBF4B-0984-406E-818B-BDF1F0A3FD48}" destId="{D2048089-E3AD-46D5-A560-10EDC3CFD08F}" srcOrd="0" destOrd="0" presId="urn:microsoft.com/office/officeart/2008/layout/HorizontalMultiLevelHierarchy"/>
    <dgm:cxn modelId="{2FFA1ABB-B788-4CDC-B5C0-95BC7EDB4760}" type="presOf" srcId="{BEF6B75E-6920-4C90-A7F1-4C69DF9FDF5B}" destId="{2BE7D869-1D64-4BE5-9A6D-18925CB0DB7C}" srcOrd="1" destOrd="0" presId="urn:microsoft.com/office/officeart/2008/layout/HorizontalMultiLevelHierarchy"/>
    <dgm:cxn modelId="{6F5936BB-D268-4361-8660-3999B34E4AD1}" type="presOf" srcId="{58D43925-A88B-4377-89FC-6A05147D3326}" destId="{3423ED90-CF47-4BED-8188-514EB55D7D58}" srcOrd="0" destOrd="0" presId="urn:microsoft.com/office/officeart/2008/layout/HorizontalMultiLevelHierarchy"/>
    <dgm:cxn modelId="{7BD48ABB-0BCC-4EC5-80F1-B79E911C5442}" type="presOf" srcId="{EF97A913-DB17-47B2-B85A-554C473FCFF0}" destId="{7F951416-B6F6-4F81-B3F5-88109EC09270}" srcOrd="0" destOrd="0" presId="urn:microsoft.com/office/officeart/2008/layout/HorizontalMultiLevelHierarchy"/>
    <dgm:cxn modelId="{8B0754C0-3FF2-4688-B336-7A4F8A2438FA}" srcId="{E17AFB49-2323-411B-A1D2-6049E29AEF9F}" destId="{A4772921-69ED-4B63-AAEE-DB79036641C2}" srcOrd="0" destOrd="0" parTransId="{BEF6B75E-6920-4C90-A7F1-4C69DF9FDF5B}" sibTransId="{401260D4-21DA-45A3-A10B-32E95C499976}"/>
    <dgm:cxn modelId="{951D8FC1-14E9-40F1-B3D1-067897488B8A}" type="presOf" srcId="{9BB50366-FD02-44B1-9176-6F4534AEFEC2}" destId="{090C1B3A-4405-4120-BEFF-326CDE4A7319}" srcOrd="1" destOrd="0" presId="urn:microsoft.com/office/officeart/2008/layout/HorizontalMultiLevelHierarchy"/>
    <dgm:cxn modelId="{2924CFC1-7D9D-47EB-BBE4-0DB7B198EE5F}" srcId="{D46BB2C5-E7F0-4BE6-838B-5767B51F6AD5}" destId="{03BF45E3-8538-4B49-9F4D-2CD64E95E643}" srcOrd="1" destOrd="0" parTransId="{9554CDF0-59A4-462C-A957-50999A151F94}" sibTransId="{2ACE0018-DB4D-454E-92BF-5385677173DA}"/>
    <dgm:cxn modelId="{504E2DCC-0962-443E-A69D-E0E015EDCD42}" type="presOf" srcId="{3E24C5A2-CBEB-450F-B69F-A9700DB76D74}" destId="{B72A66D5-781F-456C-8B8A-5E3C52B3B702}" srcOrd="0" destOrd="0" presId="urn:microsoft.com/office/officeart/2008/layout/HorizontalMultiLevelHierarchy"/>
    <dgm:cxn modelId="{662351D1-E716-4D40-A7B3-3024538E0987}" type="presOf" srcId="{91D10853-ABB8-43C4-B1BD-CC5FDD5557CD}" destId="{1B990C1B-9570-49FE-8891-03F576AE5425}" srcOrd="0" destOrd="0" presId="urn:microsoft.com/office/officeart/2008/layout/HorizontalMultiLevelHierarchy"/>
    <dgm:cxn modelId="{842499D1-8AE7-40C1-BC1F-4EAFAF5C78C1}" srcId="{58D43925-A88B-4377-89FC-6A05147D3326}" destId="{E17AFB49-2323-411B-A1D2-6049E29AEF9F}" srcOrd="0" destOrd="0" parTransId="{9BB50366-FD02-44B1-9176-6F4534AEFEC2}" sibTransId="{781F3964-4A75-4A03-84DB-452F8A2BA43E}"/>
    <dgm:cxn modelId="{591511D2-C50F-4D5B-A4D9-5F6037BB57BB}" type="presOf" srcId="{DCDFF9DA-806A-4D29-9CC4-3ECED601B4E3}" destId="{44B4C5B0-3588-4E82-BABE-83FC31635CC6}" srcOrd="0" destOrd="0" presId="urn:microsoft.com/office/officeart/2008/layout/HorizontalMultiLevelHierarchy"/>
    <dgm:cxn modelId="{0AB4AFD3-6EFB-4396-9A52-75F56DD520C7}" srcId="{BB35B564-2F99-4697-8545-03A0A93E3883}" destId="{EF97A913-DB17-47B2-B85A-554C473FCFF0}" srcOrd="0" destOrd="0" parTransId="{DCDFF9DA-806A-4D29-9CC4-3ECED601B4E3}" sibTransId="{470D79B0-6EB6-40D1-958F-554AD2987F26}"/>
    <dgm:cxn modelId="{F1CF08DA-E9FD-462B-B8C3-C33F22016330}" type="presOf" srcId="{558CFD1A-692A-4283-8E32-9A4F0BAE4CEB}" destId="{2A1C3E2F-D5ED-4E6C-A6A3-1D1CE0D9DDEB}" srcOrd="0" destOrd="0" presId="urn:microsoft.com/office/officeart/2008/layout/HorizontalMultiLevelHierarchy"/>
    <dgm:cxn modelId="{CAE5F7E0-77B3-42E7-A475-EDEF91FC820A}" type="presOf" srcId="{AEE6BF55-041A-445D-8778-8C645B22819B}" destId="{7BE41D52-41DA-413B-82DF-B984B8F6E742}" srcOrd="1" destOrd="0" presId="urn:microsoft.com/office/officeart/2008/layout/HorizontalMultiLevelHierarchy"/>
    <dgm:cxn modelId="{74722BE7-A460-491A-B29D-D259D1F0D22D}" type="presOf" srcId="{9554CDF0-59A4-462C-A957-50999A151F94}" destId="{B00A14E4-5F76-4145-9C0B-72E257EDDD30}" srcOrd="1" destOrd="0" presId="urn:microsoft.com/office/officeart/2008/layout/HorizontalMultiLevelHierarchy"/>
    <dgm:cxn modelId="{6977C6E7-8BD2-42C8-8642-3028B1FD4292}" type="presOf" srcId="{3E24C5A2-CBEB-450F-B69F-A9700DB76D74}" destId="{79FB9E00-4B0B-4602-9653-A67A2BC7E6CB}" srcOrd="1" destOrd="0" presId="urn:microsoft.com/office/officeart/2008/layout/HorizontalMultiLevelHierarchy"/>
    <dgm:cxn modelId="{FAD6BEE9-BCB7-45D8-9129-C3F6763EB1A9}" srcId="{58D43925-A88B-4377-89FC-6A05147D3326}" destId="{BB35B564-2F99-4697-8545-03A0A93E3883}" srcOrd="3" destOrd="0" parTransId="{91D10853-ABB8-43C4-B1BD-CC5FDD5557CD}" sibTransId="{EAB6196B-7329-4E11-A727-9FA9D2C8B1F3}"/>
    <dgm:cxn modelId="{345B81F0-6556-49DB-A513-42B3B2FC15FE}" type="presOf" srcId="{43BAF97C-712A-4EAE-A022-DA381D8D493A}" destId="{3762B6BB-AA27-4103-B57C-3E74026CA337}" srcOrd="0" destOrd="0" presId="urn:microsoft.com/office/officeart/2008/layout/HorizontalMultiLevelHierarchy"/>
    <dgm:cxn modelId="{22E856F3-C1C0-46C5-9A07-36375B36EC0A}" type="presOf" srcId="{558CFD1A-692A-4283-8E32-9A4F0BAE4CEB}" destId="{60958C93-300C-4D1E-9809-74FE4216822A}" srcOrd="1" destOrd="0" presId="urn:microsoft.com/office/officeart/2008/layout/HorizontalMultiLevelHierarchy"/>
    <dgm:cxn modelId="{27DC87F7-5EE5-4A11-B2A0-BC01EAE671DB}" type="presOf" srcId="{BEF6B75E-6920-4C90-A7F1-4C69DF9FDF5B}" destId="{3AE13785-C1AC-48C3-A597-1FB064FBC92C}" srcOrd="0" destOrd="0" presId="urn:microsoft.com/office/officeart/2008/layout/HorizontalMultiLevelHierarchy"/>
    <dgm:cxn modelId="{F9F308FF-CE89-48D3-A36D-2355EDC4277A}" srcId="{18CABB86-51C2-43E2-900A-88860CD94CD7}" destId="{C0EDBF4B-0984-406E-818B-BDF1F0A3FD48}" srcOrd="0" destOrd="0" parTransId="{AEE6BF55-041A-445D-8778-8C645B22819B}" sibTransId="{8E68FA5F-A2CC-4A6B-99E6-A30892AE3340}"/>
    <dgm:cxn modelId="{DA0F796A-2E5E-4EE9-A3D0-5E70F36D213F}" type="presParOf" srcId="{90B6F558-1220-42E0-9302-2B1E6C0EA49E}" destId="{71685637-1EE8-48FB-891D-2B4E66F25436}" srcOrd="0" destOrd="0" presId="urn:microsoft.com/office/officeart/2008/layout/HorizontalMultiLevelHierarchy"/>
    <dgm:cxn modelId="{9F182175-942A-4F31-8EE4-D837A56E9DC0}" type="presParOf" srcId="{71685637-1EE8-48FB-891D-2B4E66F25436}" destId="{3423ED90-CF47-4BED-8188-514EB55D7D58}" srcOrd="0" destOrd="0" presId="urn:microsoft.com/office/officeart/2008/layout/HorizontalMultiLevelHierarchy"/>
    <dgm:cxn modelId="{641520FF-8449-42FA-81CC-9B00943C11AE}" type="presParOf" srcId="{71685637-1EE8-48FB-891D-2B4E66F25436}" destId="{A21729DF-AC4A-4816-A50A-7C3532BE322F}" srcOrd="1" destOrd="0" presId="urn:microsoft.com/office/officeart/2008/layout/HorizontalMultiLevelHierarchy"/>
    <dgm:cxn modelId="{7A4433E8-DED7-4284-A558-7329BE778FD2}" type="presParOf" srcId="{A21729DF-AC4A-4816-A50A-7C3532BE322F}" destId="{714852AC-7980-496B-B1CF-C01B0E2ECF88}" srcOrd="0" destOrd="0" presId="urn:microsoft.com/office/officeart/2008/layout/HorizontalMultiLevelHierarchy"/>
    <dgm:cxn modelId="{214BCF86-EFE8-41AD-8B67-68D9DDFD936F}" type="presParOf" srcId="{714852AC-7980-496B-B1CF-C01B0E2ECF88}" destId="{090C1B3A-4405-4120-BEFF-326CDE4A7319}" srcOrd="0" destOrd="0" presId="urn:microsoft.com/office/officeart/2008/layout/HorizontalMultiLevelHierarchy"/>
    <dgm:cxn modelId="{DD3C9129-D732-4F60-AACB-A02843D77FF4}" type="presParOf" srcId="{A21729DF-AC4A-4816-A50A-7C3532BE322F}" destId="{45179777-602B-483F-9EDA-17FCB18C914D}" srcOrd="1" destOrd="0" presId="urn:microsoft.com/office/officeart/2008/layout/HorizontalMultiLevelHierarchy"/>
    <dgm:cxn modelId="{4AA924B1-37D3-4CEB-9C02-D3B6060BE040}" type="presParOf" srcId="{45179777-602B-483F-9EDA-17FCB18C914D}" destId="{6A82DE28-B750-4348-8874-8A67AECE1CD8}" srcOrd="0" destOrd="0" presId="urn:microsoft.com/office/officeart/2008/layout/HorizontalMultiLevelHierarchy"/>
    <dgm:cxn modelId="{83A2F2A7-E43D-42DF-8C10-15BE7E778191}" type="presParOf" srcId="{45179777-602B-483F-9EDA-17FCB18C914D}" destId="{D17CADC5-179A-49CE-BAB4-ED4846EFA088}" srcOrd="1" destOrd="0" presId="urn:microsoft.com/office/officeart/2008/layout/HorizontalMultiLevelHierarchy"/>
    <dgm:cxn modelId="{B1FE63DC-B01E-4C75-9AF7-3DD0701CC20C}" type="presParOf" srcId="{D17CADC5-179A-49CE-BAB4-ED4846EFA088}" destId="{3AE13785-C1AC-48C3-A597-1FB064FBC92C}" srcOrd="0" destOrd="0" presId="urn:microsoft.com/office/officeart/2008/layout/HorizontalMultiLevelHierarchy"/>
    <dgm:cxn modelId="{BD42DC31-7D41-4079-968B-F6BE61A3CAD1}" type="presParOf" srcId="{3AE13785-C1AC-48C3-A597-1FB064FBC92C}" destId="{2BE7D869-1D64-4BE5-9A6D-18925CB0DB7C}" srcOrd="0" destOrd="0" presId="urn:microsoft.com/office/officeart/2008/layout/HorizontalMultiLevelHierarchy"/>
    <dgm:cxn modelId="{CC267CEB-48AF-4617-9599-76BBA3A48ED8}" type="presParOf" srcId="{D17CADC5-179A-49CE-BAB4-ED4846EFA088}" destId="{EAC355F4-3B20-4213-A728-9396C720C9EF}" srcOrd="1" destOrd="0" presId="urn:microsoft.com/office/officeart/2008/layout/HorizontalMultiLevelHierarchy"/>
    <dgm:cxn modelId="{4119211D-E759-48E8-BD00-6BA0D929443F}" type="presParOf" srcId="{EAC355F4-3B20-4213-A728-9396C720C9EF}" destId="{0E24B268-01C3-4AE7-8387-73CBE89C9EFC}" srcOrd="0" destOrd="0" presId="urn:microsoft.com/office/officeart/2008/layout/HorizontalMultiLevelHierarchy"/>
    <dgm:cxn modelId="{AC4D3FAE-0C6B-4435-BD87-926D3FF51F60}" type="presParOf" srcId="{EAC355F4-3B20-4213-A728-9396C720C9EF}" destId="{925F044D-F774-42B4-B9B3-61119D3F942F}" srcOrd="1" destOrd="0" presId="urn:microsoft.com/office/officeart/2008/layout/HorizontalMultiLevelHierarchy"/>
    <dgm:cxn modelId="{209E6945-F3B2-47FA-8EAA-F632365ACA62}" type="presParOf" srcId="{A21729DF-AC4A-4816-A50A-7C3532BE322F}" destId="{2A1C3E2F-D5ED-4E6C-A6A3-1D1CE0D9DDEB}" srcOrd="2" destOrd="0" presId="urn:microsoft.com/office/officeart/2008/layout/HorizontalMultiLevelHierarchy"/>
    <dgm:cxn modelId="{6BA1E773-9288-4F21-84B1-05992B70042A}" type="presParOf" srcId="{2A1C3E2F-D5ED-4E6C-A6A3-1D1CE0D9DDEB}" destId="{60958C93-300C-4D1E-9809-74FE4216822A}" srcOrd="0" destOrd="0" presId="urn:microsoft.com/office/officeart/2008/layout/HorizontalMultiLevelHierarchy"/>
    <dgm:cxn modelId="{AEF48B1B-222B-4D04-9B79-F148D0819933}" type="presParOf" srcId="{A21729DF-AC4A-4816-A50A-7C3532BE322F}" destId="{229CFA76-7FB0-4610-A7C9-291B541E5446}" srcOrd="3" destOrd="0" presId="urn:microsoft.com/office/officeart/2008/layout/HorizontalMultiLevelHierarchy"/>
    <dgm:cxn modelId="{C5194830-9999-47F0-9B94-A555AA2D88AC}" type="presParOf" srcId="{229CFA76-7FB0-4610-A7C9-291B541E5446}" destId="{EFD4FB99-A78F-48B1-922D-DF5CCAAA3345}" srcOrd="0" destOrd="0" presId="urn:microsoft.com/office/officeart/2008/layout/HorizontalMultiLevelHierarchy"/>
    <dgm:cxn modelId="{1682B53C-B0CD-4A66-BDE2-6390CFC84582}" type="presParOf" srcId="{229CFA76-7FB0-4610-A7C9-291B541E5446}" destId="{559BBCC0-1E2D-4AD9-A36F-D918177D7872}" srcOrd="1" destOrd="0" presId="urn:microsoft.com/office/officeart/2008/layout/HorizontalMultiLevelHierarchy"/>
    <dgm:cxn modelId="{B6D94A02-837B-49A7-927F-CFBE316CF9C2}" type="presParOf" srcId="{559BBCC0-1E2D-4AD9-A36F-D918177D7872}" destId="{25FB64E1-176B-41A2-868F-356EF71CE6A9}" srcOrd="0" destOrd="0" presId="urn:microsoft.com/office/officeart/2008/layout/HorizontalMultiLevelHierarchy"/>
    <dgm:cxn modelId="{D8FF5AAB-B2F6-486D-8356-B1009402DF4B}" type="presParOf" srcId="{25FB64E1-176B-41A2-868F-356EF71CE6A9}" destId="{7BE41D52-41DA-413B-82DF-B984B8F6E742}" srcOrd="0" destOrd="0" presId="urn:microsoft.com/office/officeart/2008/layout/HorizontalMultiLevelHierarchy"/>
    <dgm:cxn modelId="{D1FD96DC-1FF4-455A-B2B8-742DBBAE57B5}" type="presParOf" srcId="{559BBCC0-1E2D-4AD9-A36F-D918177D7872}" destId="{29F785E9-3057-4632-AC24-FE1D7E863BD2}" srcOrd="1" destOrd="0" presId="urn:microsoft.com/office/officeart/2008/layout/HorizontalMultiLevelHierarchy"/>
    <dgm:cxn modelId="{01F0D00B-BF05-4CD1-A8F7-CCB6F4945A5C}" type="presParOf" srcId="{29F785E9-3057-4632-AC24-FE1D7E863BD2}" destId="{D2048089-E3AD-46D5-A560-10EDC3CFD08F}" srcOrd="0" destOrd="0" presId="urn:microsoft.com/office/officeart/2008/layout/HorizontalMultiLevelHierarchy"/>
    <dgm:cxn modelId="{E322E123-51DF-4580-A219-40D904EA7306}" type="presParOf" srcId="{29F785E9-3057-4632-AC24-FE1D7E863BD2}" destId="{D7C48682-B889-4B84-98B4-F791AD62DD0D}" srcOrd="1" destOrd="0" presId="urn:microsoft.com/office/officeart/2008/layout/HorizontalMultiLevelHierarchy"/>
    <dgm:cxn modelId="{E2D8DA93-B731-4013-9CB8-D43B8ECA2EF2}" type="presParOf" srcId="{A21729DF-AC4A-4816-A50A-7C3532BE322F}" destId="{049A185E-4DDB-4FD1-8486-8C8AD327D2DC}" srcOrd="4" destOrd="0" presId="urn:microsoft.com/office/officeart/2008/layout/HorizontalMultiLevelHierarchy"/>
    <dgm:cxn modelId="{6F7A4B76-17C6-4A18-B470-FE691855A120}" type="presParOf" srcId="{049A185E-4DDB-4FD1-8486-8C8AD327D2DC}" destId="{4379E381-32CA-47EB-8F0F-C0DCF0CD694F}" srcOrd="0" destOrd="0" presId="urn:microsoft.com/office/officeart/2008/layout/HorizontalMultiLevelHierarchy"/>
    <dgm:cxn modelId="{9A9170F7-FC07-4514-84B5-96C37341CA94}" type="presParOf" srcId="{A21729DF-AC4A-4816-A50A-7C3532BE322F}" destId="{9A3B5D1C-4DC1-4E29-ACBE-8D840E010CD0}" srcOrd="5" destOrd="0" presId="urn:microsoft.com/office/officeart/2008/layout/HorizontalMultiLevelHierarchy"/>
    <dgm:cxn modelId="{B51068B8-16C8-4999-A9ED-9276A52B04AB}" type="presParOf" srcId="{9A3B5D1C-4DC1-4E29-ACBE-8D840E010CD0}" destId="{AAF71C60-89E8-4F75-90A2-CD2877AFAADE}" srcOrd="0" destOrd="0" presId="urn:microsoft.com/office/officeart/2008/layout/HorizontalMultiLevelHierarchy"/>
    <dgm:cxn modelId="{FB703CD4-374C-4416-AECF-C067822332F9}" type="presParOf" srcId="{9A3B5D1C-4DC1-4E29-ACBE-8D840E010CD0}" destId="{E9DCA8D9-346F-493E-B4AB-736D3FE5491A}" srcOrd="1" destOrd="0" presId="urn:microsoft.com/office/officeart/2008/layout/HorizontalMultiLevelHierarchy"/>
    <dgm:cxn modelId="{5D8B6F16-B9F9-4F5C-A73E-D2F54F73553A}" type="presParOf" srcId="{E9DCA8D9-346F-493E-B4AB-736D3FE5491A}" destId="{27811A90-57B2-4CAE-A60C-E74835A4CD4A}" srcOrd="0" destOrd="0" presId="urn:microsoft.com/office/officeart/2008/layout/HorizontalMultiLevelHierarchy"/>
    <dgm:cxn modelId="{A6683492-7F76-4D0C-812F-046CAADE8755}" type="presParOf" srcId="{27811A90-57B2-4CAE-A60C-E74835A4CD4A}" destId="{6A6B878F-F1D1-475A-A37E-4749E6F18091}" srcOrd="0" destOrd="0" presId="urn:microsoft.com/office/officeart/2008/layout/HorizontalMultiLevelHierarchy"/>
    <dgm:cxn modelId="{37552564-9804-47A8-8C29-F09F7DDDA899}" type="presParOf" srcId="{E9DCA8D9-346F-493E-B4AB-736D3FE5491A}" destId="{4E9DB603-5B15-4B49-B7E6-F8C297B76712}" srcOrd="1" destOrd="0" presId="urn:microsoft.com/office/officeart/2008/layout/HorizontalMultiLevelHierarchy"/>
    <dgm:cxn modelId="{7A5223CE-425F-4DC5-AE0D-53AD8489B0A1}" type="presParOf" srcId="{4E9DB603-5B15-4B49-B7E6-F8C297B76712}" destId="{4E35BD21-E90D-42D3-BB94-81D20D7699CC}" srcOrd="0" destOrd="0" presId="urn:microsoft.com/office/officeart/2008/layout/HorizontalMultiLevelHierarchy"/>
    <dgm:cxn modelId="{47738366-47A8-4A2E-A9EE-E1C809451DB7}" type="presParOf" srcId="{4E9DB603-5B15-4B49-B7E6-F8C297B76712}" destId="{F8C64E78-CDEE-4E4C-8EE8-123CD4FC3D28}" srcOrd="1" destOrd="0" presId="urn:microsoft.com/office/officeart/2008/layout/HorizontalMultiLevelHierarchy"/>
    <dgm:cxn modelId="{95919C11-BA15-4789-97F5-9515EB4080A8}" type="presParOf" srcId="{E9DCA8D9-346F-493E-B4AB-736D3FE5491A}" destId="{D5641F36-B442-494E-A86D-9E285A30C8B0}" srcOrd="2" destOrd="0" presId="urn:microsoft.com/office/officeart/2008/layout/HorizontalMultiLevelHierarchy"/>
    <dgm:cxn modelId="{F57F1303-734C-47BE-91C7-80FD5CF5B4BF}" type="presParOf" srcId="{D5641F36-B442-494E-A86D-9E285A30C8B0}" destId="{B00A14E4-5F76-4145-9C0B-72E257EDDD30}" srcOrd="0" destOrd="0" presId="urn:microsoft.com/office/officeart/2008/layout/HorizontalMultiLevelHierarchy"/>
    <dgm:cxn modelId="{6F5D2F58-BC46-465F-8AB3-F71502444276}" type="presParOf" srcId="{E9DCA8D9-346F-493E-B4AB-736D3FE5491A}" destId="{737C7F6D-22D7-445D-878C-0652CFA6DBF5}" srcOrd="3" destOrd="0" presId="urn:microsoft.com/office/officeart/2008/layout/HorizontalMultiLevelHierarchy"/>
    <dgm:cxn modelId="{BF3C8DD9-48A5-42C3-B93A-AE0391E59B6D}" type="presParOf" srcId="{737C7F6D-22D7-445D-878C-0652CFA6DBF5}" destId="{69ECD98F-3768-4C7B-AF62-AFDDBEF61D78}" srcOrd="0" destOrd="0" presId="urn:microsoft.com/office/officeart/2008/layout/HorizontalMultiLevelHierarchy"/>
    <dgm:cxn modelId="{4378A452-5AA4-41C0-A754-F409450AB36A}" type="presParOf" srcId="{737C7F6D-22D7-445D-878C-0652CFA6DBF5}" destId="{50ED7814-4501-4286-8B8A-F9E2D6FC8622}" srcOrd="1" destOrd="0" presId="urn:microsoft.com/office/officeart/2008/layout/HorizontalMultiLevelHierarchy"/>
    <dgm:cxn modelId="{AC92846F-CFE3-4B11-BFB4-3E9E0F3DEA28}" type="presParOf" srcId="{A21729DF-AC4A-4816-A50A-7C3532BE322F}" destId="{1B990C1B-9570-49FE-8891-03F576AE5425}" srcOrd="6" destOrd="0" presId="urn:microsoft.com/office/officeart/2008/layout/HorizontalMultiLevelHierarchy"/>
    <dgm:cxn modelId="{BC78EC99-9237-45D4-AEF7-3A3E8B99A9D1}" type="presParOf" srcId="{1B990C1B-9570-49FE-8891-03F576AE5425}" destId="{483C96FB-9CA0-4201-ACDE-AF9DC6497004}" srcOrd="0" destOrd="0" presId="urn:microsoft.com/office/officeart/2008/layout/HorizontalMultiLevelHierarchy"/>
    <dgm:cxn modelId="{28C05042-47C7-4FD2-8962-CEF16D47080C}" type="presParOf" srcId="{A21729DF-AC4A-4816-A50A-7C3532BE322F}" destId="{A36FE2D5-1B6D-421F-8C05-E9DE6EBD7E18}" srcOrd="7" destOrd="0" presId="urn:microsoft.com/office/officeart/2008/layout/HorizontalMultiLevelHierarchy"/>
    <dgm:cxn modelId="{A59EDECA-1286-4E1D-B149-B1A6D60EECDC}" type="presParOf" srcId="{A36FE2D5-1B6D-421F-8C05-E9DE6EBD7E18}" destId="{0C8A7098-F237-4A8D-9150-50DC74A9F6FC}" srcOrd="0" destOrd="0" presId="urn:microsoft.com/office/officeart/2008/layout/HorizontalMultiLevelHierarchy"/>
    <dgm:cxn modelId="{7BCA9D32-907D-4D4F-BE3D-78AFB773B715}" type="presParOf" srcId="{A36FE2D5-1B6D-421F-8C05-E9DE6EBD7E18}" destId="{F4AD9CE4-8F9F-446A-8318-B33F81C18929}" srcOrd="1" destOrd="0" presId="urn:microsoft.com/office/officeart/2008/layout/HorizontalMultiLevelHierarchy"/>
    <dgm:cxn modelId="{D87D1351-D4E8-4523-BB76-31AB9C2574E5}" type="presParOf" srcId="{F4AD9CE4-8F9F-446A-8318-B33F81C18929}" destId="{44B4C5B0-3588-4E82-BABE-83FC31635CC6}" srcOrd="0" destOrd="0" presId="urn:microsoft.com/office/officeart/2008/layout/HorizontalMultiLevelHierarchy"/>
    <dgm:cxn modelId="{B59C7B06-BF51-41D7-BCC9-510A424B1B59}" type="presParOf" srcId="{44B4C5B0-3588-4E82-BABE-83FC31635CC6}" destId="{D83C17C2-E3E7-4FAC-961B-F9916DB4284B}" srcOrd="0" destOrd="0" presId="urn:microsoft.com/office/officeart/2008/layout/HorizontalMultiLevelHierarchy"/>
    <dgm:cxn modelId="{4E44B034-00D2-41A2-B269-4855EBA988D3}" type="presParOf" srcId="{F4AD9CE4-8F9F-446A-8318-B33F81C18929}" destId="{C371BD76-A78B-47F4-B7F7-E737E563C91D}" srcOrd="1" destOrd="0" presId="urn:microsoft.com/office/officeart/2008/layout/HorizontalMultiLevelHierarchy"/>
    <dgm:cxn modelId="{7D8AB24A-3DC0-4C46-BEF2-21D1CE035F5C}" type="presParOf" srcId="{C371BD76-A78B-47F4-B7F7-E737E563C91D}" destId="{7F951416-B6F6-4F81-B3F5-88109EC09270}" srcOrd="0" destOrd="0" presId="urn:microsoft.com/office/officeart/2008/layout/HorizontalMultiLevelHierarchy"/>
    <dgm:cxn modelId="{585B9203-5838-49EE-BB34-F0D9116B5491}" type="presParOf" srcId="{C371BD76-A78B-47F4-B7F7-E737E563C91D}" destId="{CD47112C-F4B6-43CA-97BC-5D00A6312E6E}" srcOrd="1" destOrd="0" presId="urn:microsoft.com/office/officeart/2008/layout/HorizontalMultiLevelHierarchy"/>
    <dgm:cxn modelId="{3704FA15-17E2-4127-A7BD-7DD6D5D2F15A}" type="presParOf" srcId="{F4AD9CE4-8F9F-446A-8318-B33F81C18929}" destId="{3B5850CE-FE9E-4B7B-B850-62A2E2DCDBDB}" srcOrd="2" destOrd="0" presId="urn:microsoft.com/office/officeart/2008/layout/HorizontalMultiLevelHierarchy"/>
    <dgm:cxn modelId="{F4D3E3FE-C6D3-4304-BC46-030B25B87984}" type="presParOf" srcId="{3B5850CE-FE9E-4B7B-B850-62A2E2DCDBDB}" destId="{461A283C-ED57-42AD-A049-07B908550EC7}" srcOrd="0" destOrd="0" presId="urn:microsoft.com/office/officeart/2008/layout/HorizontalMultiLevelHierarchy"/>
    <dgm:cxn modelId="{B2D21497-908B-422E-9695-02187BB22E1E}" type="presParOf" srcId="{F4AD9CE4-8F9F-446A-8318-B33F81C18929}" destId="{101160F5-1DCA-4C87-9781-171C0D6E1379}" srcOrd="3" destOrd="0" presId="urn:microsoft.com/office/officeart/2008/layout/HorizontalMultiLevelHierarchy"/>
    <dgm:cxn modelId="{2621E532-7485-4628-8EDF-F8D2A51DD87E}" type="presParOf" srcId="{101160F5-1DCA-4C87-9781-171C0D6E1379}" destId="{3762B6BB-AA27-4103-B57C-3E74026CA337}" srcOrd="0" destOrd="0" presId="urn:microsoft.com/office/officeart/2008/layout/HorizontalMultiLevelHierarchy"/>
    <dgm:cxn modelId="{163C10E3-F18E-4E31-965F-DFEBEB9B6182}" type="presParOf" srcId="{101160F5-1DCA-4C87-9781-171C0D6E1379}" destId="{5793DD18-D069-478E-93FF-34B7147B0F6D}" srcOrd="1" destOrd="0" presId="urn:microsoft.com/office/officeart/2008/layout/HorizontalMultiLevelHierarchy"/>
    <dgm:cxn modelId="{C5BC9B59-A5E1-41A8-AE36-4522B797D1CF}" type="presParOf" srcId="{A21729DF-AC4A-4816-A50A-7C3532BE322F}" destId="{B72A66D5-781F-456C-8B8A-5E3C52B3B702}" srcOrd="8" destOrd="0" presId="urn:microsoft.com/office/officeart/2008/layout/HorizontalMultiLevelHierarchy"/>
    <dgm:cxn modelId="{AA4B82F3-42F0-41C4-BC7D-DED3A2C83D0A}" type="presParOf" srcId="{B72A66D5-781F-456C-8B8A-5E3C52B3B702}" destId="{79FB9E00-4B0B-4602-9653-A67A2BC7E6CB}" srcOrd="0" destOrd="0" presId="urn:microsoft.com/office/officeart/2008/layout/HorizontalMultiLevelHierarchy"/>
    <dgm:cxn modelId="{F4FB7C0C-0980-4195-A035-F9AEA8780B08}" type="presParOf" srcId="{A21729DF-AC4A-4816-A50A-7C3532BE322F}" destId="{0EB07507-0433-446D-9862-8FA956BF93C9}" srcOrd="9" destOrd="0" presId="urn:microsoft.com/office/officeart/2008/layout/HorizontalMultiLevelHierarchy"/>
    <dgm:cxn modelId="{1FDBD195-FAC9-44AB-A60A-0112A6D39E46}" type="presParOf" srcId="{0EB07507-0433-446D-9862-8FA956BF93C9}" destId="{3E0E4430-8850-45DC-AC0C-B2F6D10B3E7E}" srcOrd="0" destOrd="0" presId="urn:microsoft.com/office/officeart/2008/layout/HorizontalMultiLevelHierarchy"/>
    <dgm:cxn modelId="{BF77536B-1313-449A-955A-907A58869555}" type="presParOf" srcId="{0EB07507-0433-446D-9862-8FA956BF93C9}" destId="{9DEBD77D-9E59-44AD-B487-DC4C50071ACB}" srcOrd="1" destOrd="0"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7C8AAD-7589-4135-8E3F-6F0F7E4CDF96}"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zh-CN" altLang="en-US"/>
        </a:p>
      </dgm:t>
    </dgm:pt>
    <dgm:pt modelId="{78EB5F72-95BF-4035-AAF4-F2DE9460D36B}">
      <dgm:prSet phldrT="[文本]"/>
      <dgm:spPr/>
      <dgm:t>
        <a:bodyPr/>
        <a:lstStyle/>
        <a:p>
          <a:r>
            <a:rPr lang="zh-CN" altLang="en-US" dirty="0"/>
            <a:t>项目</a:t>
          </a:r>
        </a:p>
      </dgm:t>
    </dgm:pt>
    <dgm:pt modelId="{CB66CCFE-79D0-4AEF-8778-9AA25A891489}" cxnId="{9473077B-7789-45E8-A92C-B5B715F520CB}" type="parTrans">
      <dgm:prSet/>
      <dgm:spPr/>
      <dgm:t>
        <a:bodyPr/>
        <a:lstStyle/>
        <a:p>
          <a:endParaRPr lang="zh-CN" altLang="en-US"/>
        </a:p>
      </dgm:t>
    </dgm:pt>
    <dgm:pt modelId="{49919040-1F4E-49E1-A585-EB8F81BE3D01}" cxnId="{9473077B-7789-45E8-A92C-B5B715F520CB}" type="sibTrans">
      <dgm:prSet/>
      <dgm:spPr/>
      <dgm:t>
        <a:bodyPr/>
        <a:lstStyle/>
        <a:p>
          <a:endParaRPr lang="zh-CN" altLang="en-US"/>
        </a:p>
      </dgm:t>
    </dgm:pt>
    <dgm:pt modelId="{E791D78A-14AB-42D3-9150-E02992F28A8E}">
      <dgm:prSet phldrT="[文本]"/>
      <dgm:spPr/>
      <dgm:t>
        <a:bodyPr/>
        <a:lstStyle/>
        <a:p>
          <a:r>
            <a:rPr lang="zh-CN" altLang="en-US" dirty="0"/>
            <a:t>论文</a:t>
          </a:r>
        </a:p>
      </dgm:t>
    </dgm:pt>
    <dgm:pt modelId="{62E80AA5-DD17-4948-B508-C71C85C260E0}" cxnId="{8A09D2A5-5D6C-43D3-95B4-9E559E4CCB64}" type="parTrans">
      <dgm:prSet/>
      <dgm:spPr/>
      <dgm:t>
        <a:bodyPr/>
        <a:lstStyle/>
        <a:p>
          <a:endParaRPr lang="zh-CN" altLang="en-US"/>
        </a:p>
      </dgm:t>
    </dgm:pt>
    <dgm:pt modelId="{22CFF728-2EC2-45F8-87C4-697A28482108}" cxnId="{8A09D2A5-5D6C-43D3-95B4-9E559E4CCB64}" type="sibTrans">
      <dgm:prSet/>
      <dgm:spPr/>
      <dgm:t>
        <a:bodyPr/>
        <a:lstStyle/>
        <a:p>
          <a:endParaRPr lang="zh-CN" altLang="en-US"/>
        </a:p>
      </dgm:t>
    </dgm:pt>
    <dgm:pt modelId="{DCE46F5D-FECA-4101-972C-7D124FFF8070}">
      <dgm:prSet phldrT="[文本]"/>
      <dgm:spPr/>
      <dgm:t>
        <a:bodyPr/>
        <a:lstStyle/>
        <a:p>
          <a:r>
            <a:rPr lang="zh-CN" altLang="en-US" dirty="0"/>
            <a:t>工作</a:t>
          </a:r>
        </a:p>
      </dgm:t>
    </dgm:pt>
    <dgm:pt modelId="{12542606-6344-4D50-AC48-C91EA3DB363A}" cxnId="{58872052-AB77-4B1E-883C-8820EDD066AA}" type="parTrans">
      <dgm:prSet/>
      <dgm:spPr/>
      <dgm:t>
        <a:bodyPr/>
        <a:lstStyle/>
        <a:p>
          <a:endParaRPr lang="zh-CN" altLang="en-US"/>
        </a:p>
      </dgm:t>
    </dgm:pt>
    <dgm:pt modelId="{838260AC-57F2-4C43-974D-A5B60483C1EC}" cxnId="{58872052-AB77-4B1E-883C-8820EDD066AA}" type="sibTrans">
      <dgm:prSet/>
      <dgm:spPr/>
      <dgm:t>
        <a:bodyPr/>
        <a:lstStyle/>
        <a:p>
          <a:endParaRPr lang="zh-CN" altLang="en-US"/>
        </a:p>
      </dgm:t>
    </dgm:pt>
    <dgm:pt modelId="{B8868D21-A972-41FF-A073-2085378E9512}" type="pres">
      <dgm:prSet presAssocID="{177C8AAD-7589-4135-8E3F-6F0F7E4CDF96}" presName="Name0" presStyleCnt="0">
        <dgm:presLayoutVars>
          <dgm:dir/>
          <dgm:resizeHandles val="exact"/>
        </dgm:presLayoutVars>
      </dgm:prSet>
      <dgm:spPr/>
    </dgm:pt>
    <dgm:pt modelId="{11411209-7F50-4B71-A350-FB0C62782957}" type="pres">
      <dgm:prSet presAssocID="{78EB5F72-95BF-4035-AAF4-F2DE9460D36B}" presName="composite" presStyleCnt="0"/>
      <dgm:spPr/>
    </dgm:pt>
    <dgm:pt modelId="{666D6DD0-C3B5-4DF3-9C31-EE54BC48F1E4}" type="pres">
      <dgm:prSet presAssocID="{78EB5F72-95BF-4035-AAF4-F2DE9460D36B}" presName="rect1" presStyleLbl="trAlignAcc1" presStyleIdx="0" presStyleCnt="3" custLinFactNeighborY="-909">
        <dgm:presLayoutVars>
          <dgm:bulletEnabled val="1"/>
        </dgm:presLayoutVars>
      </dgm:prSet>
      <dgm:spPr/>
    </dgm:pt>
    <dgm:pt modelId="{50359002-DD21-44D8-9B4B-1C09B97E14D3}" type="pres">
      <dgm:prSet presAssocID="{78EB5F72-95BF-4035-AAF4-F2DE9460D36B}" presName="rect2" presStyleLbl="fgImgPlace1" presStyleIdx="0" presStyleCnt="3"/>
      <dgm:spPr/>
    </dgm:pt>
    <dgm:pt modelId="{0902D1BD-2B58-486A-830A-4AD90AA26F54}" type="pres">
      <dgm:prSet presAssocID="{49919040-1F4E-49E1-A585-EB8F81BE3D01}" presName="sibTrans" presStyleCnt="0"/>
      <dgm:spPr/>
    </dgm:pt>
    <dgm:pt modelId="{902DC123-53C1-46D6-B1BB-781DD1EFB5F8}" type="pres">
      <dgm:prSet presAssocID="{E791D78A-14AB-42D3-9150-E02992F28A8E}" presName="composite" presStyleCnt="0"/>
      <dgm:spPr/>
    </dgm:pt>
    <dgm:pt modelId="{144B0304-B355-4003-8456-DB8B33067D71}" type="pres">
      <dgm:prSet presAssocID="{E791D78A-14AB-42D3-9150-E02992F28A8E}" presName="rect1" presStyleLbl="trAlignAcc1" presStyleIdx="1" presStyleCnt="3">
        <dgm:presLayoutVars>
          <dgm:bulletEnabled val="1"/>
        </dgm:presLayoutVars>
      </dgm:prSet>
      <dgm:spPr/>
    </dgm:pt>
    <dgm:pt modelId="{3B4F83FB-7DF2-4143-A7D9-1EF1634E97F9}" type="pres">
      <dgm:prSet presAssocID="{E791D78A-14AB-42D3-9150-E02992F28A8E}" presName="rect2" presStyleLbl="fgImgPlace1" presStyleIdx="1" presStyleCnt="3"/>
      <dgm:spPr/>
    </dgm:pt>
    <dgm:pt modelId="{152C1A59-B2AC-446F-BECD-C3A54DD13291}" type="pres">
      <dgm:prSet presAssocID="{22CFF728-2EC2-45F8-87C4-697A28482108}" presName="sibTrans" presStyleCnt="0"/>
      <dgm:spPr/>
    </dgm:pt>
    <dgm:pt modelId="{33775606-2E18-4171-9BA4-4BD027418A00}" type="pres">
      <dgm:prSet presAssocID="{DCE46F5D-FECA-4101-972C-7D124FFF8070}" presName="composite" presStyleCnt="0"/>
      <dgm:spPr/>
    </dgm:pt>
    <dgm:pt modelId="{D32C46ED-9FCE-4DEB-A4A9-475690C814F4}" type="pres">
      <dgm:prSet presAssocID="{DCE46F5D-FECA-4101-972C-7D124FFF8070}" presName="rect1" presStyleLbl="trAlignAcc1" presStyleIdx="2" presStyleCnt="3">
        <dgm:presLayoutVars>
          <dgm:bulletEnabled val="1"/>
        </dgm:presLayoutVars>
      </dgm:prSet>
      <dgm:spPr/>
    </dgm:pt>
    <dgm:pt modelId="{65DB016A-7420-4E72-8D09-2DDD65EB2023}" type="pres">
      <dgm:prSet presAssocID="{DCE46F5D-FECA-4101-972C-7D124FFF8070}" presName="rect2" presStyleLbl="fgImgPlace1" presStyleIdx="2" presStyleCnt="3"/>
      <dgm:spPr/>
    </dgm:pt>
  </dgm:ptLst>
  <dgm:cxnLst>
    <dgm:cxn modelId="{F4ACC751-E623-4AE0-B11A-B4B87CB83110}" type="presOf" srcId="{78EB5F72-95BF-4035-AAF4-F2DE9460D36B}" destId="{666D6DD0-C3B5-4DF3-9C31-EE54BC48F1E4}" srcOrd="0" destOrd="0" presId="urn:microsoft.com/office/officeart/2008/layout/PictureStrips"/>
    <dgm:cxn modelId="{58872052-AB77-4B1E-883C-8820EDD066AA}" srcId="{177C8AAD-7589-4135-8E3F-6F0F7E4CDF96}" destId="{DCE46F5D-FECA-4101-972C-7D124FFF8070}" srcOrd="2" destOrd="0" parTransId="{12542606-6344-4D50-AC48-C91EA3DB363A}" sibTransId="{838260AC-57F2-4C43-974D-A5B60483C1EC}"/>
    <dgm:cxn modelId="{9473077B-7789-45E8-A92C-B5B715F520CB}" srcId="{177C8AAD-7589-4135-8E3F-6F0F7E4CDF96}" destId="{78EB5F72-95BF-4035-AAF4-F2DE9460D36B}" srcOrd="0" destOrd="0" parTransId="{CB66CCFE-79D0-4AEF-8778-9AA25A891489}" sibTransId="{49919040-1F4E-49E1-A585-EB8F81BE3D01}"/>
    <dgm:cxn modelId="{4DE8AC94-B8BF-4234-8E27-EE512BAAF2DD}" type="presOf" srcId="{177C8AAD-7589-4135-8E3F-6F0F7E4CDF96}" destId="{B8868D21-A972-41FF-A073-2085378E9512}" srcOrd="0" destOrd="0" presId="urn:microsoft.com/office/officeart/2008/layout/PictureStrips"/>
    <dgm:cxn modelId="{09CCB0A3-8A64-4ACD-9C29-46CDD55630E8}" type="presOf" srcId="{E791D78A-14AB-42D3-9150-E02992F28A8E}" destId="{144B0304-B355-4003-8456-DB8B33067D71}" srcOrd="0" destOrd="0" presId="urn:microsoft.com/office/officeart/2008/layout/PictureStrips"/>
    <dgm:cxn modelId="{8A09D2A5-5D6C-43D3-95B4-9E559E4CCB64}" srcId="{177C8AAD-7589-4135-8E3F-6F0F7E4CDF96}" destId="{E791D78A-14AB-42D3-9150-E02992F28A8E}" srcOrd="1" destOrd="0" parTransId="{62E80AA5-DD17-4948-B508-C71C85C260E0}" sibTransId="{22CFF728-2EC2-45F8-87C4-697A28482108}"/>
    <dgm:cxn modelId="{E2C4D2DA-8E9D-435F-8D5E-04C00FA62C7E}" type="presOf" srcId="{DCE46F5D-FECA-4101-972C-7D124FFF8070}" destId="{D32C46ED-9FCE-4DEB-A4A9-475690C814F4}" srcOrd="0" destOrd="0" presId="urn:microsoft.com/office/officeart/2008/layout/PictureStrips"/>
    <dgm:cxn modelId="{6CB8B69D-C61B-4D5F-A015-8485F50A1DAE}" type="presParOf" srcId="{B8868D21-A972-41FF-A073-2085378E9512}" destId="{11411209-7F50-4B71-A350-FB0C62782957}" srcOrd="0" destOrd="0" presId="urn:microsoft.com/office/officeart/2008/layout/PictureStrips"/>
    <dgm:cxn modelId="{EC47F442-1696-4082-9169-B32151CE2484}" type="presParOf" srcId="{11411209-7F50-4B71-A350-FB0C62782957}" destId="{666D6DD0-C3B5-4DF3-9C31-EE54BC48F1E4}" srcOrd="0" destOrd="0" presId="urn:microsoft.com/office/officeart/2008/layout/PictureStrips"/>
    <dgm:cxn modelId="{7551B59F-9EA8-4A4F-B82F-8E029637110D}" type="presParOf" srcId="{11411209-7F50-4B71-A350-FB0C62782957}" destId="{50359002-DD21-44D8-9B4B-1C09B97E14D3}" srcOrd="1" destOrd="0" presId="urn:microsoft.com/office/officeart/2008/layout/PictureStrips"/>
    <dgm:cxn modelId="{8D69339C-96F4-4FBE-99EB-18F2900FF5A2}" type="presParOf" srcId="{B8868D21-A972-41FF-A073-2085378E9512}" destId="{0902D1BD-2B58-486A-830A-4AD90AA26F54}" srcOrd="1" destOrd="0" presId="urn:microsoft.com/office/officeart/2008/layout/PictureStrips"/>
    <dgm:cxn modelId="{78D5B677-E0A0-4854-BEA6-73C599603502}" type="presParOf" srcId="{B8868D21-A972-41FF-A073-2085378E9512}" destId="{902DC123-53C1-46D6-B1BB-781DD1EFB5F8}" srcOrd="2" destOrd="0" presId="urn:microsoft.com/office/officeart/2008/layout/PictureStrips"/>
    <dgm:cxn modelId="{52623CBE-25E0-4C04-A3F8-BF2B5125D470}" type="presParOf" srcId="{902DC123-53C1-46D6-B1BB-781DD1EFB5F8}" destId="{144B0304-B355-4003-8456-DB8B33067D71}" srcOrd="0" destOrd="0" presId="urn:microsoft.com/office/officeart/2008/layout/PictureStrips"/>
    <dgm:cxn modelId="{54E3BAEA-5DD5-43E4-BC77-E0A98A8AEE92}" type="presParOf" srcId="{902DC123-53C1-46D6-B1BB-781DD1EFB5F8}" destId="{3B4F83FB-7DF2-4143-A7D9-1EF1634E97F9}" srcOrd="1" destOrd="0" presId="urn:microsoft.com/office/officeart/2008/layout/PictureStrips"/>
    <dgm:cxn modelId="{E3EE6836-42AB-42B3-A2B5-DF9B0BA00628}" type="presParOf" srcId="{B8868D21-A972-41FF-A073-2085378E9512}" destId="{152C1A59-B2AC-446F-BECD-C3A54DD13291}" srcOrd="3" destOrd="0" presId="urn:microsoft.com/office/officeart/2008/layout/PictureStrips"/>
    <dgm:cxn modelId="{7EE87C59-D46D-488F-B10D-8CF4A4232AFD}" type="presParOf" srcId="{B8868D21-A972-41FF-A073-2085378E9512}" destId="{33775606-2E18-4171-9BA4-4BD027418A00}" srcOrd="4" destOrd="0" presId="urn:microsoft.com/office/officeart/2008/layout/PictureStrips"/>
    <dgm:cxn modelId="{B040BF05-DAD4-435A-B83A-D1435399EF82}" type="presParOf" srcId="{33775606-2E18-4171-9BA4-4BD027418A00}" destId="{D32C46ED-9FCE-4DEB-A4A9-475690C814F4}" srcOrd="0" destOrd="0" presId="urn:microsoft.com/office/officeart/2008/layout/PictureStrips"/>
    <dgm:cxn modelId="{7DE7FE81-70D0-4CC2-A647-31FFD4904CAF}" type="presParOf" srcId="{33775606-2E18-4171-9BA4-4BD027418A00}" destId="{65DB016A-7420-4E72-8D09-2DDD65EB2023}" srcOrd="1" destOrd="0" presId="urn:microsoft.com/office/officeart/2008/layout/PictureStrip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709608" cy="4799505"/>
        <a:chOff x="0" y="0"/>
        <a:chExt cx="8709608" cy="4799505"/>
      </a:xfrm>
    </dsp:grpSpPr>
    <dsp:sp modelId="{714852AC-7980-496B-B1CF-C01B0E2ECF88}">
      <dsp:nvSpPr>
        <dsp:cNvPr id="4" name="任意多边形 3"/>
        <dsp:cNvSpPr/>
      </dsp:nvSpPr>
      <dsp:spPr bwMode="white">
        <a:xfrm>
          <a:off x="1976084" y="304730"/>
          <a:ext cx="399806" cy="2095022"/>
        </a:xfrm>
        <a:custGeom>
          <a:avLst/>
          <a:gdLst/>
          <a:ahLst/>
          <a:cxnLst/>
          <a:pathLst>
            <a:path w="630" h="3299">
              <a:moveTo>
                <a:pt x="0" y="3299"/>
              </a:moveTo>
              <a:lnTo>
                <a:pt x="315" y="3299"/>
              </a:lnTo>
              <a:lnTo>
                <a:pt x="315" y="0"/>
              </a:lnTo>
              <a:lnTo>
                <a:pt x="630" y="0"/>
              </a:lnTo>
            </a:path>
          </a:pathLst>
        </a:custGeom>
        <a:ln w="12700" cap="flat" cmpd="sng" algn="ctr">
          <a:solidFill>
            <a:srgbClr val="4472C4">
              <a:shade val="60000"/>
              <a:hueOff val="0"/>
              <a:satOff val="0"/>
              <a:lumOff val="0"/>
              <a:alphaOff val="0"/>
            </a:srgbClr>
          </a:solidFill>
          <a:prstDash val="solid"/>
          <a:miter lim="800000"/>
        </a:ln>
        <a:effectLst/>
      </dsp:spPr>
      <dsp:style>
        <a:lnRef idx="2">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sp:txBody>
      <dsp:txXfrm>
        <a:off x="1976084" y="304730"/>
        <a:ext cx="399806" cy="2095022"/>
      </dsp:txXfrm>
    </dsp:sp>
    <dsp:sp modelId="{3AE13785-C1AC-48C3-A597-1FB064FBC92C}">
      <dsp:nvSpPr>
        <dsp:cNvPr id="6" name="任意多边形 5"/>
        <dsp:cNvSpPr/>
      </dsp:nvSpPr>
      <dsp:spPr bwMode="white">
        <a:xfrm>
          <a:off x="4374922" y="304730"/>
          <a:ext cx="399806" cy="0"/>
        </a:xfrm>
        <a:custGeom>
          <a:avLst/>
          <a:gdLst/>
          <a:ahLst/>
          <a:cxnLst/>
          <a:pathLst>
            <a:path w="630">
              <a:moveTo>
                <a:pt x="0" y="0"/>
              </a:moveTo>
              <a:lnTo>
                <a:pt x="630" y="0"/>
              </a:lnTo>
            </a:path>
          </a:pathLst>
        </a:custGeom>
        <a:ln w="12700" cap="flat" cmpd="sng" algn="ctr">
          <a:solidFill>
            <a:srgbClr val="4472C4">
              <a:shade val="80000"/>
              <a:hueOff val="0"/>
              <a:satOff val="0"/>
              <a:lumOff val="0"/>
              <a:alphaOff val="0"/>
            </a:srgb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sp:txBody>
      <dsp:txXfrm>
        <a:off x="4374922" y="304730"/>
        <a:ext cx="399806" cy="0"/>
      </dsp:txXfrm>
    </dsp:sp>
    <dsp:sp modelId="{2A1C3E2F-D5ED-4E6C-A6A3-1D1CE0D9DDEB}">
      <dsp:nvSpPr>
        <dsp:cNvPr id="8" name="任意多边形 7"/>
        <dsp:cNvSpPr/>
      </dsp:nvSpPr>
      <dsp:spPr bwMode="white">
        <a:xfrm>
          <a:off x="1976084" y="1066557"/>
          <a:ext cx="399806" cy="1333196"/>
        </a:xfrm>
        <a:custGeom>
          <a:avLst/>
          <a:gdLst/>
          <a:ahLst/>
          <a:cxnLst/>
          <a:pathLst>
            <a:path w="630" h="2100">
              <a:moveTo>
                <a:pt x="0" y="2100"/>
              </a:moveTo>
              <a:lnTo>
                <a:pt x="315" y="2100"/>
              </a:lnTo>
              <a:lnTo>
                <a:pt x="315" y="0"/>
              </a:lnTo>
              <a:lnTo>
                <a:pt x="630" y="0"/>
              </a:lnTo>
            </a:path>
          </a:pathLst>
        </a:custGeom>
        <a:ln w="12700" cap="flat" cmpd="sng" algn="ctr">
          <a:solidFill>
            <a:srgbClr val="4472C4">
              <a:shade val="60000"/>
              <a:hueOff val="0"/>
              <a:satOff val="0"/>
              <a:lumOff val="0"/>
              <a:alphaOff val="0"/>
            </a:srgbClr>
          </a:solidFill>
          <a:prstDash val="solid"/>
          <a:miter lim="800000"/>
        </a:ln>
        <a:effectLst/>
      </dsp:spPr>
      <dsp:style>
        <a:lnRef idx="2">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sp:txBody>
      <dsp:txXfrm>
        <a:off x="1976084" y="1066557"/>
        <a:ext cx="399806" cy="1333196"/>
      </dsp:txXfrm>
    </dsp:sp>
    <dsp:sp modelId="{25FB64E1-176B-41A2-868F-356EF71CE6A9}">
      <dsp:nvSpPr>
        <dsp:cNvPr id="10" name="任意多边形 9"/>
        <dsp:cNvSpPr/>
      </dsp:nvSpPr>
      <dsp:spPr bwMode="white">
        <a:xfrm>
          <a:off x="4374922" y="1066557"/>
          <a:ext cx="399806" cy="0"/>
        </a:xfrm>
        <a:custGeom>
          <a:avLst/>
          <a:gdLst/>
          <a:ahLst/>
          <a:cxnLst/>
          <a:pathLst>
            <a:path w="630">
              <a:moveTo>
                <a:pt x="0" y="0"/>
              </a:moveTo>
              <a:lnTo>
                <a:pt x="630" y="0"/>
              </a:lnTo>
            </a:path>
          </a:pathLst>
        </a:custGeom>
        <a:ln w="12700" cap="flat" cmpd="sng" algn="ctr">
          <a:solidFill>
            <a:srgbClr val="4472C4">
              <a:shade val="80000"/>
              <a:hueOff val="0"/>
              <a:satOff val="0"/>
              <a:lumOff val="0"/>
              <a:alphaOff val="0"/>
            </a:srgb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sp:txBody>
      <dsp:txXfrm>
        <a:off x="4374922" y="1066557"/>
        <a:ext cx="399806" cy="0"/>
      </dsp:txXfrm>
    </dsp:sp>
    <dsp:sp modelId="{049A185E-4DDB-4FD1-8486-8C8AD327D2DC}">
      <dsp:nvSpPr>
        <dsp:cNvPr id="12" name="任意多边形 11"/>
        <dsp:cNvSpPr/>
      </dsp:nvSpPr>
      <dsp:spPr bwMode="white">
        <a:xfrm>
          <a:off x="1976084" y="2209296"/>
          <a:ext cx="399806" cy="190457"/>
        </a:xfrm>
        <a:custGeom>
          <a:avLst/>
          <a:gdLst/>
          <a:ahLst/>
          <a:cxnLst/>
          <a:pathLst>
            <a:path w="630" h="300">
              <a:moveTo>
                <a:pt x="0" y="300"/>
              </a:moveTo>
              <a:lnTo>
                <a:pt x="315" y="300"/>
              </a:lnTo>
              <a:lnTo>
                <a:pt x="315" y="0"/>
              </a:lnTo>
              <a:lnTo>
                <a:pt x="630" y="0"/>
              </a:lnTo>
            </a:path>
          </a:pathLst>
        </a:custGeom>
        <a:ln w="12700" cap="flat" cmpd="sng" algn="ctr">
          <a:solidFill>
            <a:srgbClr val="4472C4">
              <a:shade val="60000"/>
              <a:hueOff val="0"/>
              <a:satOff val="0"/>
              <a:lumOff val="0"/>
              <a:alphaOff val="0"/>
            </a:srgbClr>
          </a:solidFill>
          <a:prstDash val="solid"/>
          <a:miter lim="800000"/>
        </a:ln>
        <a:effectLst/>
      </dsp:spPr>
      <dsp:style>
        <a:lnRef idx="2">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sp:txBody>
      <dsp:txXfrm>
        <a:off x="1976084" y="2209296"/>
        <a:ext cx="399806" cy="190457"/>
      </dsp:txXfrm>
    </dsp:sp>
    <dsp:sp modelId="{27811A90-57B2-4CAE-A60C-E74835A4CD4A}">
      <dsp:nvSpPr>
        <dsp:cNvPr id="14" name="任意多边形 13"/>
        <dsp:cNvSpPr/>
      </dsp:nvSpPr>
      <dsp:spPr bwMode="white">
        <a:xfrm>
          <a:off x="4374922" y="1828383"/>
          <a:ext cx="399806" cy="380913"/>
        </a:xfrm>
        <a:custGeom>
          <a:avLst/>
          <a:gdLst/>
          <a:ahLst/>
          <a:cxnLst/>
          <a:pathLst>
            <a:path w="630" h="600">
              <a:moveTo>
                <a:pt x="0" y="600"/>
              </a:moveTo>
              <a:lnTo>
                <a:pt x="315" y="600"/>
              </a:lnTo>
              <a:lnTo>
                <a:pt x="315" y="0"/>
              </a:lnTo>
              <a:lnTo>
                <a:pt x="630" y="0"/>
              </a:lnTo>
            </a:path>
          </a:pathLst>
        </a:custGeom>
        <a:ln w="12700" cap="flat" cmpd="sng" algn="ctr">
          <a:solidFill>
            <a:srgbClr val="4472C4">
              <a:shade val="80000"/>
              <a:hueOff val="0"/>
              <a:satOff val="0"/>
              <a:lumOff val="0"/>
              <a:alphaOff val="0"/>
            </a:srgb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sp:txBody>
      <dsp:txXfrm>
        <a:off x="4374922" y="1828383"/>
        <a:ext cx="399806" cy="380913"/>
      </dsp:txXfrm>
    </dsp:sp>
    <dsp:sp modelId="{D5641F36-B442-494E-A86D-9E285A30C8B0}">
      <dsp:nvSpPr>
        <dsp:cNvPr id="16" name="任意多边形 15"/>
        <dsp:cNvSpPr/>
      </dsp:nvSpPr>
      <dsp:spPr bwMode="white">
        <a:xfrm>
          <a:off x="4374922" y="2209296"/>
          <a:ext cx="399806" cy="380913"/>
        </a:xfrm>
        <a:custGeom>
          <a:avLst/>
          <a:gdLst/>
          <a:ahLst/>
          <a:cxnLst/>
          <a:pathLst>
            <a:path w="630" h="600">
              <a:moveTo>
                <a:pt x="0" y="0"/>
              </a:moveTo>
              <a:lnTo>
                <a:pt x="315" y="0"/>
              </a:lnTo>
              <a:lnTo>
                <a:pt x="315" y="600"/>
              </a:lnTo>
              <a:lnTo>
                <a:pt x="630" y="600"/>
              </a:lnTo>
            </a:path>
          </a:pathLst>
        </a:custGeom>
        <a:ln w="12700" cap="flat" cmpd="sng" algn="ctr">
          <a:solidFill>
            <a:srgbClr val="4472C4">
              <a:shade val="80000"/>
              <a:hueOff val="0"/>
              <a:satOff val="0"/>
              <a:lumOff val="0"/>
              <a:alphaOff val="0"/>
            </a:srgb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sp:txBody>
      <dsp:txXfrm>
        <a:off x="4374922" y="2209296"/>
        <a:ext cx="399806" cy="380913"/>
      </dsp:txXfrm>
    </dsp:sp>
    <dsp:sp modelId="{1B990C1B-9570-49FE-8891-03F576AE5425}">
      <dsp:nvSpPr>
        <dsp:cNvPr id="18" name="任意多边形 17"/>
        <dsp:cNvSpPr/>
      </dsp:nvSpPr>
      <dsp:spPr bwMode="white">
        <a:xfrm>
          <a:off x="1976084" y="2399753"/>
          <a:ext cx="399806" cy="1333196"/>
        </a:xfrm>
        <a:custGeom>
          <a:avLst/>
          <a:gdLst/>
          <a:ahLst/>
          <a:cxnLst/>
          <a:pathLst>
            <a:path w="630" h="2100">
              <a:moveTo>
                <a:pt x="0" y="0"/>
              </a:moveTo>
              <a:lnTo>
                <a:pt x="315" y="0"/>
              </a:lnTo>
              <a:lnTo>
                <a:pt x="315" y="2100"/>
              </a:lnTo>
              <a:lnTo>
                <a:pt x="630" y="2100"/>
              </a:lnTo>
            </a:path>
          </a:pathLst>
        </a:custGeom>
        <a:ln w="12700" cap="flat" cmpd="sng" algn="ctr">
          <a:solidFill>
            <a:srgbClr val="4472C4">
              <a:shade val="60000"/>
              <a:hueOff val="0"/>
              <a:satOff val="0"/>
              <a:lumOff val="0"/>
              <a:alphaOff val="0"/>
            </a:srgbClr>
          </a:solidFill>
          <a:prstDash val="solid"/>
          <a:miter lim="800000"/>
        </a:ln>
        <a:effectLst/>
      </dsp:spPr>
      <dsp:style>
        <a:lnRef idx="2">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sp:txBody>
      <dsp:txXfrm>
        <a:off x="1976084" y="2399753"/>
        <a:ext cx="399806" cy="1333196"/>
      </dsp:txXfrm>
    </dsp:sp>
    <dsp:sp modelId="{44B4C5B0-3588-4E82-BABE-83FC31635CC6}">
      <dsp:nvSpPr>
        <dsp:cNvPr id="20" name="任意多边形 19"/>
        <dsp:cNvSpPr/>
      </dsp:nvSpPr>
      <dsp:spPr bwMode="white">
        <a:xfrm>
          <a:off x="4374922" y="3352035"/>
          <a:ext cx="399806" cy="380913"/>
        </a:xfrm>
        <a:custGeom>
          <a:avLst/>
          <a:gdLst/>
          <a:ahLst/>
          <a:cxnLst/>
          <a:pathLst>
            <a:path w="630" h="600">
              <a:moveTo>
                <a:pt x="0" y="600"/>
              </a:moveTo>
              <a:lnTo>
                <a:pt x="315" y="600"/>
              </a:lnTo>
              <a:lnTo>
                <a:pt x="315" y="0"/>
              </a:lnTo>
              <a:lnTo>
                <a:pt x="630" y="0"/>
              </a:lnTo>
            </a:path>
          </a:pathLst>
        </a:custGeom>
        <a:ln w="12700" cap="flat" cmpd="sng" algn="ctr">
          <a:solidFill>
            <a:srgbClr val="4472C4">
              <a:shade val="80000"/>
              <a:hueOff val="0"/>
              <a:satOff val="0"/>
              <a:lumOff val="0"/>
              <a:alphaOff val="0"/>
            </a:srgb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sp:txBody>
      <dsp:txXfrm>
        <a:off x="4374922" y="3352035"/>
        <a:ext cx="399806" cy="380913"/>
      </dsp:txXfrm>
    </dsp:sp>
    <dsp:sp modelId="{3B5850CE-FE9E-4B7B-B850-62A2E2DCDBDB}">
      <dsp:nvSpPr>
        <dsp:cNvPr id="22" name="任意多边形 21"/>
        <dsp:cNvSpPr/>
      </dsp:nvSpPr>
      <dsp:spPr bwMode="white">
        <a:xfrm>
          <a:off x="4374922" y="3732948"/>
          <a:ext cx="399806" cy="380913"/>
        </a:xfrm>
        <a:custGeom>
          <a:avLst/>
          <a:gdLst/>
          <a:ahLst/>
          <a:cxnLst/>
          <a:pathLst>
            <a:path w="630" h="600">
              <a:moveTo>
                <a:pt x="0" y="0"/>
              </a:moveTo>
              <a:lnTo>
                <a:pt x="315" y="0"/>
              </a:lnTo>
              <a:lnTo>
                <a:pt x="315" y="600"/>
              </a:lnTo>
              <a:lnTo>
                <a:pt x="630" y="600"/>
              </a:lnTo>
            </a:path>
          </a:pathLst>
        </a:custGeom>
        <a:ln w="12700" cap="flat" cmpd="sng" algn="ctr">
          <a:solidFill>
            <a:srgbClr val="4472C4">
              <a:shade val="80000"/>
              <a:hueOff val="0"/>
              <a:satOff val="0"/>
              <a:lumOff val="0"/>
              <a:alphaOff val="0"/>
            </a:srgbClr>
          </a:solidFill>
          <a:prstDash val="solid"/>
          <a:miter lim="800000"/>
        </a:ln>
        <a:effectLst/>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sp:txBody>
      <dsp:txXfrm>
        <a:off x="4374922" y="3732948"/>
        <a:ext cx="399806" cy="380913"/>
      </dsp:txXfrm>
    </dsp:sp>
    <dsp:sp modelId="{B72A66D5-781F-456C-8B8A-5E3C52B3B702}">
      <dsp:nvSpPr>
        <dsp:cNvPr id="24" name="任意多边形 23"/>
        <dsp:cNvSpPr/>
      </dsp:nvSpPr>
      <dsp:spPr bwMode="white">
        <a:xfrm>
          <a:off x="1976084" y="2399753"/>
          <a:ext cx="399806" cy="2095022"/>
        </a:xfrm>
        <a:custGeom>
          <a:avLst/>
          <a:gdLst/>
          <a:ahLst/>
          <a:cxnLst/>
          <a:pathLst>
            <a:path w="630" h="3299">
              <a:moveTo>
                <a:pt x="0" y="0"/>
              </a:moveTo>
              <a:lnTo>
                <a:pt x="315" y="0"/>
              </a:lnTo>
              <a:lnTo>
                <a:pt x="315" y="3299"/>
              </a:lnTo>
              <a:lnTo>
                <a:pt x="630" y="3299"/>
              </a:lnTo>
            </a:path>
          </a:pathLst>
        </a:custGeom>
        <a:ln w="12700" cap="flat" cmpd="sng" algn="ctr">
          <a:solidFill>
            <a:srgbClr val="4472C4">
              <a:shade val="60000"/>
              <a:hueOff val="0"/>
              <a:satOff val="0"/>
              <a:lumOff val="0"/>
              <a:alphaOff val="0"/>
            </a:srgbClr>
          </a:solidFill>
          <a:prstDash val="solid"/>
          <a:miter lim="800000"/>
        </a:ln>
        <a:effectLst/>
      </dsp:spPr>
      <dsp:style>
        <a:lnRef idx="2">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buNone/>
          </a:pPr>
          <a:endParaRPr lang="zh-CN" altLang="en-US" sz="800">
            <a:solidFill>
              <a:sysClr val="windowText" lastClr="000000">
                <a:hueOff val="0"/>
                <a:satOff val="0"/>
                <a:lumOff val="0"/>
                <a:alphaOff val="0"/>
              </a:sysClr>
            </a:solidFill>
            <a:latin typeface="等线" panose="02010600030101010101" charset="-122"/>
            <a:ea typeface="等线" panose="02010600030101010101" charset="-122"/>
            <a:cs typeface="+mn-cs"/>
          </a:endParaRPr>
        </a:p>
      </dsp:txBody>
      <dsp:txXfrm>
        <a:off x="1976084" y="2399753"/>
        <a:ext cx="399806" cy="2095022"/>
      </dsp:txXfrm>
    </dsp:sp>
    <dsp:sp modelId="{3423ED90-CF47-4BED-8188-514EB55D7D58}">
      <dsp:nvSpPr>
        <dsp:cNvPr id="3" name="矩形 2"/>
        <dsp:cNvSpPr/>
      </dsp:nvSpPr>
      <dsp:spPr bwMode="white">
        <a:xfrm rot="16200000">
          <a:off x="67509" y="2095022"/>
          <a:ext cx="3207689" cy="60946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zh-CN" altLang="en-US" sz="2800" dirty="0">
              <a:solidFill>
                <a:sysClr val="window" lastClr="FFFFFF"/>
              </a:solidFill>
              <a:latin typeface="等线" panose="02010600030101010101" charset="-122"/>
              <a:ea typeface="等线" panose="02010600030101010101" charset="-122"/>
              <a:cs typeface="+mn-cs"/>
            </a:rPr>
            <a:t>招生人数</a:t>
          </a:r>
        </a:p>
      </dsp:txBody>
      <dsp:txXfrm rot="16200000">
        <a:off x="67509" y="2095022"/>
        <a:ext cx="3207689" cy="609461"/>
      </dsp:txXfrm>
    </dsp:sp>
    <dsp:sp modelId="{6A82DE28-B750-4348-8874-8A67AECE1CD8}">
      <dsp:nvSpPr>
        <dsp:cNvPr id="5" name="矩形 4"/>
        <dsp:cNvSpPr/>
      </dsp:nvSpPr>
      <dsp:spPr bwMode="white">
        <a:xfrm>
          <a:off x="2375890" y="0"/>
          <a:ext cx="1999032" cy="60946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zh-CN" altLang="en-US" sz="1400" dirty="0">
              <a:solidFill>
                <a:sysClr val="window" lastClr="FFFFFF"/>
              </a:solidFill>
              <a:latin typeface="等线" panose="02010600030101010101" charset="-122"/>
              <a:ea typeface="等线" panose="02010600030101010101" charset="-122"/>
              <a:cs typeface="+mn-cs"/>
            </a:rPr>
            <a:t>研究生</a:t>
          </a:r>
        </a:p>
      </dsp:txBody>
      <dsp:txXfrm>
        <a:off x="2375890" y="0"/>
        <a:ext cx="1999032" cy="609461"/>
      </dsp:txXfrm>
    </dsp:sp>
    <dsp:sp modelId="{0E24B268-01C3-4AE7-8387-73CBE89C9EFC}">
      <dsp:nvSpPr>
        <dsp:cNvPr id="7" name="椭圆 6"/>
        <dsp:cNvSpPr/>
      </dsp:nvSpPr>
      <dsp:spPr bwMode="white">
        <a:xfrm>
          <a:off x="4774729" y="0"/>
          <a:ext cx="2493253" cy="609461"/>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lIns="6350" tIns="6350" rIns="6350" bIns="63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en-US" altLang="zh-CN" sz="1050" dirty="0">
              <a:solidFill>
                <a:sysClr val="window" lastClr="FFFFFF"/>
              </a:solidFill>
              <a:latin typeface="等线" panose="02010600030101010101" charset="-122"/>
              <a:ea typeface="等线" panose="02010600030101010101" charset="-122"/>
              <a:cs typeface="+mn-cs"/>
            </a:rPr>
            <a:t>2002</a:t>
          </a:r>
          <a:r>
            <a:rPr lang="zh-CN" altLang="en-US" sz="1050" dirty="0">
              <a:solidFill>
                <a:sysClr val="window" lastClr="FFFFFF"/>
              </a:solidFill>
              <a:latin typeface="等线" panose="02010600030101010101" charset="-122"/>
              <a:ea typeface="等线" panose="02010600030101010101" charset="-122"/>
              <a:cs typeface="+mn-cs"/>
            </a:rPr>
            <a:t>年以前无数据</a:t>
          </a:r>
        </a:p>
      </dsp:txBody>
      <dsp:txXfrm>
        <a:off x="4774729" y="0"/>
        <a:ext cx="2493253" cy="609461"/>
      </dsp:txXfrm>
    </dsp:sp>
    <dsp:sp modelId="{EFD4FB99-A78F-48B1-922D-DF5CCAAA3345}">
      <dsp:nvSpPr>
        <dsp:cNvPr id="9" name="矩形 8"/>
        <dsp:cNvSpPr/>
      </dsp:nvSpPr>
      <dsp:spPr bwMode="white">
        <a:xfrm>
          <a:off x="2375890" y="761826"/>
          <a:ext cx="1999032" cy="60946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zh-CN" altLang="en-US" sz="1400" dirty="0">
              <a:solidFill>
                <a:sysClr val="window" lastClr="FFFFFF"/>
              </a:solidFill>
              <a:latin typeface="等线" panose="02010600030101010101" charset="-122"/>
              <a:ea typeface="等线" panose="02010600030101010101" charset="-122"/>
              <a:cs typeface="+mn-cs"/>
            </a:rPr>
            <a:t>高等教育本专科</a:t>
          </a:r>
        </a:p>
      </dsp:txBody>
      <dsp:txXfrm>
        <a:off x="2375890" y="761826"/>
        <a:ext cx="1999032" cy="609461"/>
      </dsp:txXfrm>
    </dsp:sp>
    <dsp:sp modelId="{D2048089-E3AD-46D5-A560-10EDC3CFD08F}">
      <dsp:nvSpPr>
        <dsp:cNvPr id="11" name="椭圆 10"/>
        <dsp:cNvSpPr/>
      </dsp:nvSpPr>
      <dsp:spPr bwMode="white">
        <a:xfrm>
          <a:off x="4774729" y="761826"/>
          <a:ext cx="2568256" cy="609461"/>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lIns="6350" tIns="6350" rIns="6350" bIns="63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en-US" altLang="zh-CN" sz="1050" dirty="0">
              <a:solidFill>
                <a:sysClr val="window" lastClr="FFFFFF"/>
              </a:solidFill>
              <a:latin typeface="等线" panose="02010600030101010101" charset="-122"/>
              <a:ea typeface="等线" panose="02010600030101010101" charset="-122"/>
              <a:cs typeface="+mn-cs"/>
            </a:rPr>
            <a:t>2002</a:t>
          </a:r>
          <a:r>
            <a:rPr lang="zh-CN" altLang="en-US" sz="1050" dirty="0">
              <a:solidFill>
                <a:sysClr val="window" lastClr="FFFFFF"/>
              </a:solidFill>
              <a:latin typeface="等线" panose="02010600030101010101" charset="-122"/>
              <a:ea typeface="等线" panose="02010600030101010101" charset="-122"/>
              <a:cs typeface="+mn-cs"/>
            </a:rPr>
            <a:t>年以后不再细分普通和成人，关注总数</a:t>
          </a:r>
        </a:p>
      </dsp:txBody>
      <dsp:txXfrm>
        <a:off x="4774729" y="761826"/>
        <a:ext cx="2568256" cy="609461"/>
      </dsp:txXfrm>
    </dsp:sp>
    <dsp:sp modelId="{AAF71C60-89E8-4F75-90A2-CD2877AFAADE}">
      <dsp:nvSpPr>
        <dsp:cNvPr id="13" name="矩形 12"/>
        <dsp:cNvSpPr/>
      </dsp:nvSpPr>
      <dsp:spPr bwMode="white">
        <a:xfrm>
          <a:off x="2375890" y="1904565"/>
          <a:ext cx="1999032" cy="60946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zh-CN" altLang="en-US" sz="1400" dirty="0">
              <a:solidFill>
                <a:sysClr val="window" lastClr="FFFFFF"/>
              </a:solidFill>
              <a:latin typeface="等线" panose="02010600030101010101" charset="-122"/>
              <a:ea typeface="等线" panose="02010600030101010101" charset="-122"/>
              <a:cs typeface="+mn-cs"/>
            </a:rPr>
            <a:t>高中阶段</a:t>
          </a:r>
          <a:endParaRPr lang="en-US" altLang="zh-CN" sz="1400" dirty="0">
            <a:solidFill>
              <a:sysClr val="window" lastClr="FFFFFF"/>
            </a:solidFill>
            <a:latin typeface="等线" panose="02010600030101010101" charset="-122"/>
            <a:ea typeface="等线" panose="02010600030101010101" charset="-122"/>
            <a:cs typeface="+mn-cs"/>
          </a:endParaRPr>
        </a:p>
      </dsp:txBody>
      <dsp:txXfrm>
        <a:off x="2375890" y="1904565"/>
        <a:ext cx="1999032" cy="609461"/>
      </dsp:txXfrm>
    </dsp:sp>
    <dsp:sp modelId="{4E35BD21-E90D-42D3-BB94-81D20D7699CC}">
      <dsp:nvSpPr>
        <dsp:cNvPr id="15" name="矩形 14"/>
        <dsp:cNvSpPr/>
      </dsp:nvSpPr>
      <dsp:spPr bwMode="white">
        <a:xfrm>
          <a:off x="4774729" y="1523652"/>
          <a:ext cx="2148619" cy="60946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zh-CN" altLang="en-US" sz="1100" dirty="0">
              <a:solidFill>
                <a:sysClr val="window" lastClr="FFFFFF"/>
              </a:solidFill>
              <a:latin typeface="等线" panose="02010600030101010101" charset="-122"/>
              <a:ea typeface="等线" panose="02010600030101010101" charset="-122"/>
              <a:cs typeface="+mn-cs"/>
            </a:rPr>
            <a:t>普通高中</a:t>
          </a:r>
        </a:p>
      </dsp:txBody>
      <dsp:txXfrm>
        <a:off x="4774729" y="1523652"/>
        <a:ext cx="2148619" cy="609461"/>
      </dsp:txXfrm>
    </dsp:sp>
    <dsp:sp modelId="{69ECD98F-3768-4C7B-AF62-AFDDBEF61D78}">
      <dsp:nvSpPr>
        <dsp:cNvPr id="17" name="矩形 16"/>
        <dsp:cNvSpPr/>
      </dsp:nvSpPr>
      <dsp:spPr bwMode="white">
        <a:xfrm>
          <a:off x="4774729" y="2285479"/>
          <a:ext cx="2148619" cy="60946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zh-CN" altLang="en-US" sz="1100" dirty="0">
              <a:solidFill>
                <a:sysClr val="window" lastClr="FFFFFF"/>
              </a:solidFill>
              <a:latin typeface="等线" panose="02010600030101010101" charset="-122"/>
              <a:ea typeface="等线" panose="02010600030101010101" charset="-122"/>
              <a:cs typeface="+mn-cs"/>
            </a:rPr>
            <a:t>中等职业学校（包括职高、普通中专、成人中专）</a:t>
          </a:r>
        </a:p>
      </dsp:txBody>
      <dsp:txXfrm>
        <a:off x="4774729" y="2285479"/>
        <a:ext cx="2148619" cy="609461"/>
      </dsp:txXfrm>
    </dsp:sp>
    <dsp:sp modelId="{0C8A7098-F237-4A8D-9150-50DC74A9F6FC}">
      <dsp:nvSpPr>
        <dsp:cNvPr id="19" name="矩形 18"/>
        <dsp:cNvSpPr/>
      </dsp:nvSpPr>
      <dsp:spPr bwMode="white">
        <a:xfrm>
          <a:off x="2375890" y="3428218"/>
          <a:ext cx="1999032" cy="60946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zh-CN" altLang="en-US" sz="1400" dirty="0">
              <a:solidFill>
                <a:sysClr val="window" lastClr="FFFFFF"/>
              </a:solidFill>
              <a:latin typeface="等线" panose="02010600030101010101" charset="-122"/>
              <a:ea typeface="等线" panose="02010600030101010101" charset="-122"/>
              <a:cs typeface="+mn-cs"/>
            </a:rPr>
            <a:t>初中阶段</a:t>
          </a:r>
          <a:endParaRPr lang="en-US" altLang="zh-CN" sz="1400" dirty="0">
            <a:solidFill>
              <a:sysClr val="window" lastClr="FFFFFF"/>
            </a:solidFill>
            <a:latin typeface="等线" panose="02010600030101010101" charset="-122"/>
            <a:ea typeface="等线" panose="02010600030101010101" charset="-122"/>
            <a:cs typeface="+mn-cs"/>
          </a:endParaRPr>
        </a:p>
      </dsp:txBody>
      <dsp:txXfrm>
        <a:off x="2375890" y="3428218"/>
        <a:ext cx="1999032" cy="609461"/>
      </dsp:txXfrm>
    </dsp:sp>
    <dsp:sp modelId="{7F951416-B6F6-4F81-B3F5-88109EC09270}">
      <dsp:nvSpPr>
        <dsp:cNvPr id="21" name="矩形 20"/>
        <dsp:cNvSpPr/>
      </dsp:nvSpPr>
      <dsp:spPr bwMode="white">
        <a:xfrm>
          <a:off x="4774729" y="3047305"/>
          <a:ext cx="2148619" cy="60946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zh-CN" altLang="en-US" sz="1100" dirty="0">
              <a:solidFill>
                <a:sysClr val="window" lastClr="FFFFFF"/>
              </a:solidFill>
              <a:latin typeface="等线" panose="02010600030101010101" charset="-122"/>
              <a:ea typeface="等线" panose="02010600030101010101" charset="-122"/>
              <a:cs typeface="+mn-cs"/>
            </a:rPr>
            <a:t>普通初中</a:t>
          </a:r>
          <a:endParaRPr lang="en-US" altLang="zh-CN" sz="1100" dirty="0">
            <a:solidFill>
              <a:sysClr val="window" lastClr="FFFFFF"/>
            </a:solidFill>
            <a:latin typeface="等线" panose="02010600030101010101" charset="-122"/>
            <a:ea typeface="等线" panose="02010600030101010101" charset="-122"/>
            <a:cs typeface="+mn-cs"/>
          </a:endParaRPr>
        </a:p>
      </dsp:txBody>
      <dsp:txXfrm>
        <a:off x="4774729" y="3047305"/>
        <a:ext cx="2148619" cy="609461"/>
      </dsp:txXfrm>
    </dsp:sp>
    <dsp:sp modelId="{3762B6BB-AA27-4103-B57C-3E74026CA337}">
      <dsp:nvSpPr>
        <dsp:cNvPr id="23" name="矩形 22"/>
        <dsp:cNvSpPr/>
      </dsp:nvSpPr>
      <dsp:spPr bwMode="white">
        <a:xfrm>
          <a:off x="4774729" y="3809131"/>
          <a:ext cx="2148619" cy="60946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zh-CN" altLang="en-US" sz="1100" dirty="0">
              <a:solidFill>
                <a:sysClr val="window" lastClr="FFFFFF"/>
              </a:solidFill>
              <a:latin typeface="等线" panose="02010600030101010101" charset="-122"/>
              <a:ea typeface="等线" panose="02010600030101010101" charset="-122"/>
              <a:cs typeface="+mn-cs"/>
            </a:rPr>
            <a:t>职业初中（</a:t>
          </a:r>
          <a:r>
            <a:rPr lang="en-US" altLang="zh-CN" sz="1100" dirty="0">
              <a:solidFill>
                <a:sysClr val="window" lastClr="FFFFFF"/>
              </a:solidFill>
              <a:latin typeface="等线" panose="02010600030101010101" charset="-122"/>
              <a:ea typeface="等线" panose="02010600030101010101" charset="-122"/>
              <a:cs typeface="+mn-cs"/>
            </a:rPr>
            <a:t>2011</a:t>
          </a:r>
          <a:r>
            <a:rPr lang="zh-CN" altLang="en-US" sz="1100" dirty="0">
              <a:solidFill>
                <a:sysClr val="window" lastClr="FFFFFF"/>
              </a:solidFill>
              <a:latin typeface="等线" panose="02010600030101010101" charset="-122"/>
              <a:ea typeface="等线" panose="02010600030101010101" charset="-122"/>
              <a:cs typeface="+mn-cs"/>
            </a:rPr>
            <a:t>年以后没有这一分类了）</a:t>
          </a:r>
          <a:endParaRPr lang="en-US" altLang="zh-CN" sz="1100" dirty="0">
            <a:solidFill>
              <a:sysClr val="window" lastClr="FFFFFF"/>
            </a:solidFill>
            <a:latin typeface="等线" panose="02010600030101010101" charset="-122"/>
            <a:ea typeface="等线" panose="02010600030101010101" charset="-122"/>
            <a:cs typeface="+mn-cs"/>
          </a:endParaRPr>
        </a:p>
      </dsp:txBody>
      <dsp:txXfrm>
        <a:off x="4774729" y="3809131"/>
        <a:ext cx="2148619" cy="609461"/>
      </dsp:txXfrm>
    </dsp:sp>
    <dsp:sp modelId="{3E0E4430-8850-45DC-AC0C-B2F6D10B3E7E}">
      <dsp:nvSpPr>
        <dsp:cNvPr id="25" name="矩形 24"/>
        <dsp:cNvSpPr/>
      </dsp:nvSpPr>
      <dsp:spPr bwMode="white">
        <a:xfrm>
          <a:off x="2375890" y="4190044"/>
          <a:ext cx="1999032" cy="60946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None/>
          </a:pPr>
          <a:r>
            <a:rPr lang="zh-CN" altLang="en-US" sz="1400" dirty="0">
              <a:solidFill>
                <a:sysClr val="window" lastClr="FFFFFF"/>
              </a:solidFill>
              <a:latin typeface="等线" panose="02010600030101010101" charset="-122"/>
              <a:ea typeface="等线" panose="02010600030101010101" charset="-122"/>
              <a:cs typeface="+mn-cs"/>
            </a:rPr>
            <a:t>小学阶段</a:t>
          </a:r>
          <a:endParaRPr lang="en-US" altLang="zh-CN" sz="1400" dirty="0">
            <a:solidFill>
              <a:sysClr val="window" lastClr="FFFFFF"/>
            </a:solidFill>
            <a:latin typeface="等线" panose="02010600030101010101" charset="-122"/>
            <a:ea typeface="等线" panose="02010600030101010101" charset="-122"/>
            <a:cs typeface="+mn-cs"/>
          </a:endParaRPr>
        </a:p>
      </dsp:txBody>
      <dsp:txXfrm>
        <a:off x="2375890" y="4190044"/>
        <a:ext cx="1999032" cy="609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146714" cy="2234621"/>
        <a:chOff x="0" y="0"/>
        <a:chExt cx="3146714" cy="2234621"/>
      </a:xfrm>
    </dsp:grpSpPr>
    <dsp:sp modelId="{666D6DD0-C3B5-4DF3-9C31-EE54BC48F1E4}">
      <dsp:nvSpPr>
        <dsp:cNvPr id="3" name="矩形 2"/>
        <dsp:cNvSpPr/>
      </dsp:nvSpPr>
      <dsp:spPr bwMode="white">
        <a:xfrm>
          <a:off x="673655" y="69929"/>
          <a:ext cx="1878441" cy="587013"/>
        </a:xfrm>
        <a:prstGeom prst="rect">
          <a:avLst/>
        </a:prstGeom>
      </dsp:spPr>
      <dsp:style>
        <a:lnRef idx="1">
          <a:schemeClr val="accent2"/>
        </a:lnRef>
        <a:fillRef idx="1">
          <a:schemeClr val="lt1">
            <a:alpha val="40000"/>
          </a:schemeClr>
        </a:fillRef>
        <a:effectRef idx="0">
          <a:scrgbClr r="0" g="0" b="0"/>
        </a:effectRef>
        <a:fontRef idx="minor"/>
      </dsp:style>
      <dsp:txBody>
        <a:bodyPr lIns="397603" tIns="95250" rIns="95250" bIns="9525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zh-CN" altLang="en-US" dirty="0">
              <a:solidFill>
                <a:schemeClr val="dk1"/>
              </a:solidFill>
            </a:rPr>
            <a:t>项目</a:t>
          </a:r>
          <a:endParaRPr>
            <a:solidFill>
              <a:schemeClr val="dk1"/>
            </a:solidFill>
          </a:endParaRPr>
        </a:p>
      </dsp:txBody>
      <dsp:txXfrm>
        <a:off x="673655" y="69929"/>
        <a:ext cx="1878441" cy="587013"/>
      </dsp:txXfrm>
    </dsp:sp>
    <dsp:sp modelId="{50359002-DD21-44D8-9B4B-1C09B97E14D3}">
      <dsp:nvSpPr>
        <dsp:cNvPr id="4" name="矩形 3"/>
        <dsp:cNvSpPr/>
      </dsp:nvSpPr>
      <dsp:spPr bwMode="white">
        <a:xfrm>
          <a:off x="595387" y="-9526"/>
          <a:ext cx="410909" cy="616363"/>
        </a:xfrm>
        <a:prstGeom prst="rect">
          <a:avLst/>
        </a:prstGeom>
      </dsp:spPr>
      <dsp:style>
        <a:lnRef idx="2">
          <a:schemeClr val="lt1"/>
        </a:lnRef>
        <a:fillRef idx="1">
          <a:schemeClr val="accent3">
            <a:tint val="50000"/>
            <a:hueOff val="0"/>
            <a:satOff val="0"/>
            <a:lumOff val="0"/>
            <a:alpha val="100000"/>
          </a:schemeClr>
        </a:fillRef>
        <a:effectRef idx="0">
          <a:scrgbClr r="0" g="0" b="0"/>
        </a:effectRef>
        <a:fontRef idx="minor"/>
      </dsp:style>
      <dsp:txXfrm>
        <a:off x="595387" y="-9526"/>
        <a:ext cx="410909" cy="616363"/>
      </dsp:txXfrm>
    </dsp:sp>
    <dsp:sp modelId="{144B0304-B355-4003-8456-DB8B33067D71}">
      <dsp:nvSpPr>
        <dsp:cNvPr id="5" name="矩形 4"/>
        <dsp:cNvSpPr/>
      </dsp:nvSpPr>
      <dsp:spPr bwMode="white">
        <a:xfrm>
          <a:off x="673655" y="866199"/>
          <a:ext cx="1878441" cy="587013"/>
        </a:xfrm>
        <a:prstGeom prst="rect">
          <a:avLst/>
        </a:prstGeom>
      </dsp:spPr>
      <dsp:style>
        <a:lnRef idx="1">
          <a:schemeClr val="accent2"/>
        </a:lnRef>
        <a:fillRef idx="1">
          <a:schemeClr val="lt1">
            <a:alpha val="40000"/>
          </a:schemeClr>
        </a:fillRef>
        <a:effectRef idx="0">
          <a:scrgbClr r="0" g="0" b="0"/>
        </a:effectRef>
        <a:fontRef idx="minor"/>
      </dsp:style>
      <dsp:txBody>
        <a:bodyPr lIns="397603" tIns="95250" rIns="95250" bIns="9525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zh-CN" altLang="en-US" dirty="0">
              <a:solidFill>
                <a:schemeClr val="dk1"/>
              </a:solidFill>
            </a:rPr>
            <a:t>论文</a:t>
          </a:r>
          <a:endParaRPr>
            <a:solidFill>
              <a:schemeClr val="dk1"/>
            </a:solidFill>
          </a:endParaRPr>
        </a:p>
      </dsp:txBody>
      <dsp:txXfrm>
        <a:off x="673655" y="866199"/>
        <a:ext cx="1878441" cy="587013"/>
      </dsp:txXfrm>
    </dsp:sp>
    <dsp:sp modelId="{3B4F83FB-7DF2-4143-A7D9-1EF1634E97F9}">
      <dsp:nvSpPr>
        <dsp:cNvPr id="6" name="矩形 5"/>
        <dsp:cNvSpPr/>
      </dsp:nvSpPr>
      <dsp:spPr bwMode="white">
        <a:xfrm>
          <a:off x="595387" y="781409"/>
          <a:ext cx="410909" cy="616363"/>
        </a:xfrm>
        <a:prstGeom prst="rect">
          <a:avLst/>
        </a:prstGeom>
      </dsp:spPr>
      <dsp:style>
        <a:lnRef idx="2">
          <a:schemeClr val="lt1"/>
        </a:lnRef>
        <a:fillRef idx="1">
          <a:schemeClr val="accent3">
            <a:tint val="50000"/>
            <a:hueOff val="0"/>
            <a:satOff val="0"/>
            <a:lumOff val="-13136"/>
            <a:alpha val="100000"/>
          </a:schemeClr>
        </a:fillRef>
        <a:effectRef idx="0">
          <a:scrgbClr r="0" g="0" b="0"/>
        </a:effectRef>
        <a:fontRef idx="minor"/>
      </dsp:style>
      <dsp:txXfrm>
        <a:off x="595387" y="781409"/>
        <a:ext cx="410909" cy="616363"/>
      </dsp:txXfrm>
    </dsp:sp>
    <dsp:sp modelId="{D32C46ED-9FCE-4DEB-A4A9-475690C814F4}">
      <dsp:nvSpPr>
        <dsp:cNvPr id="7" name="矩形 6"/>
        <dsp:cNvSpPr/>
      </dsp:nvSpPr>
      <dsp:spPr bwMode="white">
        <a:xfrm>
          <a:off x="673655" y="1657134"/>
          <a:ext cx="1878441" cy="587013"/>
        </a:xfrm>
        <a:prstGeom prst="rect">
          <a:avLst/>
        </a:prstGeom>
      </dsp:spPr>
      <dsp:style>
        <a:lnRef idx="1">
          <a:schemeClr val="accent2"/>
        </a:lnRef>
        <a:fillRef idx="1">
          <a:schemeClr val="lt1">
            <a:alpha val="40000"/>
          </a:schemeClr>
        </a:fillRef>
        <a:effectRef idx="0">
          <a:scrgbClr r="0" g="0" b="0"/>
        </a:effectRef>
        <a:fontRef idx="minor"/>
      </dsp:style>
      <dsp:txBody>
        <a:bodyPr lIns="397603" tIns="95250" rIns="95250" bIns="9525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zh-CN" altLang="en-US" dirty="0">
              <a:solidFill>
                <a:schemeClr val="dk1"/>
              </a:solidFill>
            </a:rPr>
            <a:t>工作</a:t>
          </a:r>
          <a:endParaRPr>
            <a:solidFill>
              <a:schemeClr val="dk1"/>
            </a:solidFill>
          </a:endParaRPr>
        </a:p>
      </dsp:txBody>
      <dsp:txXfrm>
        <a:off x="673655" y="1657134"/>
        <a:ext cx="1878441" cy="587013"/>
      </dsp:txXfrm>
    </dsp:sp>
    <dsp:sp modelId="{65DB016A-7420-4E72-8D09-2DDD65EB2023}">
      <dsp:nvSpPr>
        <dsp:cNvPr id="8" name="矩形 7"/>
        <dsp:cNvSpPr/>
      </dsp:nvSpPr>
      <dsp:spPr bwMode="white">
        <a:xfrm>
          <a:off x="595387" y="1572344"/>
          <a:ext cx="410909" cy="616363"/>
        </a:xfrm>
        <a:prstGeom prst="rect">
          <a:avLst/>
        </a:prstGeom>
      </dsp:spPr>
      <dsp:style>
        <a:lnRef idx="2">
          <a:schemeClr val="lt1"/>
        </a:lnRef>
        <a:fillRef idx="1">
          <a:schemeClr val="accent3">
            <a:tint val="50000"/>
            <a:hueOff val="0"/>
            <a:satOff val="0"/>
            <a:lumOff val="-26274"/>
            <a:alpha val="100000"/>
          </a:schemeClr>
        </a:fillRef>
        <a:effectRef idx="0">
          <a:scrgbClr r="0" g="0" b="0"/>
        </a:effectRef>
        <a:fontRef idx="minor"/>
      </dsp:style>
      <dsp:txXfrm>
        <a:off x="595387" y="1572344"/>
        <a:ext cx="410909" cy="61636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968A0-2209-4B00-846D-6C8284C97E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5F5A65-20F7-4164-B397-3950E4FFBC7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C5F5A65-20F7-4164-B397-3950E4FFBC7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a:xfrm>
            <a:off x="1143000" y="685800"/>
            <a:ext cx="4572000" cy="3429000"/>
          </a:xfrm>
        </p:spPr>
      </p:sp>
      <p:sp>
        <p:nvSpPr>
          <p:cNvPr id="88066" name="备注占位符 2"/>
          <p:cNvSpPr>
            <a:spLocks noGrp="1"/>
          </p:cNvSpPr>
          <p:nvPr>
            <p:ph type="body" idx="1"/>
          </p:nvPr>
        </p:nvSpPr>
        <p:spPr>
          <a:noFill/>
        </p:spPr>
        <p:txBody>
          <a:bodyPr/>
          <a:lstStyle/>
          <a:p>
            <a:endParaRPr kumimoji="1" lang="zh-CN" altLang="en-US"/>
          </a:p>
        </p:txBody>
      </p:sp>
      <p:sp>
        <p:nvSpPr>
          <p:cNvPr id="4" name="幻灯片编号占位符 3"/>
          <p:cNvSpPr>
            <a:spLocks noGrp="1"/>
          </p:cNvSpPr>
          <p:nvPr>
            <p:ph type="sldNum" sz="quarter" idx="5"/>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46E5919-DB9E-4C7D-A7A8-C988727EE782}" type="slidenum">
              <a:rPr altLang="en-US">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a:xfrm>
            <a:off x="1143000" y="685800"/>
            <a:ext cx="4572000" cy="3429000"/>
          </a:xfrm>
        </p:spPr>
      </p:sp>
      <p:sp>
        <p:nvSpPr>
          <p:cNvPr id="88066" name="备注占位符 2"/>
          <p:cNvSpPr>
            <a:spLocks noGrp="1"/>
          </p:cNvSpPr>
          <p:nvPr>
            <p:ph type="body" idx="1"/>
          </p:nvPr>
        </p:nvSpPr>
        <p:spPr>
          <a:noFill/>
        </p:spPr>
        <p:txBody>
          <a:bodyPr/>
          <a:lstStyle/>
          <a:p>
            <a:endParaRPr kumimoji="1" lang="zh-CN" altLang="en-US"/>
          </a:p>
        </p:txBody>
      </p:sp>
      <p:sp>
        <p:nvSpPr>
          <p:cNvPr id="4" name="幻灯片编号占位符 3"/>
          <p:cNvSpPr>
            <a:spLocks noGrp="1"/>
          </p:cNvSpPr>
          <p:nvPr>
            <p:ph type="sldNum" sz="quarter" idx="5"/>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46E5919-DB9E-4C7D-A7A8-C988727EE782}" type="slidenum">
              <a:rPr altLang="en-US">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bwMode="auto">
          <a:noFill/>
          <a:ln>
            <a:solidFill>
              <a:srgbClr val="000000"/>
            </a:solidFill>
            <a:miter lim="800000"/>
          </a:ln>
        </p:spPr>
      </p:sp>
      <p:sp>
        <p:nvSpPr>
          <p:cNvPr id="163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63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C6C4BA56-A630-4A86-9B6A-6BCEB7A28482}" type="slidenum">
              <a:rPr lang="zh-CN" altLang="en-US"/>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a:xfrm>
            <a:off x="1143000" y="685800"/>
            <a:ext cx="4572000" cy="3429000"/>
          </a:xfrm>
        </p:spPr>
      </p:sp>
      <p:sp>
        <p:nvSpPr>
          <p:cNvPr id="88066" name="备注占位符 2"/>
          <p:cNvSpPr>
            <a:spLocks noGrp="1"/>
          </p:cNvSpPr>
          <p:nvPr>
            <p:ph type="body" idx="1"/>
          </p:nvPr>
        </p:nvSpPr>
        <p:spPr>
          <a:noFill/>
        </p:spPr>
        <p:txBody>
          <a:bodyPr/>
          <a:lstStyle/>
          <a:p>
            <a:endParaRPr kumimoji="1" lang="zh-CN" altLang="en-US"/>
          </a:p>
        </p:txBody>
      </p:sp>
      <p:sp>
        <p:nvSpPr>
          <p:cNvPr id="4" name="幻灯片编号占位符 3"/>
          <p:cNvSpPr>
            <a:spLocks noGrp="1"/>
          </p:cNvSpPr>
          <p:nvPr>
            <p:ph type="sldNum" sz="quarter" idx="5"/>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546E5919-DB9E-4C7D-A7A8-C988727EE782}" type="slidenum">
              <a:rPr kumimoji="0"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3725E68-C3C8-44A2-A820-A94A77C320D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3725E68-C3C8-44A2-A820-A94A77C320D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3725E68-C3C8-44A2-A820-A94A77C320D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C2219B-2F4B-47D0-80FD-F198B6129AF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a:xfrm>
            <a:off x="1143000" y="685800"/>
            <a:ext cx="4572000" cy="3429000"/>
          </a:xfrm>
        </p:spPr>
      </p:sp>
      <p:sp>
        <p:nvSpPr>
          <p:cNvPr id="88066" name="备注占位符 2"/>
          <p:cNvSpPr>
            <a:spLocks noGrp="1"/>
          </p:cNvSpPr>
          <p:nvPr>
            <p:ph type="body" idx="1"/>
          </p:nvPr>
        </p:nvSpPr>
        <p:spPr>
          <a:noFill/>
        </p:spPr>
        <p:txBody>
          <a:bodyPr/>
          <a:lstStyle/>
          <a:p>
            <a:endParaRPr kumimoji="1" lang="zh-CN" altLang="en-US"/>
          </a:p>
        </p:txBody>
      </p:sp>
      <p:sp>
        <p:nvSpPr>
          <p:cNvPr id="4" name="幻灯片编号占位符 3"/>
          <p:cNvSpPr>
            <a:spLocks noGrp="1"/>
          </p:cNvSpPr>
          <p:nvPr>
            <p:ph type="sldNum" sz="quarter" idx="5"/>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46E5919-DB9E-4C7D-A7A8-C988727EE782}" type="slidenum">
              <a:rPr altLang="en-US">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a:xfrm>
            <a:off x="1143000" y="685800"/>
            <a:ext cx="4572000" cy="3429000"/>
          </a:xfrm>
        </p:spPr>
      </p:sp>
      <p:sp>
        <p:nvSpPr>
          <p:cNvPr id="88066" name="备注占位符 2"/>
          <p:cNvSpPr>
            <a:spLocks noGrp="1"/>
          </p:cNvSpPr>
          <p:nvPr>
            <p:ph type="body" idx="1"/>
          </p:nvPr>
        </p:nvSpPr>
        <p:spPr>
          <a:noFill/>
        </p:spPr>
        <p:txBody>
          <a:bodyPr/>
          <a:lstStyle/>
          <a:p>
            <a:endParaRPr kumimoji="1" lang="zh-CN" altLang="en-US"/>
          </a:p>
        </p:txBody>
      </p:sp>
      <p:sp>
        <p:nvSpPr>
          <p:cNvPr id="4" name="幻灯片编号占位符 3"/>
          <p:cNvSpPr>
            <a:spLocks noGrp="1"/>
          </p:cNvSpPr>
          <p:nvPr>
            <p:ph type="sldNum" sz="quarter" idx="5"/>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46E5919-DB9E-4C7D-A7A8-C988727EE782}" type="slidenum">
              <a:rPr altLang="en-US">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a:xfrm>
            <a:off x="1143000" y="685800"/>
            <a:ext cx="4572000" cy="3429000"/>
          </a:xfrm>
        </p:spPr>
      </p:sp>
      <p:sp>
        <p:nvSpPr>
          <p:cNvPr id="88066" name="备注占位符 2"/>
          <p:cNvSpPr>
            <a:spLocks noGrp="1"/>
          </p:cNvSpPr>
          <p:nvPr>
            <p:ph type="body" idx="1"/>
          </p:nvPr>
        </p:nvSpPr>
        <p:spPr>
          <a:noFill/>
        </p:spPr>
        <p:txBody>
          <a:bodyPr/>
          <a:lstStyle/>
          <a:p>
            <a:endParaRPr kumimoji="1" lang="zh-CN" altLang="en-US"/>
          </a:p>
        </p:txBody>
      </p:sp>
      <p:sp>
        <p:nvSpPr>
          <p:cNvPr id="4" name="幻灯片编号占位符 3"/>
          <p:cNvSpPr>
            <a:spLocks noGrp="1"/>
          </p:cNvSpPr>
          <p:nvPr>
            <p:ph type="sldNum" sz="quarter" idx="5"/>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46E5919-DB9E-4C7D-A7A8-C988727EE782}" type="slidenum">
              <a:rPr altLang="en-US">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a:xfrm>
            <a:off x="1143000" y="685800"/>
            <a:ext cx="4572000" cy="3429000"/>
          </a:xfrm>
        </p:spPr>
      </p:sp>
      <p:sp>
        <p:nvSpPr>
          <p:cNvPr id="88066" name="备注占位符 2"/>
          <p:cNvSpPr>
            <a:spLocks noGrp="1"/>
          </p:cNvSpPr>
          <p:nvPr>
            <p:ph type="body" idx="1"/>
          </p:nvPr>
        </p:nvSpPr>
        <p:spPr>
          <a:noFill/>
        </p:spPr>
        <p:txBody>
          <a:bodyPr/>
          <a:lstStyle/>
          <a:p>
            <a:endParaRPr kumimoji="1" lang="zh-CN" altLang="en-US"/>
          </a:p>
        </p:txBody>
      </p:sp>
      <p:sp>
        <p:nvSpPr>
          <p:cNvPr id="4" name="幻灯片编号占位符 3"/>
          <p:cNvSpPr>
            <a:spLocks noGrp="1"/>
          </p:cNvSpPr>
          <p:nvPr>
            <p:ph type="sldNum" sz="quarter" idx="5"/>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46E5919-DB9E-4C7D-A7A8-C988727EE782}" type="slidenum">
              <a:rPr altLang="en-US">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a:xfrm>
            <a:off x="1143000" y="685800"/>
            <a:ext cx="4572000" cy="3429000"/>
          </a:xfrm>
        </p:spPr>
      </p:sp>
      <p:sp>
        <p:nvSpPr>
          <p:cNvPr id="88066" name="备注占位符 2"/>
          <p:cNvSpPr>
            <a:spLocks noGrp="1"/>
          </p:cNvSpPr>
          <p:nvPr>
            <p:ph type="body" idx="1"/>
          </p:nvPr>
        </p:nvSpPr>
        <p:spPr>
          <a:noFill/>
        </p:spPr>
        <p:txBody>
          <a:bodyPr/>
          <a:lstStyle/>
          <a:p>
            <a:endParaRPr kumimoji="1" lang="zh-CN" altLang="en-US"/>
          </a:p>
        </p:txBody>
      </p:sp>
      <p:sp>
        <p:nvSpPr>
          <p:cNvPr id="4" name="幻灯片编号占位符 3"/>
          <p:cNvSpPr>
            <a:spLocks noGrp="1"/>
          </p:cNvSpPr>
          <p:nvPr>
            <p:ph type="sldNum" sz="quarter" idx="5"/>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46E5919-DB9E-4C7D-A7A8-C988727EE782}" type="slidenum">
              <a:rPr altLang="en-US">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a:xfrm>
            <a:off x="1143000" y="685800"/>
            <a:ext cx="4572000" cy="3429000"/>
          </a:xfrm>
        </p:spPr>
      </p:sp>
      <p:sp>
        <p:nvSpPr>
          <p:cNvPr id="88066" name="备注占位符 2"/>
          <p:cNvSpPr>
            <a:spLocks noGrp="1"/>
          </p:cNvSpPr>
          <p:nvPr>
            <p:ph type="body" idx="1"/>
          </p:nvPr>
        </p:nvSpPr>
        <p:spPr>
          <a:noFill/>
        </p:spPr>
        <p:txBody>
          <a:bodyPr/>
          <a:lstStyle/>
          <a:p>
            <a:endParaRPr kumimoji="1" lang="zh-CN" altLang="en-US"/>
          </a:p>
        </p:txBody>
      </p:sp>
      <p:sp>
        <p:nvSpPr>
          <p:cNvPr id="4" name="幻灯片编号占位符 3"/>
          <p:cNvSpPr>
            <a:spLocks noGrp="1"/>
          </p:cNvSpPr>
          <p:nvPr>
            <p:ph type="sldNum" sz="quarter" idx="5"/>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46E5919-DB9E-4C7D-A7A8-C988727EE782}" type="slidenum">
              <a:rPr altLang="en-US">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5" name="Footer Placeholder 4"/>
          <p:cNvSpPr>
            <a:spLocks noGrp="1"/>
          </p:cNvSpPr>
          <p:nvPr>
            <p:ph type="ftr" sz="quarter" idx="11"/>
          </p:nvPr>
        </p:nvSpPr>
        <p:spPr/>
        <p:txBody>
          <a:bodyPr/>
          <a:lstStyle/>
          <a:p>
            <a:r>
              <a:rPr lang="zh-CN" altLang="en-US"/>
              <a:t>人力资本与劳动经济研究中心</a:t>
            </a:r>
            <a:endParaRPr lang="zh-CN" altLang="en-US" dirty="0"/>
          </a:p>
        </p:txBody>
      </p:sp>
      <p:sp>
        <p:nvSpPr>
          <p:cNvPr id="6" name="Slide Number Placeholder 5"/>
          <p:cNvSpPr>
            <a:spLocks noGrp="1"/>
          </p:cNvSpPr>
          <p:nvPr>
            <p:ph type="sldNum" sz="quarter" idx="12"/>
          </p:nvPr>
        </p:nvSpPr>
        <p:spPr/>
        <p:txBody>
          <a:bodyPr/>
          <a:lstStyle/>
          <a:p>
            <a:fld id="{BAA96E2D-D756-4A9B-9836-67D2D6F4BDF9}"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Footer Placeholder 4"/>
          <p:cNvSpPr>
            <a:spLocks noGrp="1"/>
          </p:cNvSpPr>
          <p:nvPr>
            <p:ph type="ftr" sz="quarter" idx="11"/>
          </p:nvPr>
        </p:nvSpPr>
        <p:spPr/>
        <p:txBody>
          <a:bodyPr/>
          <a:lstStyle/>
          <a:p>
            <a:r>
              <a:rPr lang="zh-CN" altLang="en-US"/>
              <a:t>人力资本与劳动经济研究中心</a:t>
            </a:r>
            <a:endParaRPr lang="zh-CN" altLang="en-US"/>
          </a:p>
        </p:txBody>
      </p:sp>
      <p:sp>
        <p:nvSpPr>
          <p:cNvPr id="6" name="Slide Number Placeholder 5"/>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Footer Placeholder 4"/>
          <p:cNvSpPr>
            <a:spLocks noGrp="1"/>
          </p:cNvSpPr>
          <p:nvPr>
            <p:ph type="ftr" sz="quarter" idx="11"/>
          </p:nvPr>
        </p:nvSpPr>
        <p:spPr/>
        <p:txBody>
          <a:bodyPr/>
          <a:lstStyle/>
          <a:p>
            <a:r>
              <a:rPr lang="zh-CN" altLang="en-US"/>
              <a:t>人力资本与劳动经济研究中心</a:t>
            </a:r>
            <a:endParaRPr lang="zh-CN" altLang="en-US"/>
          </a:p>
        </p:txBody>
      </p:sp>
      <p:sp>
        <p:nvSpPr>
          <p:cNvPr id="6" name="Slide Number Placeholder 5"/>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zh-CN" altLang="en-US"/>
              <a:t>人力资本与劳动经济研究中心</a:t>
            </a:r>
            <a:endParaRPr lang="en-US"/>
          </a:p>
        </p:txBody>
      </p:sp>
      <p:sp>
        <p:nvSpPr>
          <p:cNvPr id="5" name="Slide Number Placeholder 4"/>
          <p:cNvSpPr>
            <a:spLocks noGrp="1"/>
          </p:cNvSpPr>
          <p:nvPr>
            <p:ph type="sldNum" sz="quarter" idx="12"/>
          </p:nvPr>
        </p:nvSpPr>
        <p:spPr/>
        <p:txBody>
          <a:bodyPr/>
          <a:lstStyle/>
          <a:p>
            <a:fld id="{8A606CC1-1436-4FA3-B5BE-7FF06ED26E03}" type="slidenum">
              <a:rPr lang="en-US" smtClean="0"/>
            </a:fld>
            <a:endParaRPr lang="en-US"/>
          </a:p>
        </p:txBody>
      </p:sp>
      <p:sp>
        <p:nvSpPr>
          <p:cNvPr id="7" name="Title 1"/>
          <p:cNvSpPr>
            <a:spLocks noGrp="1"/>
          </p:cNvSpPr>
          <p:nvPr>
            <p:ph type="title"/>
          </p:nvPr>
        </p:nvSpPr>
        <p:spPr>
          <a:xfrm>
            <a:off x="628650" y="365126"/>
            <a:ext cx="7886700" cy="768350"/>
          </a:xfrm>
        </p:spPr>
        <p:txBody>
          <a:bodyPr/>
          <a:lstStyle>
            <a:lvl1pPr algn="ctr">
              <a:defRPr/>
            </a:lvl1pPr>
          </a:lstStyle>
          <a:p>
            <a:r>
              <a:rPr lang="en-US"/>
              <a:t>Click to edit Master title style</a:t>
            </a:r>
            <a:endParaRPr lang="en-US"/>
          </a:p>
        </p:txBody>
      </p:sp>
      <p:cxnSp>
        <p:nvCxnSpPr>
          <p:cNvPr id="8" name="Straight Connector 7"/>
          <p:cNvCxnSpPr/>
          <p:nvPr userDrawn="1"/>
        </p:nvCxnSpPr>
        <p:spPr>
          <a:xfrm>
            <a:off x="3536157" y="1133476"/>
            <a:ext cx="20716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noProof="1"/>
              <a:t>单击此处编辑母版标题样式</a:t>
            </a:r>
            <a:endParaRPr lang="zh-CN" altLang="en-US" noProof="1"/>
          </a:p>
        </p:txBody>
      </p:sp>
      <p:sp>
        <p:nvSpPr>
          <p:cNvPr id="8" name="页脚占位符 4"/>
          <p:cNvSpPr>
            <a:spLocks noGrp="1" noChangeArrowheads="1"/>
          </p:cNvSpPr>
          <p:nvPr>
            <p:ph type="ftr" sz="quarter" idx="3"/>
          </p:nvPr>
        </p:nvSpPr>
        <p:spPr bwMode="auto">
          <a:xfrm>
            <a:off x="73269" y="6400799"/>
            <a:ext cx="2335823" cy="365125"/>
          </a:xfrm>
          <a:prstGeom prst="rect">
            <a:avLst/>
          </a:prstGeom>
        </p:spPr>
        <p:txBody>
          <a:bodyPr vert="horz" wrap="square" lIns="91440" tIns="45720" rIns="91440" bIns="45720" numCol="1" anchor="ctr" anchorCtr="0" compatLnSpc="1"/>
          <a:lstStyle>
            <a:lvl1pPr>
              <a:defRPr>
                <a:latin typeface="楷体" panose="02010609060101010101" pitchFamily="49" charset="-122"/>
                <a:ea typeface="楷体" panose="02010609060101010101" pitchFamily="49" charset="-122"/>
              </a:defRPr>
            </a:lvl1pPr>
          </a:lstStyle>
          <a:p>
            <a:pPr defTabSz="914400" fontAlgn="base">
              <a:spcBef>
                <a:spcPct val="0"/>
              </a:spcBef>
              <a:spcAft>
                <a:spcPct val="0"/>
              </a:spcAft>
              <a:defRPr/>
            </a:pPr>
            <a:r>
              <a:rPr lang="zh-CN" altLang="en-US" dirty="0"/>
              <a:t>人力资本与劳动经济研究中心</a:t>
            </a:r>
            <a:endParaRPr lang="zh-CN" altLang="zh-CN" dirty="0"/>
          </a:p>
        </p:txBody>
      </p:sp>
      <p:sp>
        <p:nvSpPr>
          <p:cNvPr id="9" name="灯片编号占位符 5"/>
          <p:cNvSpPr>
            <a:spLocks noGrp="1" noChangeArrowheads="1"/>
          </p:cNvSpPr>
          <p:nvPr>
            <p:ph type="sldNum" sz="quarter" idx="4"/>
          </p:nvPr>
        </p:nvSpPr>
        <p:spPr bwMode="auto">
          <a:xfrm>
            <a:off x="6937131" y="6435967"/>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C59921D-1F29-4B1E-845F-2D8F5A0C74E1}" type="slidenum">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p>
            <a:fld id="{5683EDE2-BFB6-461E-8BDF-8FB3D5E829AF}"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AA381308-B50A-4C89-84D8-088D8669C89D}"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p>
            <a:fld id="{579EBA58-47D2-4B37-9247-C0238B78DEB1}"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AA381308-B50A-4C89-84D8-088D8669C89D}"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p>
            <a:fld id="{A232E221-B76F-43BB-B378-9C21C480CDC6}"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AA381308-B50A-4C89-84D8-088D8669C89D}"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628650" y="6356351"/>
            <a:ext cx="2057400" cy="365125"/>
          </a:xfrm>
          <a:prstGeom prst="rect">
            <a:avLst/>
          </a:prstGeom>
        </p:spPr>
        <p:txBody>
          <a:bodyPr/>
          <a:lstStyle/>
          <a:p>
            <a:fld id="{4D50B7B2-0F1D-4C9C-87FF-A2332B8D3334}"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人力资本与劳动经济研究中心</a:t>
            </a:r>
            <a:endParaRPr lang="zh-CN" altLang="en-US"/>
          </a:p>
        </p:txBody>
      </p:sp>
      <p:sp>
        <p:nvSpPr>
          <p:cNvPr id="7" name="灯片编号占位符 6"/>
          <p:cNvSpPr>
            <a:spLocks noGrp="1"/>
          </p:cNvSpPr>
          <p:nvPr>
            <p:ph type="sldNum" sz="quarter" idx="12"/>
          </p:nvPr>
        </p:nvSpPr>
        <p:spPr/>
        <p:txBody>
          <a:bodyPr/>
          <a:lstStyle/>
          <a:p>
            <a:fld id="{AA381308-B50A-4C89-84D8-088D8669C89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Footer Placeholder 4"/>
          <p:cNvSpPr>
            <a:spLocks noGrp="1"/>
          </p:cNvSpPr>
          <p:nvPr>
            <p:ph type="ftr" sz="quarter" idx="11"/>
          </p:nvPr>
        </p:nvSpPr>
        <p:spPr/>
        <p:txBody>
          <a:bodyPr/>
          <a:lstStyle/>
          <a:p>
            <a:r>
              <a:rPr lang="zh-CN" altLang="en-US"/>
              <a:t>人力资本与劳动经济研究中心</a:t>
            </a:r>
            <a:endParaRPr lang="zh-CN" altLang="en-US"/>
          </a:p>
        </p:txBody>
      </p:sp>
      <p:sp>
        <p:nvSpPr>
          <p:cNvPr id="6" name="Slide Number Placeholder 5"/>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628650" y="6356351"/>
            <a:ext cx="2057400" cy="365125"/>
          </a:xfrm>
          <a:prstGeom prst="rect">
            <a:avLst/>
          </a:prstGeom>
        </p:spPr>
        <p:txBody>
          <a:bodyPr/>
          <a:lstStyle/>
          <a:p>
            <a:fld id="{06A62761-4B3E-40B2-AE26-34F08E6FEB62}" type="datetime1">
              <a:rPr lang="zh-CN" altLang="en-US" smtClean="0"/>
            </a:fld>
            <a:endParaRPr lang="zh-CN" altLang="en-US"/>
          </a:p>
        </p:txBody>
      </p:sp>
      <p:sp>
        <p:nvSpPr>
          <p:cNvPr id="8" name="页脚占位符 7"/>
          <p:cNvSpPr>
            <a:spLocks noGrp="1"/>
          </p:cNvSpPr>
          <p:nvPr>
            <p:ph type="ftr" sz="quarter" idx="11"/>
          </p:nvPr>
        </p:nvSpPr>
        <p:spPr/>
        <p:txBody>
          <a:bodyPr/>
          <a:lstStyle/>
          <a:p>
            <a:r>
              <a:rPr lang="zh-CN" altLang="en-US"/>
              <a:t>人力资本与劳动经济研究中心</a:t>
            </a:r>
            <a:endParaRPr lang="zh-CN" altLang="en-US"/>
          </a:p>
        </p:txBody>
      </p:sp>
      <p:sp>
        <p:nvSpPr>
          <p:cNvPr id="9" name="灯片编号占位符 8"/>
          <p:cNvSpPr>
            <a:spLocks noGrp="1"/>
          </p:cNvSpPr>
          <p:nvPr>
            <p:ph type="sldNum" sz="quarter" idx="12"/>
          </p:nvPr>
        </p:nvSpPr>
        <p:spPr/>
        <p:txBody>
          <a:bodyPr/>
          <a:lstStyle/>
          <a:p>
            <a:fld id="{AA381308-B50A-4C89-84D8-088D8669C89D}"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6356351"/>
            <a:ext cx="2057400" cy="365125"/>
          </a:xfrm>
          <a:prstGeom prst="rect">
            <a:avLst/>
          </a:prstGeom>
        </p:spPr>
        <p:txBody>
          <a:bodyPr/>
          <a:lstStyle/>
          <a:p>
            <a:fld id="{2DB6AFD4-B08F-4F75-B540-8F8D2E9CDED4}" type="datetime1">
              <a:rPr lang="zh-CN" altLang="en-US" smtClean="0"/>
            </a:fld>
            <a:endParaRPr lang="zh-CN" altLang="en-US"/>
          </a:p>
        </p:txBody>
      </p:sp>
      <p:sp>
        <p:nvSpPr>
          <p:cNvPr id="4" name="页脚占位符 3"/>
          <p:cNvSpPr>
            <a:spLocks noGrp="1"/>
          </p:cNvSpPr>
          <p:nvPr>
            <p:ph type="ftr" sz="quarter" idx="11"/>
          </p:nvPr>
        </p:nvSpPr>
        <p:spPr/>
        <p:txBody>
          <a:bodyPr/>
          <a:lstStyle/>
          <a:p>
            <a:r>
              <a:rPr lang="zh-CN" altLang="en-US"/>
              <a:t>人力资本与劳动经济研究中心</a:t>
            </a:r>
            <a:endParaRPr lang="zh-CN" altLang="en-US"/>
          </a:p>
        </p:txBody>
      </p:sp>
      <p:sp>
        <p:nvSpPr>
          <p:cNvPr id="5" name="灯片编号占位符 4"/>
          <p:cNvSpPr>
            <a:spLocks noGrp="1"/>
          </p:cNvSpPr>
          <p:nvPr>
            <p:ph type="sldNum" sz="quarter" idx="12"/>
          </p:nvPr>
        </p:nvSpPr>
        <p:spPr/>
        <p:txBody>
          <a:bodyPr/>
          <a:lstStyle/>
          <a:p>
            <a:fld id="{AA381308-B50A-4C89-84D8-088D8669C89D}"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1"/>
            <a:ext cx="2057400" cy="365125"/>
          </a:xfrm>
          <a:prstGeom prst="rect">
            <a:avLst/>
          </a:prstGeom>
        </p:spPr>
        <p:txBody>
          <a:bodyPr/>
          <a:lstStyle/>
          <a:p>
            <a:fld id="{B8168F7A-056C-4235-866A-2B312C399997}" type="datetime1">
              <a:rPr lang="zh-CN" altLang="en-US" smtClean="0"/>
            </a:fld>
            <a:endParaRPr lang="zh-CN" altLang="en-US"/>
          </a:p>
        </p:txBody>
      </p:sp>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4" name="灯片编号占位符 3"/>
          <p:cNvSpPr>
            <a:spLocks noGrp="1"/>
          </p:cNvSpPr>
          <p:nvPr>
            <p:ph type="sldNum" sz="quarter" idx="12"/>
          </p:nvPr>
        </p:nvSpPr>
        <p:spPr/>
        <p:txBody>
          <a:bodyPr/>
          <a:lstStyle/>
          <a:p>
            <a:fld id="{AA381308-B50A-4C89-84D8-088D8669C89D}"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6356351"/>
            <a:ext cx="2057400" cy="365125"/>
          </a:xfrm>
          <a:prstGeom prst="rect">
            <a:avLst/>
          </a:prstGeom>
        </p:spPr>
        <p:txBody>
          <a:bodyPr/>
          <a:lstStyle/>
          <a:p>
            <a:fld id="{6296BF0B-9318-419F-9A86-F5542F88AE6D}"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人力资本与劳动经济研究中心</a:t>
            </a:r>
            <a:endParaRPr lang="zh-CN" altLang="en-US"/>
          </a:p>
        </p:txBody>
      </p:sp>
      <p:sp>
        <p:nvSpPr>
          <p:cNvPr id="7" name="灯片编号占位符 6"/>
          <p:cNvSpPr>
            <a:spLocks noGrp="1"/>
          </p:cNvSpPr>
          <p:nvPr>
            <p:ph type="sldNum" sz="quarter" idx="12"/>
          </p:nvPr>
        </p:nvSpPr>
        <p:spPr/>
        <p:txBody>
          <a:bodyPr/>
          <a:lstStyle/>
          <a:p>
            <a:fld id="{AA381308-B50A-4C89-84D8-088D8669C89D}"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6356351"/>
            <a:ext cx="2057400" cy="365125"/>
          </a:xfrm>
          <a:prstGeom prst="rect">
            <a:avLst/>
          </a:prstGeom>
        </p:spPr>
        <p:txBody>
          <a:bodyPr/>
          <a:lstStyle/>
          <a:p>
            <a:fld id="{D33CFB5D-FB39-434D-AA0F-E6DC315DDB9B}"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人力资本与劳动经济研究中心</a:t>
            </a:r>
            <a:endParaRPr lang="zh-CN" altLang="en-US"/>
          </a:p>
        </p:txBody>
      </p:sp>
      <p:sp>
        <p:nvSpPr>
          <p:cNvPr id="7" name="灯片编号占位符 6"/>
          <p:cNvSpPr>
            <a:spLocks noGrp="1"/>
          </p:cNvSpPr>
          <p:nvPr>
            <p:ph type="sldNum" sz="quarter" idx="12"/>
          </p:nvPr>
        </p:nvSpPr>
        <p:spPr/>
        <p:txBody>
          <a:bodyPr/>
          <a:lstStyle/>
          <a:p>
            <a:fld id="{AA381308-B50A-4C89-84D8-088D8669C89D}"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p>
            <a:fld id="{2AAAA4EC-1FC3-4F84-BFB7-A938C939737E}"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AA381308-B50A-4C89-84D8-088D8669C89D}"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p>
            <a:fld id="{DF49FE34-4C04-4F93-8D34-55BF4149F4BD}"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AA381308-B50A-4C89-84D8-088D8669C89D}"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8" name="页脚占位符 4"/>
          <p:cNvSpPr>
            <a:spLocks noGrp="1" noChangeArrowheads="1"/>
          </p:cNvSpPr>
          <p:nvPr>
            <p:ph type="ftr" sz="quarter" idx="3"/>
          </p:nvPr>
        </p:nvSpPr>
        <p:spPr bwMode="auto">
          <a:xfrm>
            <a:off x="0" y="6356349"/>
            <a:ext cx="2426677" cy="365125"/>
          </a:xfrm>
          <a:prstGeom prst="rect">
            <a:avLst/>
          </a:prstGeom>
        </p:spPr>
        <p:txBody>
          <a:bodyPr vert="horz" wrap="square" lIns="91440" tIns="45720" rIns="91440" bIns="45720" numCol="1" anchor="ctr" anchorCtr="0" compatLnSpc="1"/>
          <a:lstStyle>
            <a:lvl1pPr>
              <a:defRPr>
                <a:latin typeface="楷体" panose="02010609060101010101" pitchFamily="49" charset="-122"/>
                <a:ea typeface="楷体" panose="02010609060101010101" pitchFamily="49" charset="-122"/>
              </a:defRPr>
            </a:lvl1pPr>
          </a:lstStyle>
          <a:p>
            <a:pPr defTabSz="914400" fontAlgn="base">
              <a:spcBef>
                <a:spcPct val="0"/>
              </a:spcBef>
              <a:spcAft>
                <a:spcPct val="0"/>
              </a:spcAft>
              <a:defRPr/>
            </a:pPr>
            <a:r>
              <a:rPr lang="zh-CN" altLang="en-US" dirty="0"/>
              <a:t>人力资本与劳动经济研究中心</a:t>
            </a:r>
            <a:endParaRPr lang="zh-CN" altLang="zh-CN" dirty="0"/>
          </a:p>
        </p:txBody>
      </p:sp>
      <p:sp>
        <p:nvSpPr>
          <p:cNvPr id="9" name="灯片编号占位符 5"/>
          <p:cNvSpPr>
            <a:spLocks noGrp="1" noChangeArrowheads="1"/>
          </p:cNvSpPr>
          <p:nvPr>
            <p:ph type="sldNum" sz="quarter" idx="4"/>
          </p:nvPr>
        </p:nvSpPr>
        <p:spPr bwMode="auto">
          <a:xfrm>
            <a:off x="7010400" y="6356348"/>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EC12C57-7BEB-443E-A73D-4BA3653A0A65}"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 name="页脚占位符 4"/>
          <p:cNvSpPr>
            <a:spLocks noGrp="1" noChangeArrowheads="1"/>
          </p:cNvSpPr>
          <p:nvPr>
            <p:ph type="ftr" sz="quarter" idx="3"/>
          </p:nvPr>
        </p:nvSpPr>
        <p:spPr bwMode="auto">
          <a:xfrm>
            <a:off x="0" y="6308725"/>
            <a:ext cx="2277208" cy="365125"/>
          </a:xfrm>
          <a:prstGeom prst="rect">
            <a:avLst/>
          </a:prstGeom>
        </p:spPr>
        <p:txBody>
          <a:bodyPr vert="horz" wrap="square" lIns="91440" tIns="45720" rIns="91440" bIns="45720" numCol="1" anchor="ctr" anchorCtr="0" compatLnSpc="1"/>
          <a:lstStyle>
            <a:lvl1pPr>
              <a:defRPr>
                <a:latin typeface="楷体" panose="02010609060101010101" pitchFamily="49" charset="-122"/>
                <a:ea typeface="楷体" panose="02010609060101010101" pitchFamily="49" charset="-122"/>
              </a:defRPr>
            </a:lvl1pPr>
          </a:lstStyle>
          <a:p>
            <a:pPr defTabSz="914400" fontAlgn="base">
              <a:spcBef>
                <a:spcPct val="0"/>
              </a:spcBef>
              <a:spcAft>
                <a:spcPct val="0"/>
              </a:spcAft>
              <a:defRPr/>
            </a:pPr>
            <a:r>
              <a:rPr lang="zh-CN" altLang="en-US" dirty="0"/>
              <a:t>人力资本与劳动经济研究中心</a:t>
            </a:r>
            <a:endParaRPr lang="zh-CN" altLang="zh-CN" dirty="0"/>
          </a:p>
        </p:txBody>
      </p:sp>
      <p:sp>
        <p:nvSpPr>
          <p:cNvPr id="9" name="灯片编号占位符 5"/>
          <p:cNvSpPr>
            <a:spLocks noGrp="1" noChangeArrowheads="1"/>
          </p:cNvSpPr>
          <p:nvPr>
            <p:ph type="sldNum" sz="quarter" idx="4"/>
          </p:nvPr>
        </p:nvSpPr>
        <p:spPr bwMode="auto">
          <a:xfrm>
            <a:off x="6928339" y="6308725"/>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9EBD2B8-37A1-42C9-8A6B-C036D9DF6842}"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endParaRPr lang="zh-CN" altLang="en-US"/>
          </a:p>
        </p:txBody>
      </p:sp>
      <p:sp>
        <p:nvSpPr>
          <p:cNvPr id="8" name="页脚占位符 4"/>
          <p:cNvSpPr>
            <a:spLocks noGrp="1" noChangeArrowheads="1"/>
          </p:cNvSpPr>
          <p:nvPr>
            <p:ph type="ftr" sz="quarter" idx="3"/>
          </p:nvPr>
        </p:nvSpPr>
        <p:spPr bwMode="auto">
          <a:xfrm>
            <a:off x="0" y="6356349"/>
            <a:ext cx="2397369" cy="365125"/>
          </a:xfrm>
          <a:prstGeom prst="rect">
            <a:avLst/>
          </a:prstGeom>
        </p:spPr>
        <p:txBody>
          <a:bodyPr vert="horz" wrap="square" lIns="91440" tIns="45720" rIns="91440" bIns="45720" numCol="1" anchor="ctr" anchorCtr="0" compatLnSpc="1"/>
          <a:lstStyle>
            <a:lvl1pPr>
              <a:defRPr>
                <a:latin typeface="楷体" panose="02010609060101010101" pitchFamily="49" charset="-122"/>
                <a:ea typeface="楷体" panose="02010609060101010101" pitchFamily="49" charset="-122"/>
              </a:defRPr>
            </a:lvl1pPr>
          </a:lstStyle>
          <a:p>
            <a:pPr defTabSz="914400" fontAlgn="base">
              <a:spcBef>
                <a:spcPct val="0"/>
              </a:spcBef>
              <a:spcAft>
                <a:spcPct val="0"/>
              </a:spcAft>
              <a:defRPr/>
            </a:pPr>
            <a:r>
              <a:rPr lang="zh-CN" altLang="en-US" dirty="0"/>
              <a:t>人力资本与劳动经济研究中心</a:t>
            </a:r>
            <a:endParaRPr lang="zh-CN" altLang="zh-CN" dirty="0"/>
          </a:p>
        </p:txBody>
      </p:sp>
      <p:sp>
        <p:nvSpPr>
          <p:cNvPr id="9" name="灯片编号占位符 5"/>
          <p:cNvSpPr>
            <a:spLocks noGrp="1" noChangeArrowheads="1"/>
          </p:cNvSpPr>
          <p:nvPr>
            <p:ph type="sldNum" sz="quarter" idx="4"/>
          </p:nvPr>
        </p:nvSpPr>
        <p:spPr bwMode="auto">
          <a:xfrm>
            <a:off x="6954715" y="6400799"/>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BD3B639-0751-4F63-9FEB-18290EFE6447}"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5" name="Footer Placeholder 4"/>
          <p:cNvSpPr>
            <a:spLocks noGrp="1"/>
          </p:cNvSpPr>
          <p:nvPr>
            <p:ph type="ftr" sz="quarter" idx="11"/>
          </p:nvPr>
        </p:nvSpPr>
        <p:spPr>
          <a:xfrm>
            <a:off x="0" y="6428404"/>
            <a:ext cx="2549769" cy="365125"/>
          </a:xfrm>
        </p:spPr>
        <p:txBody>
          <a:bodyPr/>
          <a:lstStyle>
            <a:lvl1pPr>
              <a:defRPr>
                <a:latin typeface="楷体" panose="02010609060101010101" pitchFamily="49" charset="-122"/>
                <a:ea typeface="楷体" panose="02010609060101010101" pitchFamily="49" charset="-122"/>
              </a:defRPr>
            </a:lvl1pPr>
          </a:lstStyle>
          <a:p>
            <a:r>
              <a:rPr lang="zh-CN" altLang="en-US" dirty="0"/>
              <a:t>人力资本与劳动经济研究中心</a:t>
            </a:r>
            <a:endParaRPr lang="zh-CN" altLang="en-US" dirty="0"/>
          </a:p>
        </p:txBody>
      </p:sp>
      <p:sp>
        <p:nvSpPr>
          <p:cNvPr id="6" name="Slide Number Placeholder 5"/>
          <p:cNvSpPr>
            <a:spLocks noGrp="1"/>
          </p:cNvSpPr>
          <p:nvPr>
            <p:ph type="sldNum" sz="quarter" idx="12"/>
          </p:nvPr>
        </p:nvSpPr>
        <p:spPr>
          <a:xfrm>
            <a:off x="8414238" y="6457832"/>
            <a:ext cx="619858" cy="365125"/>
          </a:xfrm>
        </p:spPr>
        <p:txBody>
          <a:bodyPr/>
          <a:lstStyle/>
          <a:p>
            <a:fld id="{BAA96E2D-D756-4A9B-9836-67D2D6F4BDF9}" type="slidenum">
              <a:rPr lang="zh-CN" altLang="en-US" smtClean="0"/>
            </a:fld>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8CF7E66-4C32-4014-93AE-46228DA6A4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586695-65B3-4FAB-BA5D-90E0E2415A41}"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8CF7E66-4C32-4014-93AE-46228DA6A4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586695-65B3-4FAB-BA5D-90E0E2415A41}"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8CF7E66-4C32-4014-93AE-46228DA6A4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586695-65B3-4FAB-BA5D-90E0E2415A41}"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8CF7E66-4C32-4014-93AE-46228DA6A44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586695-65B3-4FAB-BA5D-90E0E2415A41}"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8CF7E66-4C32-4014-93AE-46228DA6A44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2586695-65B3-4FAB-BA5D-90E0E2415A41}"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8CF7E66-4C32-4014-93AE-46228DA6A44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2586695-65B3-4FAB-BA5D-90E0E2415A41}"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8CF7E66-4C32-4014-93AE-46228DA6A44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2586695-65B3-4FAB-BA5D-90E0E2415A41}"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8CF7E66-4C32-4014-93AE-46228DA6A44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586695-65B3-4FAB-BA5D-90E0E2415A41}"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8CF7E66-4C32-4014-93AE-46228DA6A44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586695-65B3-4FAB-BA5D-90E0E2415A41}"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8CF7E66-4C32-4014-93AE-46228DA6A4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586695-65B3-4FAB-BA5D-90E0E2415A4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6" name="Footer Placeholder 5"/>
          <p:cNvSpPr>
            <a:spLocks noGrp="1"/>
          </p:cNvSpPr>
          <p:nvPr>
            <p:ph type="ftr" sz="quarter" idx="11"/>
          </p:nvPr>
        </p:nvSpPr>
        <p:spPr/>
        <p:txBody>
          <a:bodyPr/>
          <a:lstStyle/>
          <a:p>
            <a:r>
              <a:rPr lang="zh-CN" altLang="en-US"/>
              <a:t>人力资本与劳动经济研究中心</a:t>
            </a:r>
            <a:endParaRPr lang="zh-CN" altLang="en-US"/>
          </a:p>
        </p:txBody>
      </p:sp>
      <p:sp>
        <p:nvSpPr>
          <p:cNvPr id="7" name="Slide Number Placeholder 6"/>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8CF7E66-4C32-4014-93AE-46228DA6A4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586695-65B3-4FAB-BA5D-90E0E2415A41}"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8" name="Footer Placeholder 7"/>
          <p:cNvSpPr>
            <a:spLocks noGrp="1"/>
          </p:cNvSpPr>
          <p:nvPr>
            <p:ph type="ftr" sz="quarter" idx="11"/>
          </p:nvPr>
        </p:nvSpPr>
        <p:spPr/>
        <p:txBody>
          <a:bodyPr/>
          <a:lstStyle/>
          <a:p>
            <a:r>
              <a:rPr lang="zh-CN" altLang="en-US"/>
              <a:t>人力资本与劳动经济研究中心</a:t>
            </a:r>
            <a:endParaRPr lang="zh-CN" altLang="en-US"/>
          </a:p>
        </p:txBody>
      </p:sp>
      <p:sp>
        <p:nvSpPr>
          <p:cNvPr id="9" name="Slide Number Placeholder 8"/>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4" name="Footer Placeholder 3"/>
          <p:cNvSpPr>
            <a:spLocks noGrp="1"/>
          </p:cNvSpPr>
          <p:nvPr>
            <p:ph type="ftr" sz="quarter" idx="11"/>
          </p:nvPr>
        </p:nvSpPr>
        <p:spPr/>
        <p:txBody>
          <a:bodyPr/>
          <a:lstStyle/>
          <a:p>
            <a:r>
              <a:rPr lang="zh-CN" altLang="en-US"/>
              <a:t>人力资本与劳动经济研究中心</a:t>
            </a:r>
            <a:endParaRPr lang="zh-CN" altLang="en-US"/>
          </a:p>
        </p:txBody>
      </p:sp>
      <p:sp>
        <p:nvSpPr>
          <p:cNvPr id="5" name="Slide Number Placeholder 4"/>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zh-CN" altLang="en-US"/>
              <a:t>人力资本与劳动经济研究中心</a:t>
            </a:r>
            <a:endParaRPr lang="zh-CN" altLang="en-US"/>
          </a:p>
        </p:txBody>
      </p:sp>
      <p:sp>
        <p:nvSpPr>
          <p:cNvPr id="4" name="Slide Number Placeholder 3"/>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6" name="Footer Placeholder 5"/>
          <p:cNvSpPr>
            <a:spLocks noGrp="1"/>
          </p:cNvSpPr>
          <p:nvPr>
            <p:ph type="ftr" sz="quarter" idx="11"/>
          </p:nvPr>
        </p:nvSpPr>
        <p:spPr/>
        <p:txBody>
          <a:bodyPr/>
          <a:lstStyle/>
          <a:p>
            <a:r>
              <a:rPr lang="zh-CN" altLang="en-US"/>
              <a:t>人力资本与劳动经济研究中心</a:t>
            </a:r>
            <a:endParaRPr lang="zh-CN" altLang="en-US"/>
          </a:p>
        </p:txBody>
      </p:sp>
      <p:sp>
        <p:nvSpPr>
          <p:cNvPr id="7" name="Slide Number Placeholder 6"/>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6" name="Footer Placeholder 5"/>
          <p:cNvSpPr>
            <a:spLocks noGrp="1"/>
          </p:cNvSpPr>
          <p:nvPr>
            <p:ph type="ftr" sz="quarter" idx="11"/>
          </p:nvPr>
        </p:nvSpPr>
        <p:spPr/>
        <p:txBody>
          <a:bodyPr/>
          <a:lstStyle/>
          <a:p>
            <a:r>
              <a:rPr lang="zh-CN" altLang="en-US"/>
              <a:t>人力资本与劳动经济研究中心</a:t>
            </a:r>
            <a:endParaRPr lang="zh-CN" altLang="en-US"/>
          </a:p>
        </p:txBody>
      </p:sp>
      <p:sp>
        <p:nvSpPr>
          <p:cNvPr id="7" name="Slide Number Placeholder 6"/>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2" Type="http://schemas.openxmlformats.org/officeDocument/2006/relationships/theme" Target="../theme/theme3.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4" Type="http://schemas.openxmlformats.org/officeDocument/2006/relationships/theme" Target="../theme/theme4.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4" Type="http://schemas.openxmlformats.org/officeDocument/2006/relationships/theme" Target="../theme/theme5.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Footer Placeholder 4"/>
          <p:cNvSpPr>
            <a:spLocks noGrp="1"/>
          </p:cNvSpPr>
          <p:nvPr>
            <p:ph type="ftr" sz="quarter" idx="3"/>
          </p:nvPr>
        </p:nvSpPr>
        <p:spPr>
          <a:xfrm>
            <a:off x="0" y="6395671"/>
            <a:ext cx="2365131" cy="365125"/>
          </a:xfrm>
          <a:prstGeom prst="rect">
            <a:avLst/>
          </a:prstGeom>
        </p:spPr>
        <p:txBody>
          <a:bodyPr vert="horz" lIns="91440" tIns="45720" rIns="91440" bIns="45720" rtlCol="0" anchor="ctr"/>
          <a:lstStyle>
            <a:lvl1pPr algn="ctr">
              <a:defRPr sz="1200">
                <a:solidFill>
                  <a:schemeClr val="tx1">
                    <a:tint val="75000"/>
                  </a:schemeClr>
                </a:solidFill>
                <a:latin typeface="楷体" panose="02010609060101010101" pitchFamily="49" charset="-122"/>
                <a:ea typeface="楷体" panose="02010609060101010101" pitchFamily="49" charset="-122"/>
              </a:defRPr>
            </a:lvl1pPr>
          </a:lstStyle>
          <a:p>
            <a:r>
              <a:rPr lang="zh-CN" altLang="en-US" dirty="0"/>
              <a:t>人力资本与劳动经济研究中心</a:t>
            </a:r>
            <a:endParaRPr lang="zh-CN" altLang="en-US" dirty="0"/>
          </a:p>
        </p:txBody>
      </p:sp>
      <p:sp>
        <p:nvSpPr>
          <p:cNvPr id="6" name="Slide Number Placeholder 5"/>
          <p:cNvSpPr>
            <a:spLocks noGrp="1"/>
          </p:cNvSpPr>
          <p:nvPr>
            <p:ph type="sldNum" sz="quarter" idx="4"/>
          </p:nvPr>
        </p:nvSpPr>
        <p:spPr>
          <a:xfrm>
            <a:off x="7003073" y="639567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96E2D-D756-4A9B-9836-67D2D6F4BDF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9" name="页脚占位符 4"/>
          <p:cNvSpPr>
            <a:spLocks noGrp="1" noChangeArrowheads="1"/>
          </p:cNvSpPr>
          <p:nvPr>
            <p:ph type="ftr" sz="quarter" idx="3"/>
          </p:nvPr>
        </p:nvSpPr>
        <p:spPr bwMode="auto">
          <a:xfrm>
            <a:off x="0" y="6400799"/>
            <a:ext cx="244133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latin typeface="楷体" panose="02010609060101010101" pitchFamily="49" charset="-122"/>
                <a:ea typeface="楷体" panose="02010609060101010101" pitchFamily="49" charset="-122"/>
              </a:defRPr>
            </a:lvl1pPr>
          </a:lstStyle>
          <a:p>
            <a:pPr defTabSz="914400" fontAlgn="base">
              <a:spcBef>
                <a:spcPct val="0"/>
              </a:spcBef>
              <a:spcAft>
                <a:spcPct val="0"/>
              </a:spcAft>
              <a:defRPr/>
            </a:pPr>
            <a:r>
              <a:rPr lang="zh-CN" altLang="en-US" dirty="0"/>
              <a:t>人力资本与劳动经济研究中心</a:t>
            </a:r>
            <a:endParaRPr lang="zh-CN" altLang="zh-CN" dirty="0"/>
          </a:p>
        </p:txBody>
      </p:sp>
      <p:sp>
        <p:nvSpPr>
          <p:cNvPr id="1030" name="灯片编号占位符 5"/>
          <p:cNvSpPr>
            <a:spLocks noGrp="1" noChangeArrowheads="1"/>
          </p:cNvSpPr>
          <p:nvPr>
            <p:ph type="sldNum" sz="quarter" idx="4"/>
          </p:nvPr>
        </p:nvSpPr>
        <p:spPr bwMode="auto">
          <a:xfrm>
            <a:off x="7010400" y="6343406"/>
            <a:ext cx="2133600" cy="365125"/>
          </a:xfrm>
          <a:prstGeom prst="rect">
            <a:avLst/>
          </a:prstGeom>
          <a:noFill/>
          <a:ln>
            <a:noFill/>
          </a:ln>
        </p:spPr>
        <p:txBody>
          <a:bodyPr vert="horz" wrap="square" lIns="91440" tIns="45720" rIns="91440" bIns="45720" numCol="1" anchor="ctr" anchorCtr="0" compatLnSpc="1"/>
          <a:lstStyle>
            <a:lvl1pPr algn="r" eaLnBrk="1" hangingPunct="1">
              <a:buFont typeface="Arial" panose="020B0604020202020204" pitchFamily="34" charset="0"/>
              <a:buNone/>
              <a:defRPr sz="1200" noProof="1">
                <a:solidFill>
                  <a:srgbClr val="898989"/>
                </a:solidFill>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285AF85-CF0B-42B6-9A69-855552D8A1E4}" type="slidenum">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4" r:id="rId1"/>
  </p:sldLayoutIdLst>
  <p:hf hd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页脚占位符 4"/>
          <p:cNvSpPr>
            <a:spLocks noGrp="1"/>
          </p:cNvSpPr>
          <p:nvPr>
            <p:ph type="ftr" sz="quarter" idx="3"/>
          </p:nvPr>
        </p:nvSpPr>
        <p:spPr>
          <a:xfrm>
            <a:off x="0" y="6371981"/>
            <a:ext cx="2321169" cy="365125"/>
          </a:xfrm>
          <a:prstGeom prst="rect">
            <a:avLst/>
          </a:prstGeom>
        </p:spPr>
        <p:txBody>
          <a:bodyPr vert="horz" lIns="91440" tIns="45720" rIns="91440" bIns="45720" rtlCol="0" anchor="ctr"/>
          <a:lstStyle>
            <a:lvl1pPr algn="ctr">
              <a:defRPr sz="1200">
                <a:solidFill>
                  <a:schemeClr val="tx1">
                    <a:tint val="75000"/>
                  </a:schemeClr>
                </a:solidFill>
                <a:latin typeface="楷体" panose="02010609060101010101" pitchFamily="49" charset="-122"/>
                <a:ea typeface="楷体" panose="02010609060101010101" pitchFamily="49" charset="-122"/>
              </a:defRPr>
            </a:lvl1pPr>
          </a:lstStyle>
          <a:p>
            <a:r>
              <a:rPr lang="zh-CN" altLang="en-US" dirty="0"/>
              <a:t>人力资本与劳动经济研究中心</a:t>
            </a:r>
            <a:endParaRPr lang="zh-CN" altLang="en-US" dirty="0"/>
          </a:p>
        </p:txBody>
      </p:sp>
      <p:sp>
        <p:nvSpPr>
          <p:cNvPr id="6" name="灯片编号占位符 5"/>
          <p:cNvSpPr>
            <a:spLocks noGrp="1"/>
          </p:cNvSpPr>
          <p:nvPr>
            <p:ph type="sldNum" sz="quarter" idx="4"/>
          </p:nvPr>
        </p:nvSpPr>
        <p:spPr>
          <a:xfrm>
            <a:off x="7003073" y="6410814"/>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381308-B50A-4C89-84D8-088D8669C89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lstStyle/>
          <a:p>
            <a:pPr lvl="0"/>
            <a:r>
              <a:rPr lang="zh-CN" altLang="zh-CN" dirty="0"/>
              <a:t>单击此处编辑母版标题样式</a:t>
            </a:r>
            <a:endParaRPr lang="zh-CN" altLang="zh-CN" dirty="0"/>
          </a:p>
        </p:txBody>
      </p:sp>
      <p:sp>
        <p:nvSpPr>
          <p:cNvPr id="1027" name="文本占位符 2"/>
          <p:cNvSpPr>
            <a:spLocks noGrp="1"/>
          </p:cNvSpPr>
          <p:nvPr>
            <p:ph type="body" idx="1"/>
          </p:nvPr>
        </p:nvSpPr>
        <p:spPr>
          <a:xfrm>
            <a:off x="457200" y="1600200"/>
            <a:ext cx="8229600" cy="4525963"/>
          </a:xfrm>
          <a:prstGeom prst="rect">
            <a:avLst/>
          </a:prstGeom>
          <a:noFill/>
          <a:ln w="9525">
            <a:noFill/>
          </a:ln>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9" name="页脚占位符 4"/>
          <p:cNvSpPr>
            <a:spLocks noGrp="1" noChangeArrowheads="1"/>
          </p:cNvSpPr>
          <p:nvPr>
            <p:ph type="ftr" sz="quarter" idx="3"/>
          </p:nvPr>
        </p:nvSpPr>
        <p:spPr bwMode="auto">
          <a:xfrm>
            <a:off x="0" y="6356350"/>
            <a:ext cx="2356338"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latin typeface="楷体" panose="02010609060101010101" pitchFamily="49" charset="-122"/>
                <a:ea typeface="楷体" panose="02010609060101010101" pitchFamily="49" charset="-122"/>
              </a:defRPr>
            </a:lvl1pPr>
          </a:lstStyle>
          <a:p>
            <a:pPr defTabSz="914400" fontAlgn="base">
              <a:spcBef>
                <a:spcPct val="0"/>
              </a:spcBef>
              <a:spcAft>
                <a:spcPct val="0"/>
              </a:spcAft>
              <a:defRPr/>
            </a:pPr>
            <a:r>
              <a:rPr lang="zh-CN" altLang="en-US" dirty="0"/>
              <a:t>人力资本与劳动经济研究中心</a:t>
            </a:r>
            <a:endParaRPr lang="zh-CN" altLang="zh-CN" dirty="0"/>
          </a:p>
        </p:txBody>
      </p:sp>
      <p:sp>
        <p:nvSpPr>
          <p:cNvPr id="1030" name="灯片编号占位符 5"/>
          <p:cNvSpPr>
            <a:spLocks noGrp="1" noChangeArrowheads="1"/>
          </p:cNvSpPr>
          <p:nvPr>
            <p:ph type="sldNum" sz="quarter" idx="4"/>
          </p:nvPr>
        </p:nvSpPr>
        <p:spPr bwMode="auto">
          <a:xfrm>
            <a:off x="6922476" y="6400799"/>
            <a:ext cx="2133600" cy="365125"/>
          </a:xfrm>
          <a:prstGeom prst="rect">
            <a:avLst/>
          </a:prstGeom>
          <a:noFill/>
          <a:ln>
            <a:noFill/>
          </a:ln>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6795DC7-6AB4-4696-9741-E83F4A3354EA}"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F7E66-4C32-4014-93AE-46228DA6A44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86695-65B3-4FAB-BA5D-90E0E2415A4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image" Target="../media/image33.png"/><Relationship Id="rId1" Type="http://schemas.openxmlformats.org/officeDocument/2006/relationships/image" Target="../media/image32.png"/></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4.png"/></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5.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image" Target="../media/image36.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37.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38.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image" Target="../media/image39.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image" Target="../media/image32.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image" Target="../media/image40.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data.cnki.net/" TargetMode="Externa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www.pinggu.org/bbs/forum-55-1.html" TargetMode="External"/><Relationship Id="rId3" Type="http://schemas.openxmlformats.org/officeDocument/2006/relationships/hyperlink" Target="http://www.stats.gov.cn/" TargetMode="External"/><Relationship Id="rId2" Type="http://schemas.openxmlformats.org/officeDocument/2006/relationships/hyperlink" Target="http://www.nlc.gov.cn/" TargetMode="External"/><Relationship Id="rId1" Type="http://schemas.openxmlformats.org/officeDocument/2006/relationships/hyperlink" Target="http://www.cnki.ne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chart" Target="../charts/char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chart" Target="../charts/chart3.xml"/><Relationship Id="rId1" Type="http://schemas.openxmlformats.org/officeDocument/2006/relationships/chart" Target="../charts/char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3.png"/><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29.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hyperlink" Target="https://baike.baidu.com/item/%E9%9A%8F%E6%9C%BA%E6%95%88%E5%BA%94%E6%A8%A1%E5%9E%8B" TargetMode="External"/><Relationship Id="rId1" Type="http://schemas.openxmlformats.org/officeDocument/2006/relationships/hyperlink" Target="https://baike.baidu.com/item/logistic%E5%9B%9E%E5%BD%92/2981575" TargetMode="External"/></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2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4.png"/><Relationship Id="rId1" Type="http://schemas.openxmlformats.org/officeDocument/2006/relationships/hyperlink" Target="https://www.bilibili.com/video/av497579717?ivk_sa=na_search_list-0-matrix"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wmf"/><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tags" Target="../tags/tag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9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0.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9.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84081" y="1546570"/>
            <a:ext cx="7239786" cy="2387600"/>
          </a:xfrm>
        </p:spPr>
        <p:txBody>
          <a:bodyPr/>
          <a:lstStyle/>
          <a:p>
            <a:r>
              <a:rPr lang="en-US" altLang="zh-CN" sz="4400" dirty="0">
                <a:latin typeface="楷体" panose="02010609060101010101" pitchFamily="49" charset="-122"/>
                <a:ea typeface="楷体" panose="02010609060101010101" pitchFamily="49" charset="-122"/>
              </a:rPr>
              <a:t>2022-2023</a:t>
            </a:r>
            <a:r>
              <a:rPr lang="zh-CN" altLang="zh-CN" sz="4400" dirty="0">
                <a:latin typeface="楷体" panose="02010609060101010101" pitchFamily="49" charset="-122"/>
                <a:ea typeface="楷体" panose="02010609060101010101" pitchFamily="49" charset="-122"/>
              </a:rPr>
              <a:t>年度人力资本度量研究项目课程</a:t>
            </a:r>
            <a:r>
              <a:rPr lang="zh-CN" altLang="en-US" sz="4400" dirty="0">
                <a:latin typeface="楷体" panose="02010609060101010101" pitchFamily="49" charset="-122"/>
                <a:ea typeface="楷体" panose="02010609060101010101" pitchFamily="49" charset="-122"/>
              </a:rPr>
              <a:t>教学</a:t>
            </a:r>
            <a:br>
              <a:rPr lang="zh-CN" altLang="zh-CN" sz="1800" b="1" kern="100" dirty="0">
                <a:latin typeface="Calibri" panose="020F0502020204030204" pitchFamily="34" charset="0"/>
                <a:ea typeface="宋体" panose="02010600030101010101" pitchFamily="2" charset="-122"/>
                <a:cs typeface="Times New Roman" panose="02020603050405020304" pitchFamily="18" charset="0"/>
              </a:rPr>
            </a:br>
            <a:endParaRPr lang="zh-CN" altLang="en-US" sz="1800"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副标题 2"/>
          <p:cNvSpPr>
            <a:spLocks noGrp="1"/>
          </p:cNvSpPr>
          <p:nvPr>
            <p:ph type="subTitle" idx="1"/>
          </p:nvPr>
        </p:nvSpPr>
        <p:spPr>
          <a:xfrm>
            <a:off x="4442382" y="4384462"/>
            <a:ext cx="4484802" cy="1655762"/>
          </a:xfrm>
        </p:spPr>
        <p:txBody>
          <a:bodyPr/>
          <a:lstStyle/>
          <a:p>
            <a:r>
              <a:rPr lang="en-US" altLang="zh-CN" dirty="0">
                <a:latin typeface="华文行楷" panose="02010800040101010101" pitchFamily="2" charset="-122"/>
                <a:ea typeface="华文行楷" panose="02010800040101010101" pitchFamily="2" charset="-122"/>
              </a:rPr>
              <a:t>——2022</a:t>
            </a:r>
            <a:r>
              <a:rPr lang="zh-CN" altLang="en-US" dirty="0">
                <a:latin typeface="华文行楷" panose="02010800040101010101" pitchFamily="2" charset="-122"/>
                <a:ea typeface="华文行楷" panose="02010800040101010101" pitchFamily="2" charset="-122"/>
              </a:rPr>
              <a:t>项目组</a:t>
            </a:r>
            <a:endParaRPr lang="zh-CN" altLang="en-US" dirty="0">
              <a:latin typeface="华文行楷" panose="02010800040101010101" pitchFamily="2" charset="-122"/>
              <a:ea typeface="华文行楷" panose="0201080004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699792" y="3068960"/>
            <a:ext cx="7772400" cy="1362075"/>
          </a:xfrm>
        </p:spPr>
        <p:txBody>
          <a:bodyPr>
            <a:normAutofit fontScale="90000"/>
          </a:bodyPr>
          <a:lstStyle/>
          <a:p>
            <a:pPr>
              <a:defRPr/>
            </a:pPr>
            <a:br>
              <a:rPr lang="en-US" altLang="zh-CN"/>
            </a:br>
            <a:endParaRPr lang="zh-CN" altLang="en-US" dirty="0">
              <a:effectLst/>
              <a:latin typeface="Times New Roman" panose="02020603050405020304" pitchFamily="18" charset="0"/>
              <a:cs typeface="Times New Roman" panose="02020603050405020304" pitchFamily="18" charset="0"/>
            </a:endParaRPr>
          </a:p>
        </p:txBody>
      </p:sp>
      <p:sp>
        <p:nvSpPr>
          <p:cNvPr id="3" name="文本占位符 2"/>
          <p:cNvSpPr>
            <a:spLocks noGrp="1"/>
          </p:cNvSpPr>
          <p:nvPr>
            <p:ph type="body" idx="1"/>
          </p:nvPr>
        </p:nvSpPr>
        <p:spPr>
          <a:xfrm>
            <a:off x="251520" y="1520788"/>
            <a:ext cx="6969412" cy="3296309"/>
          </a:xfrm>
        </p:spPr>
        <p:txBody>
          <a:bodyPr>
            <a:normAutofit/>
          </a:bodyPr>
          <a:lstStyle/>
          <a:p>
            <a:pPr marL="1143000" indent="-1143000">
              <a:buAutoNum type="ea1ChsPeriod"/>
              <a:defRPr/>
            </a:pPr>
            <a:r>
              <a:rPr lang="zh-CN" altLang="en-US" sz="4400" dirty="0">
                <a:latin typeface="楷体" panose="02010609060101010101" pitchFamily="49" charset="-122"/>
                <a:ea typeface="楷体" panose="02010609060101010101" pitchFamily="49" charset="-122"/>
              </a:rPr>
              <a:t>哪些数据？</a:t>
            </a:r>
            <a:endParaRPr lang="en-US" altLang="zh-CN" sz="4400" dirty="0">
              <a:latin typeface="楷体" panose="02010609060101010101" pitchFamily="49" charset="-122"/>
              <a:ea typeface="楷体" panose="02010609060101010101" pitchFamily="49" charset="-122"/>
            </a:endParaRPr>
          </a:p>
          <a:p>
            <a:pPr marL="1143000" indent="-1143000">
              <a:buAutoNum type="ea1ChsPeriod"/>
              <a:defRPr/>
            </a:pPr>
            <a:endParaRPr lang="en-US" altLang="zh-CN" sz="4400" dirty="0">
              <a:latin typeface="楷体" panose="02010609060101010101" pitchFamily="49" charset="-122"/>
              <a:ea typeface="楷体" panose="02010609060101010101" pitchFamily="49" charset="-122"/>
            </a:endParaRPr>
          </a:p>
          <a:p>
            <a:pPr marL="1143000" indent="-1143000">
              <a:buAutoNum type="ea1ChsPeriod"/>
              <a:defRPr/>
            </a:pPr>
            <a:r>
              <a:rPr lang="zh-CN" altLang="en-US" sz="4400" dirty="0">
                <a:latin typeface="楷体" panose="02010609060101010101" pitchFamily="49" charset="-122"/>
                <a:ea typeface="楷体" panose="02010609060101010101" pitchFamily="49" charset="-122"/>
              </a:rPr>
              <a:t>数据来源？</a:t>
            </a:r>
            <a:endParaRPr lang="zh-CN" altLang="en-US" sz="44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24"/>
          <p:cNvCxnSpPr/>
          <p:nvPr/>
        </p:nvCxnSpPr>
        <p:spPr>
          <a:xfrm>
            <a:off x="1143000" y="5765800"/>
            <a:ext cx="6858000" cy="0"/>
          </a:xfrm>
          <a:prstGeom prst="line">
            <a:avLst/>
          </a:prstGeom>
          <a:ln w="3175" cmpd="sng">
            <a:solidFill>
              <a:srgbClr val="C7A054"/>
            </a:solidFill>
          </a:ln>
        </p:spPr>
        <p:style>
          <a:lnRef idx="1">
            <a:schemeClr val="accent1"/>
          </a:lnRef>
          <a:fillRef idx="0">
            <a:schemeClr val="accent1"/>
          </a:fillRef>
          <a:effectRef idx="0">
            <a:schemeClr val="accent1"/>
          </a:effectRef>
          <a:fontRef idx="minor">
            <a:schemeClr val="tx1"/>
          </a:fontRef>
        </p:style>
      </p:cxnSp>
      <p:sp>
        <p:nvSpPr>
          <p:cNvPr id="10246" name="矩形 8"/>
          <p:cNvSpPr>
            <a:spLocks noChangeArrowheads="1"/>
          </p:cNvSpPr>
          <p:nvPr/>
        </p:nvSpPr>
        <p:spPr bwMode="auto">
          <a:xfrm>
            <a:off x="0" y="55251"/>
            <a:ext cx="53684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342900" fontAlgn="base">
              <a:spcBef>
                <a:spcPct val="0"/>
              </a:spcBef>
              <a:spcAft>
                <a:spcPct val="0"/>
              </a:spcAft>
            </a:pPr>
            <a:r>
              <a:rPr lang="zh-CN" altLang="en-US" sz="2800" dirty="0">
                <a:latin typeface="隶书" panose="02010509060101010101" pitchFamily="49" charset="-122"/>
                <a:ea typeface="隶书" panose="02010509060101010101" pitchFamily="49" charset="-122"/>
              </a:rPr>
              <a:t>计算思路</a:t>
            </a:r>
            <a:endParaRPr lang="zh-CN" altLang="en-US" sz="2800" dirty="0">
              <a:latin typeface="隶书" panose="02010509060101010101" pitchFamily="49" charset="-122"/>
              <a:ea typeface="隶书" panose="02010509060101010101" pitchFamily="49" charset="-122"/>
            </a:endParaRPr>
          </a:p>
        </p:txBody>
      </p:sp>
      <p:sp>
        <p:nvSpPr>
          <p:cNvPr id="3" name="TextBox 2"/>
          <p:cNvSpPr txBox="1"/>
          <p:nvPr/>
        </p:nvSpPr>
        <p:spPr>
          <a:xfrm>
            <a:off x="1104686" y="5049181"/>
            <a:ext cx="6840569" cy="646331"/>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总体任务就是将每个格子中的总人力资本分情况算出，得到总人力资本、人均人力资本、总劳动力人力资本、平均劳动力人力资本</a:t>
            </a:r>
            <a:endParaRPr lang="zh-CN" altLang="en-US" dirty="0">
              <a:latin typeface="楷体" panose="02010609060101010101" pitchFamily="49" charset="-122"/>
              <a:ea typeface="楷体" panose="02010609060101010101" pitchFamily="49" charset="-122"/>
            </a:endParaRPr>
          </a:p>
        </p:txBody>
      </p:sp>
      <p:sp>
        <p:nvSpPr>
          <p:cNvPr id="15" name="文本框 14"/>
          <p:cNvSpPr txBox="1"/>
          <p:nvPr/>
        </p:nvSpPr>
        <p:spPr>
          <a:xfrm>
            <a:off x="6016456" y="3266983"/>
            <a:ext cx="1849910" cy="584775"/>
          </a:xfrm>
          <a:prstGeom prst="rect">
            <a:avLst/>
          </a:prstGeom>
          <a:noFill/>
        </p:spPr>
        <p:txBody>
          <a:bodyPr wrap="square" rtlCol="0">
            <a:spAutoFit/>
          </a:bodyPr>
          <a:lstStyle/>
          <a:p>
            <a:r>
              <a:rPr lang="zh-CN" altLang="en-US" sz="1600" b="1" dirty="0">
                <a:latin typeface="楷体" panose="02010609060101010101" pitchFamily="49" charset="-122"/>
                <a:ea typeface="楷体" panose="02010609060101010101" pitchFamily="49" charset="-122"/>
              </a:rPr>
              <a:t>以</a:t>
            </a:r>
            <a:r>
              <a:rPr lang="en-US" altLang="zh-CN" sz="1600" b="1" dirty="0">
                <a:latin typeface="楷体" panose="02010609060101010101" pitchFamily="49" charset="-122"/>
                <a:ea typeface="楷体" panose="02010609060101010101" pitchFamily="49" charset="-122"/>
              </a:rPr>
              <a:t>2000</a:t>
            </a:r>
            <a:r>
              <a:rPr lang="zh-CN" altLang="en-US" sz="1600" b="1" dirty="0">
                <a:latin typeface="楷体" panose="02010609060101010101" pitchFamily="49" charset="-122"/>
                <a:ea typeface="楷体" panose="02010609060101010101" pitchFamily="49" charset="-122"/>
              </a:rPr>
              <a:t>年后城镇人力资本计算为例</a:t>
            </a:r>
            <a:endParaRPr lang="zh-CN" altLang="en-US" sz="1600" b="1" dirty="0">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1385646" y="1850764"/>
            <a:ext cx="3808806" cy="2866892"/>
          </a:xfrm>
          <a:prstGeom prst="rect">
            <a:avLst/>
          </a:prstGeom>
        </p:spPr>
      </p:pic>
      <p:pic>
        <p:nvPicPr>
          <p:cNvPr id="4" name="图片 3"/>
          <p:cNvPicPr>
            <a:picLocks noChangeAspect="1"/>
          </p:cNvPicPr>
          <p:nvPr/>
        </p:nvPicPr>
        <p:blipFill>
          <a:blip r:embed="rId2"/>
          <a:stretch>
            <a:fillRect/>
          </a:stretch>
        </p:blipFill>
        <p:spPr>
          <a:xfrm>
            <a:off x="6028765" y="2708221"/>
            <a:ext cx="1993565" cy="502964"/>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90369" y="106680"/>
            <a:ext cx="4592955" cy="400110"/>
          </a:xfrm>
          <a:prstGeom prst="rect">
            <a:avLst/>
          </a:prstGeom>
          <a:noFill/>
        </p:spPr>
        <p:txBody>
          <a:bodyPr wrap="square" rtlCol="0">
            <a:spAutoFit/>
          </a:bodyPr>
          <a:lstStyle/>
          <a:p>
            <a:pPr algn="ctr"/>
            <a:r>
              <a:rPr lang="en-US" altLang="zh-CN" sz="2000" dirty="0">
                <a:latin typeface="楷体" panose="02010609060101010101" pitchFamily="49" charset="-122"/>
                <a:ea typeface="楷体" panose="02010609060101010101" pitchFamily="49" charset="-122"/>
              </a:rPr>
              <a:t>2000</a:t>
            </a:r>
            <a:r>
              <a:rPr lang="zh-CN" altLang="en-US" sz="2000" dirty="0">
                <a:latin typeface="楷体" panose="02010609060101010101" pitchFamily="49" charset="-122"/>
                <a:ea typeface="楷体" panose="02010609060101010101" pitchFamily="49" charset="-122"/>
              </a:rPr>
              <a:t>年</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final-pop(62-rural)</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40005" y="1431131"/>
            <a:ext cx="9063990" cy="4437698"/>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6206" y="1455897"/>
            <a:ext cx="8891588" cy="4493419"/>
          </a:xfrm>
          <a:prstGeom prst="rect">
            <a:avLst/>
          </a:prstGeom>
        </p:spPr>
      </p:pic>
      <p:sp>
        <p:nvSpPr>
          <p:cNvPr id="5" name="文本框 4"/>
          <p:cNvSpPr txBox="1"/>
          <p:nvPr/>
        </p:nvSpPr>
        <p:spPr>
          <a:xfrm>
            <a:off x="-590369" y="106680"/>
            <a:ext cx="4592955" cy="400110"/>
          </a:xfrm>
          <a:prstGeom prst="rect">
            <a:avLst/>
          </a:prstGeom>
          <a:noFill/>
        </p:spPr>
        <p:txBody>
          <a:bodyPr wrap="square" rtlCol="0">
            <a:spAutoFit/>
          </a:bodyPr>
          <a:lstStyle/>
          <a:p>
            <a:pPr algn="ctr"/>
            <a:r>
              <a:rPr lang="en-US" altLang="zh-CN" sz="2000" dirty="0">
                <a:latin typeface="楷体" panose="02010609060101010101" pitchFamily="49" charset="-122"/>
                <a:ea typeface="楷体" panose="02010609060101010101" pitchFamily="49" charset="-122"/>
              </a:rPr>
              <a:t>1995</a:t>
            </a:r>
            <a:r>
              <a:rPr lang="zh-CN" altLang="en-US" sz="2000" dirty="0">
                <a:latin typeface="楷体" panose="02010609060101010101" pitchFamily="49" charset="-122"/>
                <a:ea typeface="楷体" panose="02010609060101010101" pitchFamily="49" charset="-122"/>
              </a:rPr>
              <a:t>年</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final-pop(62-rural)</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24"/>
          <p:cNvCxnSpPr/>
          <p:nvPr/>
        </p:nvCxnSpPr>
        <p:spPr>
          <a:xfrm>
            <a:off x="1143000" y="5765800"/>
            <a:ext cx="6858000" cy="0"/>
          </a:xfrm>
          <a:prstGeom prst="line">
            <a:avLst/>
          </a:prstGeom>
          <a:ln w="3175" cmpd="sng">
            <a:solidFill>
              <a:srgbClr val="C7A054"/>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43000" y="1386992"/>
            <a:ext cx="2268252"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横向划分：</a:t>
            </a:r>
            <a:endParaRPr lang="zh-CN" altLang="en-US" sz="2400" b="1" dirty="0">
              <a:latin typeface="楷体" panose="02010609060101010101" pitchFamily="49" charset="-122"/>
              <a:ea typeface="楷体" panose="02010609060101010101" pitchFamily="49" charset="-122"/>
            </a:endParaRPr>
          </a:p>
        </p:txBody>
      </p:sp>
      <p:sp>
        <p:nvSpPr>
          <p:cNvPr id="11" name="TextBox 10"/>
          <p:cNvSpPr txBox="1"/>
          <p:nvPr/>
        </p:nvSpPr>
        <p:spPr>
          <a:xfrm>
            <a:off x="1394836" y="5031158"/>
            <a:ext cx="6507342" cy="707886"/>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rPr>
              <a:t>使用</a:t>
            </a:r>
            <a:r>
              <a:rPr lang="en-US" altLang="zh-CN" sz="2000" b="1" dirty="0">
                <a:latin typeface="楷体" panose="02010609060101010101" pitchFamily="49" charset="-122"/>
                <a:ea typeface="楷体" panose="02010609060101010101" pitchFamily="49" charset="-122"/>
              </a:rPr>
              <a:t>J-F</a:t>
            </a:r>
            <a:r>
              <a:rPr lang="zh-CN" altLang="en-US" sz="2000" b="1" dirty="0">
                <a:latin typeface="楷体" panose="02010609060101010101" pitchFamily="49" charset="-122"/>
                <a:ea typeface="楷体" panose="02010609060101010101" pitchFamily="49" charset="-122"/>
              </a:rPr>
              <a:t>倒推法推出上述各种人的人力资本，与其对应人数相乘，得到每个格子总人力资本</a:t>
            </a:r>
            <a:endParaRPr lang="zh-CN" altLang="en-US" sz="2000" b="1" dirty="0">
              <a:latin typeface="楷体" panose="02010609060101010101" pitchFamily="49" charset="-122"/>
              <a:ea typeface="楷体" panose="02010609060101010101" pitchFamily="49" charset="-122"/>
            </a:endParaRPr>
          </a:p>
        </p:txBody>
      </p:sp>
      <p:sp>
        <p:nvSpPr>
          <p:cNvPr id="14" name="文本框 13"/>
          <p:cNvSpPr txBox="1"/>
          <p:nvPr/>
        </p:nvSpPr>
        <p:spPr>
          <a:xfrm>
            <a:off x="5687070" y="2676205"/>
            <a:ext cx="2215108" cy="1600438"/>
          </a:xfrm>
          <a:prstGeom prst="rect">
            <a:avLst/>
          </a:prstGeom>
          <a:noFill/>
        </p:spPr>
        <p:txBody>
          <a:bodyPr wrap="square" rtlCol="0">
            <a:spAutoFit/>
          </a:bodyPr>
          <a:lstStyle/>
          <a:p>
            <a:pPr marL="214630" indent="-214630">
              <a:buFont typeface="Arial" panose="020B0604020202020204" pitchFamily="34" charset="0"/>
              <a:buChar char="•"/>
            </a:pPr>
            <a:r>
              <a:rPr lang="en-US" altLang="zh-CN" sz="1400" b="1" dirty="0">
                <a:latin typeface="楷体" panose="02010609060101010101" pitchFamily="49" charset="-122"/>
                <a:ea typeface="楷体" panose="02010609060101010101" pitchFamily="49" charset="-122"/>
              </a:rPr>
              <a:t>0-6</a:t>
            </a:r>
            <a:r>
              <a:rPr lang="zh-CN" altLang="en-US" sz="1400" b="1" dirty="0">
                <a:latin typeface="楷体" panose="02010609060101010101" pitchFamily="49" charset="-122"/>
                <a:ea typeface="楷体" panose="02010609060101010101" pitchFamily="49" charset="-122"/>
              </a:rPr>
              <a:t>岁：不可上学不可工作</a:t>
            </a:r>
            <a:endParaRPr lang="en-US" altLang="zh-CN" sz="1400" b="1" dirty="0">
              <a:latin typeface="楷体" panose="02010609060101010101" pitchFamily="49" charset="-122"/>
              <a:ea typeface="楷体" panose="02010609060101010101" pitchFamily="49" charset="-122"/>
            </a:endParaRPr>
          </a:p>
          <a:p>
            <a:pPr marL="214630" indent="-214630">
              <a:buFont typeface="Arial" panose="020B0604020202020204" pitchFamily="34" charset="0"/>
              <a:buChar char="•"/>
            </a:pPr>
            <a:r>
              <a:rPr lang="en-US" altLang="zh-CN" sz="1400" b="1" dirty="0">
                <a:latin typeface="楷体" panose="02010609060101010101" pitchFamily="49" charset="-122"/>
                <a:ea typeface="楷体" panose="02010609060101010101" pitchFamily="49" charset="-122"/>
              </a:rPr>
              <a:t>7-15</a:t>
            </a:r>
            <a:r>
              <a:rPr lang="zh-CN" altLang="en-US" sz="1400" b="1" dirty="0">
                <a:latin typeface="楷体" panose="02010609060101010101" pitchFamily="49" charset="-122"/>
                <a:ea typeface="楷体" panose="02010609060101010101" pitchFamily="49" charset="-122"/>
              </a:rPr>
              <a:t>岁：只可上学</a:t>
            </a:r>
            <a:endParaRPr lang="en-US" altLang="zh-CN" sz="1400" b="1" dirty="0">
              <a:latin typeface="楷体" panose="02010609060101010101" pitchFamily="49" charset="-122"/>
              <a:ea typeface="楷体" panose="02010609060101010101" pitchFamily="49" charset="-122"/>
            </a:endParaRPr>
          </a:p>
          <a:p>
            <a:pPr marL="214630" indent="-214630">
              <a:buFont typeface="Arial" panose="020B0604020202020204" pitchFamily="34" charset="0"/>
              <a:buChar char="•"/>
            </a:pPr>
            <a:r>
              <a:rPr lang="en-US" altLang="zh-CN" sz="1400" b="1" dirty="0">
                <a:latin typeface="楷体" panose="02010609060101010101" pitchFamily="49" charset="-122"/>
                <a:ea typeface="楷体" panose="02010609060101010101" pitchFamily="49" charset="-122"/>
              </a:rPr>
              <a:t>16-22</a:t>
            </a:r>
            <a:r>
              <a:rPr lang="zh-CN" altLang="en-US" sz="1400" b="1" dirty="0">
                <a:latin typeface="楷体" panose="02010609060101010101" pitchFamily="49" charset="-122"/>
                <a:ea typeface="楷体" panose="02010609060101010101" pitchFamily="49" charset="-122"/>
              </a:rPr>
              <a:t>岁：可上学可工作</a:t>
            </a:r>
            <a:endParaRPr lang="en-US" altLang="zh-CN" sz="1400" b="1" dirty="0">
              <a:latin typeface="楷体" panose="02010609060101010101" pitchFamily="49" charset="-122"/>
              <a:ea typeface="楷体" panose="02010609060101010101" pitchFamily="49" charset="-122"/>
            </a:endParaRPr>
          </a:p>
          <a:p>
            <a:pPr marL="214630" indent="-214630">
              <a:buFont typeface="Arial" panose="020B0604020202020204" pitchFamily="34" charset="0"/>
              <a:buChar char="•"/>
            </a:pPr>
            <a:r>
              <a:rPr lang="en-US" altLang="zh-CN" sz="1400" b="1" dirty="0">
                <a:latin typeface="楷体" panose="02010609060101010101" pitchFamily="49" charset="-122"/>
                <a:ea typeface="楷体" panose="02010609060101010101" pitchFamily="49" charset="-122"/>
              </a:rPr>
              <a:t>23-</a:t>
            </a:r>
            <a:r>
              <a:rPr lang="zh-CN" altLang="en-US" sz="1400" b="1" dirty="0">
                <a:latin typeface="楷体" panose="02010609060101010101" pitchFamily="49" charset="-122"/>
                <a:ea typeface="楷体" panose="02010609060101010101" pitchFamily="49" charset="-122"/>
              </a:rPr>
              <a:t>退休年龄：只可工作</a:t>
            </a:r>
            <a:endParaRPr lang="zh-CN" altLang="en-US" sz="1400" b="1" dirty="0">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1552528" y="1995082"/>
            <a:ext cx="3808806" cy="2866892"/>
          </a:xfrm>
          <a:prstGeom prst="rect">
            <a:avLst/>
          </a:prstGeom>
        </p:spPr>
      </p:pic>
      <p:sp>
        <p:nvSpPr>
          <p:cNvPr id="12" name="矩形 8"/>
          <p:cNvSpPr>
            <a:spLocks noChangeArrowheads="1"/>
          </p:cNvSpPr>
          <p:nvPr/>
        </p:nvSpPr>
        <p:spPr bwMode="auto">
          <a:xfrm>
            <a:off x="0" y="55251"/>
            <a:ext cx="53684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342900" fontAlgn="base">
              <a:spcBef>
                <a:spcPct val="0"/>
              </a:spcBef>
              <a:spcAft>
                <a:spcPct val="0"/>
              </a:spcAft>
            </a:pPr>
            <a:r>
              <a:rPr lang="zh-CN" altLang="en-US" sz="2800" dirty="0">
                <a:latin typeface="隶书" panose="02010509060101010101" pitchFamily="49" charset="-122"/>
                <a:ea typeface="隶书" panose="02010509060101010101" pitchFamily="49" charset="-122"/>
              </a:rPr>
              <a:t>计算思路</a:t>
            </a:r>
            <a:endParaRPr lang="zh-CN" altLang="en-US" sz="2800" dirty="0">
              <a:latin typeface="隶书" panose="02010509060101010101" pitchFamily="49" charset="-122"/>
              <a:ea typeface="隶书" panose="02010509060101010101" pitchFamily="49"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24"/>
          <p:cNvCxnSpPr/>
          <p:nvPr/>
        </p:nvCxnSpPr>
        <p:spPr>
          <a:xfrm>
            <a:off x="1143000" y="5765800"/>
            <a:ext cx="6858000" cy="0"/>
          </a:xfrm>
          <a:prstGeom prst="line">
            <a:avLst/>
          </a:prstGeom>
          <a:ln w="3175" cmpd="sng">
            <a:solidFill>
              <a:srgbClr val="C7A054"/>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39134" y="5360932"/>
            <a:ext cx="6971612" cy="400110"/>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rPr>
              <a:t>由</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J-F</a:t>
            </a:r>
            <a:r>
              <a:rPr lang="zh-CN" altLang="en-US" sz="2000" b="1" dirty="0">
                <a:latin typeface="楷体" panose="02010609060101010101" pitchFamily="49" charset="-122"/>
                <a:ea typeface="楷体" panose="02010609060101010101" pitchFamily="49" charset="-122"/>
              </a:rPr>
              <a:t>倒推法计算</a:t>
            </a:r>
            <a:r>
              <a:rPr lang="en-US" altLang="zh-CN" sz="2000" b="1" dirty="0">
                <a:latin typeface="楷体" panose="02010609060101010101" pitchFamily="49" charset="-122"/>
                <a:ea typeface="楷体" panose="02010609060101010101" pitchFamily="49" charset="-122"/>
              </a:rPr>
              <a:t>16-</a:t>
            </a:r>
            <a:r>
              <a:rPr lang="zh-CN" altLang="en-US" sz="2000" b="1" dirty="0">
                <a:latin typeface="楷体" panose="02010609060101010101" pitchFamily="49" charset="-122"/>
                <a:ea typeface="楷体" panose="02010609060101010101" pitchFamily="49" charset="-122"/>
              </a:rPr>
              <a:t>退休年龄非在校人口的终生收入</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MI</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9" name="图片 8"/>
          <p:cNvPicPr>
            <a:picLocks noChangeAspect="1"/>
          </p:cNvPicPr>
          <p:nvPr/>
        </p:nvPicPr>
        <p:blipFill>
          <a:blip r:embed="rId1"/>
          <a:stretch>
            <a:fillRect/>
          </a:stretch>
        </p:blipFill>
        <p:spPr>
          <a:xfrm>
            <a:off x="1493658" y="1096958"/>
            <a:ext cx="5770754" cy="3844210"/>
          </a:xfrm>
          <a:prstGeom prst="rect">
            <a:avLst/>
          </a:prstGeom>
        </p:spPr>
      </p:pic>
      <p:sp>
        <p:nvSpPr>
          <p:cNvPr id="10" name="矩形 8"/>
          <p:cNvSpPr>
            <a:spLocks noChangeArrowheads="1"/>
          </p:cNvSpPr>
          <p:nvPr/>
        </p:nvSpPr>
        <p:spPr bwMode="auto">
          <a:xfrm>
            <a:off x="0" y="55251"/>
            <a:ext cx="53684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342900" fontAlgn="base">
              <a:spcBef>
                <a:spcPct val="0"/>
              </a:spcBef>
              <a:spcAft>
                <a:spcPct val="0"/>
              </a:spcAft>
            </a:pPr>
            <a:r>
              <a:rPr lang="zh-CN" altLang="en-US" sz="2800" dirty="0">
                <a:latin typeface="隶书" panose="02010509060101010101" pitchFamily="49" charset="-122"/>
                <a:ea typeface="隶书" panose="02010509060101010101" pitchFamily="49" charset="-122"/>
              </a:rPr>
              <a:t>计算思路</a:t>
            </a:r>
            <a:endParaRPr lang="zh-CN" altLang="en-US" sz="2800" dirty="0">
              <a:latin typeface="隶书" panose="02010509060101010101" pitchFamily="49" charset="-122"/>
              <a:ea typeface="隶书" panose="02010509060101010101" pitchFamily="49" charset="-122"/>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24"/>
          <p:cNvCxnSpPr/>
          <p:nvPr/>
        </p:nvCxnSpPr>
        <p:spPr>
          <a:xfrm>
            <a:off x="1143000" y="5864498"/>
            <a:ext cx="6858000" cy="0"/>
          </a:xfrm>
          <a:prstGeom prst="line">
            <a:avLst/>
          </a:prstGeom>
          <a:ln w="3175" cmpd="sng">
            <a:solidFill>
              <a:srgbClr val="C7A054"/>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52131" y="4941168"/>
            <a:ext cx="5832648" cy="923330"/>
          </a:xfrm>
          <a:prstGeom prst="rect">
            <a:avLst/>
          </a:prstGeom>
          <a:noFill/>
        </p:spPr>
        <p:txBody>
          <a:bodyPr wrap="square" rtlCol="0">
            <a:spAutoFit/>
          </a:bodyPr>
          <a:lstStyle/>
          <a:p>
            <a:r>
              <a:rPr lang="zh-CN" altLang="en-US" b="1" dirty="0">
                <a:latin typeface="楷体" panose="02010609060101010101" pitchFamily="49" charset="-122"/>
                <a:ea typeface="楷体" panose="02010609060101010101" pitchFamily="49" charset="-122"/>
              </a:rPr>
              <a:t>由</a:t>
            </a:r>
            <a:r>
              <a:rPr lang="en-US" altLang="zh-CN" b="1" dirty="0">
                <a:latin typeface="楷体" panose="02010609060101010101" pitchFamily="49" charset="-122"/>
                <a:ea typeface="楷体" panose="02010609060101010101" pitchFamily="49" charset="-122"/>
              </a:rPr>
              <a:t>J-F</a:t>
            </a:r>
            <a:r>
              <a:rPr lang="zh-CN" altLang="en-US" b="1" dirty="0">
                <a:latin typeface="楷体" panose="02010609060101010101" pitchFamily="49" charset="-122"/>
                <a:ea typeface="楷体" panose="02010609060101010101" pitchFamily="49" charset="-122"/>
              </a:rPr>
              <a:t>倒推法计算在校人口的终生收入</a:t>
            </a:r>
            <a:r>
              <a:rPr lang="en-US" altLang="zh-CN" b="1" dirty="0">
                <a:latin typeface="楷体" panose="02010609060101010101" pitchFamily="49" charset="-122"/>
                <a:ea typeface="楷体" panose="02010609060101010101" pitchFamily="49" charset="-122"/>
              </a:rPr>
              <a:t>MI</a:t>
            </a:r>
            <a:endParaRPr lang="en-US" altLang="zh-CN" b="1" dirty="0">
              <a:latin typeface="楷体" panose="02010609060101010101" pitchFamily="49" charset="-122"/>
              <a:ea typeface="楷体" panose="02010609060101010101" pitchFamily="49" charset="-122"/>
            </a:endParaRPr>
          </a:p>
          <a:p>
            <a:pPr marL="685800" lvl="1" indent="-342900">
              <a:buFont typeface="Arial" panose="020B0604020202020204" pitchFamily="34" charset="0"/>
              <a:buChar char="•"/>
            </a:pPr>
            <a:r>
              <a:rPr lang="zh-CN" altLang="en-US" b="1" dirty="0">
                <a:latin typeface="楷体" panose="02010609060101010101" pitchFamily="49" charset="-122"/>
                <a:ea typeface="楷体" panose="02010609060101010101" pitchFamily="49" charset="-122"/>
              </a:rPr>
              <a:t>由高教育层级到低教育层级</a:t>
            </a:r>
            <a:endParaRPr lang="en-US" altLang="zh-CN" b="1" dirty="0">
              <a:latin typeface="楷体" panose="02010609060101010101" pitchFamily="49" charset="-122"/>
              <a:ea typeface="楷体" panose="02010609060101010101" pitchFamily="49" charset="-122"/>
            </a:endParaRPr>
          </a:p>
          <a:p>
            <a:pPr marL="685800" lvl="1" indent="-342900">
              <a:buFont typeface="Arial" panose="020B0604020202020204" pitchFamily="34" charset="0"/>
              <a:buChar char="•"/>
            </a:pPr>
            <a:r>
              <a:rPr lang="zh-CN" altLang="en-US" b="1" dirty="0">
                <a:latin typeface="楷体" panose="02010609060101010101" pitchFamily="49" charset="-122"/>
                <a:ea typeface="楷体" panose="02010609060101010101" pitchFamily="49" charset="-122"/>
              </a:rPr>
              <a:t>由高年龄到低年龄</a:t>
            </a:r>
            <a:endParaRPr lang="zh-CN" altLang="en-US" b="1" dirty="0">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967572" y="1131217"/>
            <a:ext cx="6614108" cy="3736928"/>
          </a:xfrm>
          <a:prstGeom prst="rect">
            <a:avLst/>
          </a:prstGeom>
        </p:spPr>
      </p:pic>
      <p:sp>
        <p:nvSpPr>
          <p:cNvPr id="4" name="上箭头 2"/>
          <p:cNvSpPr/>
          <p:nvPr/>
        </p:nvSpPr>
        <p:spPr>
          <a:xfrm rot="17860865">
            <a:off x="4673296" y="1400804"/>
            <a:ext cx="790319" cy="290704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350"/>
          </a:p>
        </p:txBody>
      </p:sp>
      <p:sp>
        <p:nvSpPr>
          <p:cNvPr id="10" name="矩形 8"/>
          <p:cNvSpPr>
            <a:spLocks noChangeArrowheads="1"/>
          </p:cNvSpPr>
          <p:nvPr/>
        </p:nvSpPr>
        <p:spPr bwMode="auto">
          <a:xfrm>
            <a:off x="0" y="55251"/>
            <a:ext cx="53684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342900" fontAlgn="base">
              <a:spcBef>
                <a:spcPct val="0"/>
              </a:spcBef>
              <a:spcAft>
                <a:spcPct val="0"/>
              </a:spcAft>
            </a:pPr>
            <a:r>
              <a:rPr lang="zh-CN" altLang="en-US" sz="2800" dirty="0">
                <a:latin typeface="隶书" panose="02010509060101010101" pitchFamily="49" charset="-122"/>
                <a:ea typeface="隶书" panose="02010509060101010101" pitchFamily="49" charset="-122"/>
              </a:rPr>
              <a:t>计算思路</a:t>
            </a:r>
            <a:endParaRPr lang="zh-CN" altLang="en-US" sz="2800" dirty="0">
              <a:latin typeface="隶书" panose="02010509060101010101" pitchFamily="49" charset="-122"/>
              <a:ea typeface="隶书" panose="02010509060101010101" pitchFamily="49"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24"/>
          <p:cNvCxnSpPr/>
          <p:nvPr/>
        </p:nvCxnSpPr>
        <p:spPr>
          <a:xfrm>
            <a:off x="1143000" y="5765800"/>
            <a:ext cx="6858000" cy="0"/>
          </a:xfrm>
          <a:prstGeom prst="line">
            <a:avLst/>
          </a:prstGeom>
          <a:ln w="3175" cmpd="sng">
            <a:solidFill>
              <a:srgbClr val="C7A054"/>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13456" y="5278414"/>
            <a:ext cx="6717088" cy="400110"/>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rPr>
              <a:t>由</a:t>
            </a:r>
            <a:r>
              <a:rPr lang="en-US" altLang="zh-CN" sz="2000" b="1" dirty="0">
                <a:latin typeface="楷体" panose="02010609060101010101" pitchFamily="49" charset="-122"/>
                <a:ea typeface="楷体" panose="02010609060101010101" pitchFamily="49" charset="-122"/>
              </a:rPr>
              <a:t>J-F</a:t>
            </a:r>
            <a:r>
              <a:rPr lang="zh-CN" altLang="en-US" sz="2000" b="1" dirty="0">
                <a:latin typeface="楷体" panose="02010609060101010101" pitchFamily="49" charset="-122"/>
                <a:ea typeface="楷体" panose="02010609060101010101" pitchFamily="49" charset="-122"/>
              </a:rPr>
              <a:t>倒推法计算</a:t>
            </a:r>
            <a:r>
              <a:rPr lang="en-US" altLang="zh-CN" sz="2000" b="1" dirty="0">
                <a:latin typeface="楷体" panose="02010609060101010101" pitchFamily="49" charset="-122"/>
                <a:ea typeface="楷体" panose="02010609060101010101" pitchFamily="49" charset="-122"/>
              </a:rPr>
              <a:t>16</a:t>
            </a:r>
            <a:r>
              <a:rPr lang="zh-CN" altLang="en-US" sz="2000" b="1" dirty="0">
                <a:latin typeface="楷体" panose="02010609060101010101" pitchFamily="49" charset="-122"/>
                <a:ea typeface="楷体" panose="02010609060101010101" pitchFamily="49" charset="-122"/>
              </a:rPr>
              <a:t>岁以下非在校文盲人口的终生收入</a:t>
            </a:r>
            <a:r>
              <a:rPr lang="en-US" altLang="zh-CN" sz="2000" b="1" dirty="0">
                <a:latin typeface="楷体" panose="02010609060101010101" pitchFamily="49" charset="-122"/>
                <a:ea typeface="楷体" panose="02010609060101010101" pitchFamily="49" charset="-122"/>
              </a:rPr>
              <a:t>MI</a:t>
            </a:r>
            <a:endParaRPr lang="zh-CN" altLang="en-US" sz="2000" b="1" dirty="0">
              <a:latin typeface="楷体" panose="02010609060101010101" pitchFamily="49" charset="-122"/>
              <a:ea typeface="楷体" panose="02010609060101010101" pitchFamily="49" charset="-122"/>
            </a:endParaRPr>
          </a:p>
        </p:txBody>
      </p:sp>
      <p:pic>
        <p:nvPicPr>
          <p:cNvPr id="9" name="图片 8"/>
          <p:cNvPicPr>
            <a:picLocks noChangeAspect="1"/>
          </p:cNvPicPr>
          <p:nvPr/>
        </p:nvPicPr>
        <p:blipFill>
          <a:blip r:embed="rId1"/>
          <a:stretch>
            <a:fillRect/>
          </a:stretch>
        </p:blipFill>
        <p:spPr>
          <a:xfrm>
            <a:off x="798143" y="1579586"/>
            <a:ext cx="6980443" cy="3042758"/>
          </a:xfrm>
          <a:prstGeom prst="rect">
            <a:avLst/>
          </a:prstGeom>
        </p:spPr>
      </p:pic>
      <p:sp>
        <p:nvSpPr>
          <p:cNvPr id="10" name="矩形 8"/>
          <p:cNvSpPr>
            <a:spLocks noChangeArrowheads="1"/>
          </p:cNvSpPr>
          <p:nvPr/>
        </p:nvSpPr>
        <p:spPr bwMode="auto">
          <a:xfrm>
            <a:off x="0" y="55251"/>
            <a:ext cx="53684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342900" fontAlgn="base">
              <a:spcBef>
                <a:spcPct val="0"/>
              </a:spcBef>
              <a:spcAft>
                <a:spcPct val="0"/>
              </a:spcAft>
            </a:pPr>
            <a:r>
              <a:rPr lang="zh-CN" altLang="en-US" sz="2800" dirty="0">
                <a:latin typeface="隶书" panose="02010509060101010101" pitchFamily="49" charset="-122"/>
                <a:ea typeface="隶书" panose="02010509060101010101" pitchFamily="49" charset="-122"/>
              </a:rPr>
              <a:t>计算思路</a:t>
            </a:r>
            <a:endParaRPr lang="zh-CN" altLang="en-US" sz="2800" dirty="0">
              <a:latin typeface="隶书" panose="02010509060101010101" pitchFamily="49" charset="-122"/>
              <a:ea typeface="隶书" panose="02010509060101010101" pitchFamily="49"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24"/>
          <p:cNvCxnSpPr/>
          <p:nvPr/>
        </p:nvCxnSpPr>
        <p:spPr>
          <a:xfrm>
            <a:off x="1143000" y="6332263"/>
            <a:ext cx="6858000" cy="0"/>
          </a:xfrm>
          <a:prstGeom prst="line">
            <a:avLst/>
          </a:prstGeom>
          <a:ln w="3175" cmpd="sng">
            <a:solidFill>
              <a:srgbClr val="C7A054"/>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02490" y="4999741"/>
            <a:ext cx="6959466" cy="1554272"/>
          </a:xfrm>
          <a:prstGeom prst="rect">
            <a:avLst/>
          </a:prstGeom>
          <a:noFill/>
        </p:spPr>
        <p:txBody>
          <a:bodyPr wrap="square" rtlCol="0">
            <a:spAutoFit/>
          </a:bodyPr>
          <a:lstStyle/>
          <a:p>
            <a:r>
              <a:rPr lang="zh-CN" altLang="en-US" sz="1600" b="1" dirty="0">
                <a:latin typeface="楷体" panose="02010609060101010101" pitchFamily="49" charset="-122"/>
                <a:ea typeface="楷体" panose="02010609060101010101" pitchFamily="49" charset="-122"/>
              </a:rPr>
              <a:t>    读入在校生、非在校生人口数，分别乘以对应</a:t>
            </a:r>
            <a:r>
              <a:rPr lang="en-US" altLang="zh-CN" sz="1600" b="1" dirty="0">
                <a:latin typeface="楷体" panose="02010609060101010101" pitchFamily="49" charset="-122"/>
                <a:ea typeface="楷体" panose="02010609060101010101" pitchFamily="49" charset="-122"/>
              </a:rPr>
              <a:t>MI</a:t>
            </a:r>
            <a:r>
              <a:rPr lang="zh-CN" altLang="en-US" sz="1600" b="1" dirty="0">
                <a:latin typeface="楷体" panose="02010609060101010101" pitchFamily="49" charset="-122"/>
                <a:ea typeface="楷体" panose="02010609060101010101" pitchFamily="49" charset="-122"/>
              </a:rPr>
              <a:t>得出各个格子的人力资本，将格子内不同人群的人力资本相加，得出每个格子总的人力资本。</a:t>
            </a:r>
            <a:endParaRPr lang="en-US" altLang="zh-CN" sz="1600" b="1" dirty="0">
              <a:latin typeface="楷体" panose="02010609060101010101" pitchFamily="49" charset="-122"/>
              <a:ea typeface="楷体" panose="02010609060101010101" pitchFamily="49" charset="-122"/>
            </a:endParaRPr>
          </a:p>
          <a:p>
            <a:r>
              <a:rPr lang="zh-CN" altLang="en-US" sz="1600" dirty="0">
                <a:latin typeface="楷体" panose="02010609060101010101" pitchFamily="49" charset="-122"/>
                <a:ea typeface="楷体" panose="02010609060101010101" pitchFamily="49" charset="-122"/>
              </a:rPr>
              <a:t>例如：</a:t>
            </a:r>
            <a:r>
              <a:rPr lang="en-US" altLang="zh-CN" sz="1600" dirty="0">
                <a:latin typeface="楷体" panose="02010609060101010101" pitchFamily="49" charset="-122"/>
                <a:ea typeface="楷体" panose="02010609060101010101" pitchFamily="49" charset="-122"/>
              </a:rPr>
              <a:t>17</a:t>
            </a:r>
            <a:r>
              <a:rPr lang="zh-CN" altLang="en-US" sz="1600" dirty="0">
                <a:latin typeface="楷体" panose="02010609060101010101" pitchFamily="49" charset="-122"/>
                <a:ea typeface="楷体" panose="02010609060101010101" pitchFamily="49" charset="-122"/>
              </a:rPr>
              <a:t>岁高中男性</a:t>
            </a:r>
            <a:r>
              <a:rPr lang="en-US" altLang="zh-CN" sz="1600" dirty="0">
                <a:latin typeface="楷体" panose="02010609060101010101" pitchFamily="49" charset="-122"/>
                <a:ea typeface="楷体" panose="02010609060101010101" pitchFamily="49" charset="-122"/>
              </a:rPr>
              <a:t>=17</a:t>
            </a:r>
            <a:r>
              <a:rPr lang="zh-CN" altLang="en-US" sz="1600" dirty="0">
                <a:latin typeface="楷体" panose="02010609060101010101" pitchFamily="49" charset="-122"/>
                <a:ea typeface="楷体" panose="02010609060101010101" pitchFamily="49" charset="-122"/>
              </a:rPr>
              <a:t>岁高中教育程度在工作男性（非在校）</a:t>
            </a:r>
            <a:r>
              <a:rPr lang="en-US" altLang="zh-CN" sz="1600" dirty="0">
                <a:latin typeface="楷体" panose="02010609060101010101" pitchFamily="49" charset="-122"/>
                <a:ea typeface="楷体" panose="02010609060101010101" pitchFamily="49" charset="-122"/>
              </a:rPr>
              <a:t>+17</a:t>
            </a:r>
            <a:r>
              <a:rPr lang="zh-CN" altLang="en-US" sz="1600" dirty="0">
                <a:latin typeface="楷体" panose="02010609060101010101" pitchFamily="49" charset="-122"/>
                <a:ea typeface="楷体" panose="02010609060101010101" pitchFamily="49" charset="-122"/>
              </a:rPr>
              <a:t>岁高二男同学（在校）</a:t>
            </a:r>
            <a:r>
              <a:rPr lang="en-US" altLang="zh-CN" sz="1600" dirty="0">
                <a:latin typeface="楷体" panose="02010609060101010101" pitchFamily="49" charset="-122"/>
                <a:ea typeface="楷体" panose="02010609060101010101" pitchFamily="49" charset="-122"/>
              </a:rPr>
              <a:t>          </a:t>
            </a:r>
            <a:endParaRPr lang="en-US" altLang="zh-CN" sz="1600" dirty="0">
              <a:latin typeface="楷体" panose="02010609060101010101" pitchFamily="49" charset="-122"/>
              <a:ea typeface="楷体" panose="02010609060101010101" pitchFamily="49" charset="-122"/>
            </a:endParaRPr>
          </a:p>
          <a:p>
            <a:pPr algn="r"/>
            <a:r>
              <a:rPr lang="zh-CN" altLang="en-US" sz="1600" dirty="0">
                <a:latin typeface="楷体" panose="02010609060101010101" pitchFamily="49" charset="-122"/>
                <a:ea typeface="楷体" panose="02010609060101010101" pitchFamily="49" charset="-122"/>
              </a:rPr>
              <a:t>他们的人力资本不相同</a:t>
            </a:r>
            <a:endParaRPr lang="zh-CN" altLang="en-US" sz="1600" dirty="0">
              <a:latin typeface="楷体" panose="02010609060101010101" pitchFamily="49" charset="-122"/>
              <a:ea typeface="楷体" panose="02010609060101010101" pitchFamily="49" charset="-122"/>
            </a:endParaRPr>
          </a:p>
          <a:p>
            <a:endParaRPr lang="zh-CN" altLang="en-US" sz="1500" b="1" dirty="0">
              <a:latin typeface="+mn-ea"/>
            </a:endParaRPr>
          </a:p>
        </p:txBody>
      </p:sp>
      <p:pic>
        <p:nvPicPr>
          <p:cNvPr id="9" name="图片 8"/>
          <p:cNvPicPr>
            <a:picLocks noChangeAspect="1"/>
          </p:cNvPicPr>
          <p:nvPr/>
        </p:nvPicPr>
        <p:blipFill>
          <a:blip r:embed="rId1"/>
          <a:stretch>
            <a:fillRect/>
          </a:stretch>
        </p:blipFill>
        <p:spPr>
          <a:xfrm>
            <a:off x="2238819" y="1302882"/>
            <a:ext cx="4911458" cy="3696859"/>
          </a:xfrm>
          <a:prstGeom prst="rect">
            <a:avLst/>
          </a:prstGeom>
        </p:spPr>
      </p:pic>
      <p:sp>
        <p:nvSpPr>
          <p:cNvPr id="10" name="矩形 8"/>
          <p:cNvSpPr>
            <a:spLocks noChangeArrowheads="1"/>
          </p:cNvSpPr>
          <p:nvPr/>
        </p:nvSpPr>
        <p:spPr bwMode="auto">
          <a:xfrm>
            <a:off x="0" y="55251"/>
            <a:ext cx="53684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342900" fontAlgn="base">
              <a:spcBef>
                <a:spcPct val="0"/>
              </a:spcBef>
              <a:spcAft>
                <a:spcPct val="0"/>
              </a:spcAft>
            </a:pPr>
            <a:r>
              <a:rPr lang="zh-CN" altLang="en-US" sz="2800" dirty="0">
                <a:latin typeface="隶书" panose="02010509060101010101" pitchFamily="49" charset="-122"/>
                <a:ea typeface="隶书" panose="02010509060101010101" pitchFamily="49" charset="-122"/>
              </a:rPr>
              <a:t>计算思路</a:t>
            </a:r>
            <a:endParaRPr lang="zh-CN" altLang="en-US" sz="2800" dirty="0">
              <a:latin typeface="隶书" panose="02010509060101010101" pitchFamily="49" charset="-122"/>
              <a:ea typeface="隶书" panose="02010509060101010101" pitchFamily="49" charset="-122"/>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24"/>
          <p:cNvCxnSpPr/>
          <p:nvPr/>
        </p:nvCxnSpPr>
        <p:spPr>
          <a:xfrm>
            <a:off x="1014276" y="6105165"/>
            <a:ext cx="6858000" cy="0"/>
          </a:xfrm>
          <a:prstGeom prst="line">
            <a:avLst/>
          </a:prstGeom>
          <a:ln w="3175" cmpd="sng">
            <a:solidFill>
              <a:srgbClr val="C7A054"/>
            </a:solidFill>
          </a:ln>
        </p:spPr>
        <p:style>
          <a:lnRef idx="1">
            <a:schemeClr val="accent1"/>
          </a:lnRef>
          <a:fillRef idx="0">
            <a:schemeClr val="accent1"/>
          </a:fillRef>
          <a:effectRef idx="0">
            <a:schemeClr val="accent1"/>
          </a:effectRef>
          <a:fontRef idx="minor">
            <a:schemeClr val="tx1"/>
          </a:fontRef>
        </p:style>
      </p:cxnSp>
      <p:sp>
        <p:nvSpPr>
          <p:cNvPr id="5" name="右箭头 4"/>
          <p:cNvSpPr/>
          <p:nvPr/>
        </p:nvSpPr>
        <p:spPr>
          <a:xfrm>
            <a:off x="1263056" y="3537012"/>
            <a:ext cx="6264696" cy="5940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350"/>
          </a:p>
        </p:txBody>
      </p:sp>
      <p:sp>
        <p:nvSpPr>
          <p:cNvPr id="9" name="下箭头 8"/>
          <p:cNvSpPr/>
          <p:nvPr/>
        </p:nvSpPr>
        <p:spPr>
          <a:xfrm>
            <a:off x="6168321" y="2526701"/>
            <a:ext cx="921662" cy="10261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350"/>
          </a:p>
        </p:txBody>
      </p:sp>
      <p:sp>
        <p:nvSpPr>
          <p:cNvPr id="11" name="下箭头 10"/>
          <p:cNvSpPr/>
          <p:nvPr/>
        </p:nvSpPr>
        <p:spPr>
          <a:xfrm>
            <a:off x="4940973" y="2943222"/>
            <a:ext cx="594066" cy="7020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350"/>
          </a:p>
        </p:txBody>
      </p:sp>
      <p:sp>
        <p:nvSpPr>
          <p:cNvPr id="12" name="下箭头 11"/>
          <p:cNvSpPr/>
          <p:nvPr/>
        </p:nvSpPr>
        <p:spPr>
          <a:xfrm>
            <a:off x="3633811" y="3185973"/>
            <a:ext cx="594066" cy="7020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350"/>
          </a:p>
        </p:txBody>
      </p:sp>
      <p:sp>
        <p:nvSpPr>
          <p:cNvPr id="13" name="下箭头 12"/>
          <p:cNvSpPr/>
          <p:nvPr/>
        </p:nvSpPr>
        <p:spPr>
          <a:xfrm>
            <a:off x="2192177" y="3564944"/>
            <a:ext cx="594066" cy="7020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350"/>
          </a:p>
        </p:txBody>
      </p:sp>
      <p:sp>
        <p:nvSpPr>
          <p:cNvPr id="10" name="TextBox 9"/>
          <p:cNvSpPr txBox="1"/>
          <p:nvPr/>
        </p:nvSpPr>
        <p:spPr>
          <a:xfrm>
            <a:off x="6266674" y="2181876"/>
            <a:ext cx="1605602" cy="369332"/>
          </a:xfrm>
          <a:prstGeom prst="rect">
            <a:avLst/>
          </a:prstGeom>
          <a:noFill/>
        </p:spPr>
        <p:txBody>
          <a:bodyPr wrap="square" rtlCol="0">
            <a:spAutoFit/>
          </a:bodyPr>
          <a:lstStyle/>
          <a:p>
            <a:r>
              <a:rPr lang="en-US" altLang="zh-CN" b="1" dirty="0"/>
              <a:t>2005</a:t>
            </a:r>
            <a:endParaRPr lang="zh-CN" altLang="en-US" b="1" dirty="0"/>
          </a:p>
        </p:txBody>
      </p:sp>
      <p:sp>
        <p:nvSpPr>
          <p:cNvPr id="16" name="TextBox 15"/>
          <p:cNvSpPr txBox="1"/>
          <p:nvPr/>
        </p:nvSpPr>
        <p:spPr>
          <a:xfrm>
            <a:off x="4859964" y="2412426"/>
            <a:ext cx="756084" cy="507831"/>
          </a:xfrm>
          <a:prstGeom prst="rect">
            <a:avLst/>
          </a:prstGeom>
          <a:noFill/>
        </p:spPr>
        <p:txBody>
          <a:bodyPr wrap="square" rtlCol="0">
            <a:spAutoFit/>
          </a:bodyPr>
          <a:lstStyle/>
          <a:p>
            <a:pPr algn="ctr"/>
            <a:r>
              <a:rPr lang="en-US" altLang="zh-CN" sz="1350" b="1" dirty="0"/>
              <a:t>2004</a:t>
            </a:r>
            <a:endParaRPr lang="en-US" altLang="zh-CN" sz="1350" b="1" dirty="0"/>
          </a:p>
          <a:p>
            <a:pPr algn="ctr"/>
            <a:r>
              <a:rPr lang="zh-CN" altLang="en-US" sz="1350" b="1" dirty="0"/>
              <a:t>三年级</a:t>
            </a:r>
            <a:endParaRPr lang="zh-CN" altLang="en-US" sz="1350" b="1" dirty="0"/>
          </a:p>
        </p:txBody>
      </p:sp>
      <p:sp>
        <p:nvSpPr>
          <p:cNvPr id="18" name="TextBox 17"/>
          <p:cNvSpPr txBox="1"/>
          <p:nvPr/>
        </p:nvSpPr>
        <p:spPr>
          <a:xfrm>
            <a:off x="3551607" y="2701225"/>
            <a:ext cx="756084" cy="507831"/>
          </a:xfrm>
          <a:prstGeom prst="rect">
            <a:avLst/>
          </a:prstGeom>
          <a:noFill/>
        </p:spPr>
        <p:txBody>
          <a:bodyPr wrap="square" rtlCol="0">
            <a:spAutoFit/>
          </a:bodyPr>
          <a:lstStyle/>
          <a:p>
            <a:pPr algn="ctr"/>
            <a:r>
              <a:rPr lang="en-US" altLang="zh-CN" sz="1350" b="1" dirty="0"/>
              <a:t>2003</a:t>
            </a:r>
            <a:endParaRPr lang="en-US" altLang="zh-CN" sz="1350" b="1" dirty="0"/>
          </a:p>
          <a:p>
            <a:pPr algn="ctr"/>
            <a:r>
              <a:rPr lang="zh-CN" altLang="en-US" sz="1350" b="1" dirty="0"/>
              <a:t>二年级</a:t>
            </a:r>
            <a:endParaRPr lang="zh-CN" altLang="en-US" sz="1350" b="1" dirty="0"/>
          </a:p>
        </p:txBody>
      </p:sp>
      <p:sp>
        <p:nvSpPr>
          <p:cNvPr id="19" name="TextBox 18"/>
          <p:cNvSpPr txBox="1"/>
          <p:nvPr/>
        </p:nvSpPr>
        <p:spPr>
          <a:xfrm>
            <a:off x="2111168" y="3037516"/>
            <a:ext cx="756084" cy="507831"/>
          </a:xfrm>
          <a:prstGeom prst="rect">
            <a:avLst/>
          </a:prstGeom>
          <a:noFill/>
        </p:spPr>
        <p:txBody>
          <a:bodyPr wrap="square" rtlCol="0">
            <a:spAutoFit/>
          </a:bodyPr>
          <a:lstStyle/>
          <a:p>
            <a:pPr algn="ctr"/>
            <a:r>
              <a:rPr lang="en-US" altLang="zh-CN" sz="1350" b="1" dirty="0"/>
              <a:t>2002</a:t>
            </a:r>
            <a:endParaRPr lang="en-US" altLang="zh-CN" sz="1350" b="1" dirty="0"/>
          </a:p>
          <a:p>
            <a:pPr algn="ctr"/>
            <a:r>
              <a:rPr lang="zh-CN" altLang="en-US" sz="1350" b="1" dirty="0"/>
              <a:t>一年级</a:t>
            </a:r>
            <a:endParaRPr lang="zh-CN" altLang="en-US" sz="1350" b="1" dirty="0"/>
          </a:p>
        </p:txBody>
      </p:sp>
      <mc:AlternateContent xmlns:mc="http://schemas.openxmlformats.org/markup-compatibility/2006">
        <mc:Choice xmlns:a14="http://schemas.microsoft.com/office/drawing/2010/main" Requires="a14">
          <p:sp>
            <p:nvSpPr>
              <p:cNvPr id="17" name="TextBox 16"/>
              <p:cNvSpPr txBox="1"/>
              <p:nvPr/>
            </p:nvSpPr>
            <p:spPr>
              <a:xfrm>
                <a:off x="773329" y="4563126"/>
                <a:ext cx="7339894" cy="1353640"/>
              </a:xfrm>
              <a:prstGeom prst="rect">
                <a:avLst/>
              </a:prstGeom>
              <a:noFill/>
            </p:spPr>
            <p:txBody>
              <a:bodyPr wrap="square" rtlCol="0">
                <a:spAutoFit/>
              </a:bodyPr>
              <a:lstStyle/>
              <a:p>
                <a:r>
                  <a:rPr lang="en-US" altLang="zh-CN" sz="2000" b="1" dirty="0">
                    <a:latin typeface="楷体" panose="02010609060101010101" pitchFamily="49" charset="-122"/>
                    <a:ea typeface="楷体" panose="02010609060101010101" pitchFamily="49" charset="-122"/>
                  </a:rPr>
                  <a:t>   2003</a:t>
                </a:r>
                <a:r>
                  <a:rPr lang="zh-CN" altLang="en-US" sz="2000" b="1" dirty="0">
                    <a:latin typeface="楷体" panose="02010609060101010101" pitchFamily="49" charset="-122"/>
                    <a:ea typeface="楷体" panose="02010609060101010101" pitchFamily="49" charset="-122"/>
                  </a:rPr>
                  <a:t>年高中二年级的在校生预计在</a:t>
                </a:r>
                <a:r>
                  <a:rPr lang="en-US" altLang="zh-CN" sz="2000" b="1" dirty="0">
                    <a:latin typeface="楷体" panose="02010609060101010101" pitchFamily="49" charset="-122"/>
                    <a:ea typeface="楷体" panose="02010609060101010101" pitchFamily="49" charset="-122"/>
                  </a:rPr>
                  <a:t>2005</a:t>
                </a:r>
                <a:r>
                  <a:rPr lang="zh-CN" altLang="en-US" sz="2000" b="1" dirty="0">
                    <a:latin typeface="楷体" panose="02010609060101010101" pitchFamily="49" charset="-122"/>
                    <a:ea typeface="楷体" panose="02010609060101010101" pitchFamily="49" charset="-122"/>
                  </a:rPr>
                  <a:t>年升入大专</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大学</a:t>
                </a:r>
                <a:endParaRPr lang="en-US" altLang="zh-CN" sz="2000" b="1" dirty="0">
                  <a:latin typeface="楷体" panose="02010609060101010101" pitchFamily="49" charset="-122"/>
                  <a:ea typeface="楷体" panose="02010609060101010101" pitchFamily="49" charset="-122"/>
                </a:endParaRPr>
              </a:p>
              <a:p>
                <a:r>
                  <a:rPr lang="zh-CN" altLang="en-US" sz="2000" b="1" dirty="0">
                    <a:latin typeface="楷体" panose="02010609060101010101" pitchFamily="49" charset="-122"/>
                    <a:ea typeface="楷体" panose="02010609060101010101" pitchFamily="49" charset="-122"/>
                  </a:rPr>
                  <a:t>计算</a:t>
                </a:r>
                <a:r>
                  <a:rPr lang="en-US" altLang="zh-CN" sz="2000" b="1" dirty="0">
                    <a:latin typeface="楷体" panose="02010609060101010101" pitchFamily="49" charset="-122"/>
                    <a:ea typeface="楷体" panose="02010609060101010101" pitchFamily="49" charset="-122"/>
                  </a:rPr>
                  <a:t>2003</a:t>
                </a:r>
                <a:r>
                  <a:rPr lang="zh-CN" altLang="en-US" sz="2000" b="1" dirty="0">
                    <a:latin typeface="楷体" panose="02010609060101010101" pitchFamily="49" charset="-122"/>
                    <a:ea typeface="楷体" panose="02010609060101010101" pitchFamily="49" charset="-122"/>
                  </a:rPr>
                  <a:t>年高中二年级升入大学的升学率：</a:t>
                </a:r>
                <a:endParaRPr lang="en-US" altLang="zh-CN" sz="2000" b="1" dirty="0">
                  <a:latin typeface="楷体" panose="02010609060101010101" pitchFamily="49" charset="-122"/>
                  <a:ea typeface="楷体" panose="02010609060101010101" pitchFamily="49" charset="-122"/>
                </a:endParaRPr>
              </a:p>
              <a:p>
                <a14:m>
                  <m:oMathPara xmlns:m="http://schemas.openxmlformats.org/officeDocument/2006/math">
                    <m:oMathParaPr>
                      <m:jc m:val="centerGroup"/>
                    </m:oMathParaPr>
                    <m:oMath xmlns:m="http://schemas.openxmlformats.org/officeDocument/2006/math">
                      <m:f>
                        <m:fPr>
                          <m:ctrlPr>
                            <a:rPr lang="en-US" altLang="zh-CN" sz="2000" b="1" i="1">
                              <a:latin typeface="Cambria Math" panose="02040503050406030204" pitchFamily="18" charset="0"/>
                            </a:rPr>
                          </m:ctrlPr>
                        </m:fPr>
                        <m:num>
                          <m:r>
                            <a:rPr lang="en-US" altLang="zh-CN" sz="2000" b="1" i="1">
                              <a:latin typeface="Cambria Math" panose="02040503050406030204" pitchFamily="18" charset="0"/>
                            </a:rPr>
                            <m:t>2005</m:t>
                          </m:r>
                          <m:r>
                            <a:rPr lang="zh-CN" altLang="en-US" sz="2000" b="1" i="1">
                              <a:latin typeface="Cambria Math" panose="02040503050406030204" pitchFamily="18" charset="0"/>
                            </a:rPr>
                            <m:t>年大学一年级在校生</m:t>
                          </m:r>
                        </m:num>
                        <m:den>
                          <m:r>
                            <a:rPr lang="en-US" altLang="zh-CN" sz="2000" b="1" i="1">
                              <a:latin typeface="Cambria Math" panose="02040503050406030204" pitchFamily="18" charset="0"/>
                            </a:rPr>
                            <m:t>2003</m:t>
                          </m:r>
                          <m:r>
                            <a:rPr lang="zh-CN" altLang="en-US" sz="2000" b="1" i="1">
                              <a:latin typeface="Cambria Math" panose="02040503050406030204" pitchFamily="18" charset="0"/>
                            </a:rPr>
                            <m:t>年高中二年级在校生</m:t>
                          </m:r>
                        </m:den>
                      </m:f>
                    </m:oMath>
                  </m:oMathPara>
                </a14:m>
                <a:endParaRPr lang="zh-CN" altLang="en-US" sz="2000" b="1" dirty="0">
                  <a:latin typeface="楷体" panose="02010609060101010101" pitchFamily="49" charset="-122"/>
                  <a:ea typeface="楷体" panose="02010609060101010101" pitchFamily="49" charset="-122"/>
                </a:endParaRPr>
              </a:p>
            </p:txBody>
          </p:sp>
        </mc:Choice>
        <mc:Fallback>
          <p:sp>
            <p:nvSpPr>
              <p:cNvPr id="17" name="TextBox 16"/>
              <p:cNvSpPr txBox="1">
                <a:spLocks noRot="1" noChangeAspect="1" noMove="1" noResize="1" noEditPoints="1" noAdjustHandles="1" noChangeArrowheads="1" noChangeShapeType="1" noTextEdit="1"/>
              </p:cNvSpPr>
              <p:nvPr/>
            </p:nvSpPr>
            <p:spPr>
              <a:xfrm>
                <a:off x="773329" y="4563126"/>
                <a:ext cx="7339894" cy="1353640"/>
              </a:xfrm>
              <a:prstGeom prst="rect">
                <a:avLst/>
              </a:prstGeom>
              <a:blipFill rotWithShape="1">
                <a:blip r:embed="rId1"/>
                <a:stretch>
                  <a:fillRect l="-7" t="-1" r="6" b="35"/>
                </a:stretch>
              </a:blipFill>
            </p:spPr>
            <p:txBody>
              <a:bodyPr/>
              <a:lstStyle/>
              <a:p>
                <a:r>
                  <a:rPr lang="zh-CN" altLang="en-US">
                    <a:noFill/>
                  </a:rPr>
                  <a:t> </a:t>
                </a:r>
              </a:p>
            </p:txBody>
          </p:sp>
        </mc:Fallback>
      </mc:AlternateContent>
      <p:sp>
        <p:nvSpPr>
          <p:cNvPr id="20" name="矩形 8"/>
          <p:cNvSpPr>
            <a:spLocks noChangeArrowheads="1"/>
          </p:cNvSpPr>
          <p:nvPr/>
        </p:nvSpPr>
        <p:spPr bwMode="auto">
          <a:xfrm>
            <a:off x="0" y="55251"/>
            <a:ext cx="63847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342900" fontAlgn="base">
              <a:spcBef>
                <a:spcPct val="0"/>
              </a:spcBef>
              <a:spcAft>
                <a:spcPct val="0"/>
              </a:spcAft>
            </a:pPr>
            <a:r>
              <a:rPr lang="zh-CN" altLang="en-US" sz="2800" dirty="0">
                <a:latin typeface="隶书" panose="02010509060101010101" pitchFamily="49" charset="-122"/>
                <a:ea typeface="隶书" panose="02010509060101010101" pitchFamily="49" charset="-122"/>
              </a:rPr>
              <a:t>计算思路：升学率</a:t>
            </a:r>
            <a:endParaRPr lang="zh-CN" altLang="en-US" sz="2800" dirty="0">
              <a:latin typeface="隶书" panose="02010509060101010101" pitchFamily="49" charset="-122"/>
              <a:ea typeface="隶书" panose="02010509060101010101" pitchFamily="49" charset="-122"/>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780067" y="2235200"/>
            <a:ext cx="7911445" cy="2387600"/>
          </a:xfrm>
        </p:spPr>
        <p:txBody>
          <a:bodyPr>
            <a:normAutofit/>
          </a:bodyPr>
          <a:lstStyle/>
          <a:p>
            <a:r>
              <a:rPr lang="zh-CN" altLang="en-US" sz="5400" dirty="0">
                <a:latin typeface="楷体" panose="02010609060101010101" pitchFamily="49" charset="-122"/>
                <a:ea typeface="楷体" panose="02010609060101010101" pitchFamily="49" charset="-122"/>
                <a:cs typeface="Times New Roman" panose="02020603050405020304" pitchFamily="18" charset="0"/>
              </a:rPr>
              <a:t>补充：</a:t>
            </a:r>
            <a:r>
              <a:rPr lang="en-US" altLang="zh-CN" sz="5400" dirty="0">
                <a:latin typeface="Times New Roman" panose="02020603050405020304" pitchFamily="18" charset="0"/>
                <a:cs typeface="Times New Roman" panose="02020603050405020304" pitchFamily="18" charset="0"/>
              </a:rPr>
              <a:t>J-F Approach &amp; Calculation</a:t>
            </a:r>
            <a:r>
              <a:rPr lang="zh-CN" altLang="en-US" sz="5400" dirty="0">
                <a:latin typeface="楷体" panose="02010609060101010101" pitchFamily="49" charset="-122"/>
                <a:ea typeface="楷体" panose="02010609060101010101" pitchFamily="49" charset="-122"/>
                <a:cs typeface="Times New Roman" panose="02020603050405020304" pitchFamily="18" charset="0"/>
              </a:rPr>
              <a:t>介绍</a:t>
            </a:r>
            <a:endParaRPr lang="zh-CN" altLang="en-US" sz="5400"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8035" name="Rectangle 3"/>
          <p:cNvSpPr>
            <a:spLocks noGrp="1" noChangeArrowheads="1"/>
          </p:cNvSpPr>
          <p:nvPr>
            <p:ph idx="1"/>
          </p:nvPr>
        </p:nvSpPr>
        <p:spPr bwMode="auto">
          <a:xfrm>
            <a:off x="423333" y="1185332"/>
            <a:ext cx="8001000" cy="5063067"/>
          </a:xfrm>
        </p:spPr>
        <p:txBody>
          <a:bodyPr vert="horz" wrap="square" lIns="91440" tIns="45720" rIns="91440" bIns="45720" numCol="1" anchor="t" anchorCtr="0" compatLnSpc="1"/>
          <a:lstStyle/>
          <a:p>
            <a:pPr marL="0" indent="0">
              <a:buNone/>
              <a:defRPr/>
            </a:pPr>
            <a:endParaRPr lang="en-US" altLang="zh-CN" dirty="0">
              <a:solidFill>
                <a:schemeClr val="bg2"/>
              </a:solidFill>
              <a:effectLst/>
              <a:latin typeface="楷体" panose="02010609060101010101" pitchFamily="49" charset="-122"/>
              <a:ea typeface="楷体" panose="02010609060101010101" pitchFamily="49" charset="-122"/>
            </a:endParaRPr>
          </a:p>
          <a:p>
            <a:pPr marL="0" indent="0">
              <a:buNone/>
              <a:defRPr/>
            </a:pPr>
            <a:endParaRPr lang="en-US" altLang="zh-CN" dirty="0">
              <a:solidFill>
                <a:schemeClr val="bg2"/>
              </a:solidFill>
              <a:latin typeface="楷体" panose="02010609060101010101" pitchFamily="49" charset="-122"/>
              <a:ea typeface="楷体" panose="02010609060101010101" pitchFamily="49" charset="-122"/>
            </a:endParaRPr>
          </a:p>
          <a:p>
            <a:pPr marL="0" indent="0">
              <a:buNone/>
              <a:defRPr/>
            </a:pPr>
            <a:r>
              <a:rPr lang="zh-CN" altLang="en-US" dirty="0">
                <a:solidFill>
                  <a:schemeClr val="bg2"/>
                </a:solidFill>
                <a:effectLst/>
                <a:latin typeface="楷体" panose="02010609060101010101" pitchFamily="49" charset="-122"/>
                <a:ea typeface="楷体" panose="02010609060101010101" pitchFamily="49" charset="-122"/>
              </a:rPr>
              <a:t>人口普查：中国分别在</a:t>
            </a:r>
            <a:r>
              <a:rPr lang="en-US" altLang="zh-CN" dirty="0">
                <a:solidFill>
                  <a:schemeClr val="bg2"/>
                </a:solidFill>
                <a:effectLst/>
                <a:latin typeface="楷体" panose="02010609060101010101" pitchFamily="49" charset="-122"/>
                <a:ea typeface="楷体" panose="02010609060101010101" pitchFamily="49" charset="-122"/>
              </a:rPr>
              <a:t>1953</a:t>
            </a:r>
            <a:r>
              <a:rPr lang="zh-CN" altLang="en-US" dirty="0">
                <a:solidFill>
                  <a:schemeClr val="bg2"/>
                </a:solidFill>
                <a:effectLst/>
                <a:latin typeface="楷体" panose="02010609060101010101" pitchFamily="49" charset="-122"/>
                <a:ea typeface="楷体" panose="02010609060101010101" pitchFamily="49" charset="-122"/>
              </a:rPr>
              <a:t>年、</a:t>
            </a:r>
            <a:r>
              <a:rPr lang="en-US" altLang="zh-CN" dirty="0">
                <a:solidFill>
                  <a:schemeClr val="bg2"/>
                </a:solidFill>
                <a:effectLst/>
                <a:latin typeface="楷体" panose="02010609060101010101" pitchFamily="49" charset="-122"/>
                <a:ea typeface="楷体" panose="02010609060101010101" pitchFamily="49" charset="-122"/>
              </a:rPr>
              <a:t>1964</a:t>
            </a:r>
            <a:r>
              <a:rPr lang="zh-CN" altLang="en-US" dirty="0">
                <a:solidFill>
                  <a:schemeClr val="bg2"/>
                </a:solidFill>
                <a:effectLst/>
                <a:latin typeface="楷体" panose="02010609060101010101" pitchFamily="49" charset="-122"/>
                <a:ea typeface="楷体" panose="02010609060101010101" pitchFamily="49" charset="-122"/>
              </a:rPr>
              <a:t>年、</a:t>
            </a:r>
            <a:r>
              <a:rPr lang="en-US" altLang="zh-CN" dirty="0">
                <a:solidFill>
                  <a:srgbClr val="FF0000"/>
                </a:solidFill>
                <a:effectLst/>
                <a:latin typeface="楷体" panose="02010609060101010101" pitchFamily="49" charset="-122"/>
                <a:ea typeface="楷体" panose="02010609060101010101" pitchFamily="49" charset="-122"/>
              </a:rPr>
              <a:t>1982</a:t>
            </a:r>
            <a:r>
              <a:rPr lang="zh-CN" altLang="en-US" dirty="0">
                <a:solidFill>
                  <a:srgbClr val="FF0000"/>
                </a:solidFill>
                <a:effectLst/>
                <a:latin typeface="楷体" panose="02010609060101010101" pitchFamily="49" charset="-122"/>
                <a:ea typeface="楷体" panose="02010609060101010101" pitchFamily="49" charset="-122"/>
              </a:rPr>
              <a:t>年、</a:t>
            </a:r>
            <a:r>
              <a:rPr lang="en-US" altLang="zh-CN" dirty="0">
                <a:solidFill>
                  <a:srgbClr val="FF0000"/>
                </a:solidFill>
                <a:effectLst/>
                <a:latin typeface="楷体" panose="02010609060101010101" pitchFamily="49" charset="-122"/>
                <a:ea typeface="楷体" panose="02010609060101010101" pitchFamily="49" charset="-122"/>
              </a:rPr>
              <a:t>1990</a:t>
            </a:r>
            <a:r>
              <a:rPr lang="zh-CN" altLang="en-US" dirty="0">
                <a:solidFill>
                  <a:srgbClr val="FF0000"/>
                </a:solidFill>
                <a:effectLst/>
                <a:latin typeface="楷体" panose="02010609060101010101" pitchFamily="49" charset="-122"/>
                <a:ea typeface="楷体" panose="02010609060101010101" pitchFamily="49" charset="-122"/>
              </a:rPr>
              <a:t>年、</a:t>
            </a:r>
            <a:r>
              <a:rPr lang="en-US" altLang="zh-CN" dirty="0">
                <a:solidFill>
                  <a:srgbClr val="FF0000"/>
                </a:solidFill>
                <a:effectLst/>
                <a:latin typeface="楷体" panose="02010609060101010101" pitchFamily="49" charset="-122"/>
                <a:ea typeface="楷体" panose="02010609060101010101" pitchFamily="49" charset="-122"/>
              </a:rPr>
              <a:t>2000</a:t>
            </a:r>
            <a:r>
              <a:rPr lang="zh-CN" altLang="en-US" dirty="0">
                <a:solidFill>
                  <a:srgbClr val="FF0000"/>
                </a:solidFill>
                <a:effectLst/>
                <a:latin typeface="楷体" panose="02010609060101010101" pitchFamily="49" charset="-122"/>
                <a:ea typeface="楷体" panose="02010609060101010101" pitchFamily="49" charset="-122"/>
              </a:rPr>
              <a:t>年与</a:t>
            </a:r>
            <a:r>
              <a:rPr lang="en-US" altLang="zh-CN" dirty="0">
                <a:solidFill>
                  <a:srgbClr val="FF0000"/>
                </a:solidFill>
                <a:effectLst/>
                <a:latin typeface="楷体" panose="02010609060101010101" pitchFamily="49" charset="-122"/>
                <a:ea typeface="楷体" panose="02010609060101010101" pitchFamily="49" charset="-122"/>
              </a:rPr>
              <a:t>2010</a:t>
            </a:r>
            <a:r>
              <a:rPr lang="zh-CN" altLang="en-US" dirty="0">
                <a:solidFill>
                  <a:schemeClr val="bg2"/>
                </a:solidFill>
                <a:effectLst/>
                <a:latin typeface="楷体" panose="02010609060101010101" pitchFamily="49" charset="-122"/>
                <a:ea typeface="楷体" panose="02010609060101010101" pitchFamily="49" charset="-122"/>
              </a:rPr>
              <a:t>年进行过六次全国性人口普查；</a:t>
            </a:r>
            <a:r>
              <a:rPr lang="en-US" altLang="zh-CN" u="sng" dirty="0">
                <a:solidFill>
                  <a:srgbClr val="FF0000"/>
                </a:solidFill>
                <a:effectLst/>
                <a:latin typeface="楷体" panose="02010609060101010101" pitchFamily="49" charset="-122"/>
                <a:ea typeface="楷体" panose="02010609060101010101" pitchFamily="49" charset="-122"/>
              </a:rPr>
              <a:t>2020</a:t>
            </a:r>
            <a:r>
              <a:rPr lang="zh-CN" altLang="en-US" u="sng" dirty="0">
                <a:solidFill>
                  <a:srgbClr val="FF0000"/>
                </a:solidFill>
                <a:effectLst/>
                <a:latin typeface="楷体" panose="02010609060101010101" pitchFamily="49" charset="-122"/>
                <a:ea typeface="楷体" panose="02010609060101010101" pitchFamily="49" charset="-122"/>
              </a:rPr>
              <a:t>年第七次人口普查工作已经结束，但只有全国、辽宁、内蒙古、贵州几个省份公布了七普数据。</a:t>
            </a:r>
            <a:endParaRPr lang="en-US" altLang="zh-CN" u="sng" dirty="0">
              <a:solidFill>
                <a:srgbClr val="FF0000"/>
              </a:solidFill>
              <a:effectLst/>
              <a:latin typeface="楷体" panose="02010609060101010101" pitchFamily="49" charset="-122"/>
              <a:ea typeface="楷体" panose="02010609060101010101" pitchFamily="49" charset="-122"/>
            </a:endParaRPr>
          </a:p>
          <a:p>
            <a:pPr marL="0" indent="0">
              <a:buNone/>
              <a:defRPr/>
            </a:pPr>
            <a:endParaRPr lang="en-US" altLang="zh-CN" dirty="0">
              <a:solidFill>
                <a:schemeClr val="bg2"/>
              </a:solidFill>
              <a:effectLst/>
            </a:endParaRPr>
          </a:p>
          <a:p>
            <a:pPr marL="0" indent="0">
              <a:buNone/>
              <a:defRPr/>
            </a:pPr>
            <a:r>
              <a:rPr lang="zh-CN" altLang="en-US" dirty="0">
                <a:solidFill>
                  <a:schemeClr val="bg2"/>
                </a:solidFill>
                <a:effectLst/>
                <a:latin typeface="楷体" panose="02010609060101010101" pitchFamily="49" charset="-122"/>
                <a:ea typeface="楷体" panose="02010609060101010101" pitchFamily="49" charset="-122"/>
              </a:rPr>
              <a:t>人口抽查：</a:t>
            </a:r>
            <a:r>
              <a:rPr lang="en-US" altLang="zh-CN" dirty="0">
                <a:solidFill>
                  <a:schemeClr val="bg2"/>
                </a:solidFill>
                <a:effectLst/>
                <a:latin typeface="楷体" panose="02010609060101010101" pitchFamily="49" charset="-122"/>
                <a:ea typeface="楷体" panose="02010609060101010101" pitchFamily="49" charset="-122"/>
              </a:rPr>
              <a:t>1987</a:t>
            </a:r>
            <a:r>
              <a:rPr lang="zh-CN" altLang="en-US" dirty="0">
                <a:solidFill>
                  <a:schemeClr val="bg2"/>
                </a:solidFill>
                <a:effectLst/>
                <a:latin typeface="楷体" panose="02010609060101010101" pitchFamily="49" charset="-122"/>
                <a:ea typeface="楷体" panose="02010609060101010101" pitchFamily="49" charset="-122"/>
              </a:rPr>
              <a:t>、</a:t>
            </a:r>
            <a:r>
              <a:rPr lang="en-US" altLang="zh-CN" dirty="0">
                <a:solidFill>
                  <a:schemeClr val="bg2"/>
                </a:solidFill>
                <a:effectLst/>
                <a:latin typeface="楷体" panose="02010609060101010101" pitchFamily="49" charset="-122"/>
                <a:ea typeface="楷体" panose="02010609060101010101" pitchFamily="49" charset="-122"/>
              </a:rPr>
              <a:t>1995</a:t>
            </a:r>
            <a:r>
              <a:rPr lang="zh-CN" altLang="en-US" dirty="0">
                <a:solidFill>
                  <a:schemeClr val="bg2"/>
                </a:solidFill>
                <a:effectLst/>
                <a:latin typeface="楷体" panose="02010609060101010101" pitchFamily="49" charset="-122"/>
                <a:ea typeface="楷体" panose="02010609060101010101" pitchFamily="49" charset="-122"/>
              </a:rPr>
              <a:t>、</a:t>
            </a:r>
            <a:r>
              <a:rPr lang="en-US" altLang="zh-CN" dirty="0">
                <a:solidFill>
                  <a:schemeClr val="bg2"/>
                </a:solidFill>
                <a:effectLst/>
                <a:latin typeface="楷体" panose="02010609060101010101" pitchFamily="49" charset="-122"/>
                <a:ea typeface="楷体" panose="02010609060101010101" pitchFamily="49" charset="-122"/>
              </a:rPr>
              <a:t>2005</a:t>
            </a:r>
            <a:r>
              <a:rPr lang="zh-CN" altLang="en-US" dirty="0">
                <a:solidFill>
                  <a:schemeClr val="bg2"/>
                </a:solidFill>
                <a:effectLst/>
                <a:latin typeface="楷体" panose="02010609060101010101" pitchFamily="49" charset="-122"/>
                <a:ea typeface="楷体" panose="02010609060101010101" pitchFamily="49" charset="-122"/>
              </a:rPr>
              <a:t>、</a:t>
            </a:r>
            <a:r>
              <a:rPr lang="en-US" altLang="zh-CN" dirty="0">
                <a:solidFill>
                  <a:srgbClr val="FF0000"/>
                </a:solidFill>
                <a:effectLst/>
                <a:latin typeface="楷体" panose="02010609060101010101" pitchFamily="49" charset="-122"/>
                <a:ea typeface="楷体" panose="02010609060101010101" pitchFamily="49" charset="-122"/>
              </a:rPr>
              <a:t>2015</a:t>
            </a:r>
            <a:endParaRPr lang="en-US" altLang="zh-CN" dirty="0">
              <a:solidFill>
                <a:srgbClr val="FF0000"/>
              </a:solidFill>
              <a:effectLst/>
              <a:latin typeface="楷体" panose="02010609060101010101" pitchFamily="49" charset="-122"/>
              <a:ea typeface="楷体" panose="02010609060101010101" pitchFamily="49" charset="-122"/>
            </a:endParaRPr>
          </a:p>
        </p:txBody>
      </p:sp>
      <p:sp>
        <p:nvSpPr>
          <p:cNvPr id="6" name="文本框 5"/>
          <p:cNvSpPr txBox="1"/>
          <p:nvPr/>
        </p:nvSpPr>
        <p:spPr>
          <a:xfrm>
            <a:off x="179109" y="141403"/>
            <a:ext cx="3761295" cy="523220"/>
          </a:xfrm>
          <a:prstGeom prst="rect">
            <a:avLst/>
          </a:prstGeom>
          <a:noFill/>
        </p:spPr>
        <p:txBody>
          <a:bodyPr wrap="square" rtlCol="0">
            <a:spAutoFit/>
          </a:bodyPr>
          <a:lstStyle/>
          <a:p>
            <a:r>
              <a:rPr lang="zh-CN" altLang="en-US" sz="2800" dirty="0">
                <a:solidFill>
                  <a:schemeClr val="bg2"/>
                </a:solidFill>
                <a:latin typeface="隶书" panose="02010509060101010101" pitchFamily="49" charset="-122"/>
                <a:ea typeface="隶书" panose="02010509060101010101" pitchFamily="49" charset="-122"/>
                <a:cs typeface="+mj-cs"/>
              </a:rPr>
              <a:t>人口数据</a:t>
            </a:r>
            <a:endParaRPr lang="zh-CN" altLang="en-US" sz="2800" dirty="0">
              <a:solidFill>
                <a:schemeClr val="bg2"/>
              </a:solidFill>
              <a:latin typeface="隶书" panose="02010509060101010101" pitchFamily="49" charset="-122"/>
              <a:ea typeface="隶书" panose="02010509060101010101" pitchFamily="49" charset="-122"/>
              <a:cs typeface="+mj-cs"/>
            </a:endParaRPr>
          </a:p>
        </p:txBody>
      </p:sp>
    </p:spTree>
  </p:cSld>
  <p:clrMapOvr>
    <a:overrideClrMapping bg1="dk2" tx1="lt1" bg2="dk1" tx2="lt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0" y="97204"/>
            <a:ext cx="7886700" cy="1325563"/>
          </a:xfrm>
        </p:spPr>
        <p:txBody>
          <a:bodyPr/>
          <a:lstStyle/>
          <a:p>
            <a:r>
              <a:rPr lang="en-US" altLang="zh-CN" dirty="0">
                <a:latin typeface="Times New Roman" panose="02020603050405020304" pitchFamily="18" charset="0"/>
                <a:cs typeface="Times New Roman" panose="02020603050405020304" pitchFamily="18" charset="0"/>
              </a:rPr>
              <a:t>J-F Approach-Introduction</a:t>
            </a:r>
            <a:endParaRPr lang="zh-CN" altLang="en-US" dirty="0">
              <a:latin typeface="Times New Roman" panose="02020603050405020304" pitchFamily="18" charset="0"/>
              <a:cs typeface="Times New Roman" panose="02020603050405020304" pitchFamily="18" charset="0"/>
            </a:endParaRPr>
          </a:p>
        </p:txBody>
      </p:sp>
      <p:sp>
        <p:nvSpPr>
          <p:cNvPr id="15362" name="内容占位符 2"/>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Jorgenson &amp; Fraumeni (1989, 1992a, 1992b)</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Expected future lifetime income</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Advantage</a:t>
            </a:r>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Theoretical foundation</a:t>
            </a:r>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Easy to obtain data</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Applications: Canada, New Zealand, Norway, Sweden, U.S.</a:t>
            </a:r>
            <a:endParaRPr lang="zh-CN" altLang="en-US" dirty="0">
              <a:latin typeface="Times New Roman" panose="02020603050405020304" pitchFamily="18" charset="0"/>
              <a:cs typeface="Times New Roman" panose="02020603050405020304" pitchFamily="18" charset="0"/>
            </a:endParaRPr>
          </a:p>
        </p:txBody>
      </p:sp>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4" name="灯片编号占位符 3"/>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a:xfrm>
            <a:off x="0" y="180156"/>
            <a:ext cx="7233305" cy="1001761"/>
          </a:xfrm>
        </p:spPr>
        <p:txBody>
          <a:bodyPr/>
          <a:lstStyle/>
          <a:p>
            <a:r>
              <a:rPr lang="en-US" altLang="zh-CN" dirty="0">
                <a:latin typeface="Times New Roman" panose="02020603050405020304" pitchFamily="18" charset="0"/>
                <a:cs typeface="Times New Roman" panose="02020603050405020304" pitchFamily="18" charset="0"/>
              </a:rPr>
              <a:t>J-F Approach-Assumptions</a:t>
            </a:r>
            <a:endParaRPr lang="zh-CN" altLang="en-US" dirty="0">
              <a:latin typeface="Times New Roman" panose="02020603050405020304" pitchFamily="18" charset="0"/>
              <a:cs typeface="Times New Roman" panose="02020603050405020304" pitchFamily="18" charset="0"/>
            </a:endParaRPr>
          </a:p>
        </p:txBody>
      </p:sp>
      <p:sp>
        <p:nvSpPr>
          <p:cNvPr id="17410" name="内容占位符 2"/>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Competitive labor market</a:t>
            </a:r>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Underestimation: Wage lower than marginal productivity (</a:t>
            </a:r>
            <a:r>
              <a:rPr lang="en-US" altLang="zh-CN" dirty="0" err="1">
                <a:latin typeface="Times New Roman" panose="02020603050405020304" pitchFamily="18" charset="0"/>
                <a:cs typeface="Times New Roman" panose="02020603050405020304" pitchFamily="18" charset="0"/>
              </a:rPr>
              <a:t>Feisher</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Liand</a:t>
            </a:r>
            <a:r>
              <a:rPr lang="en-US" altLang="zh-CN" dirty="0">
                <a:latin typeface="Times New Roman" panose="02020603050405020304" pitchFamily="18" charset="0"/>
                <a:cs typeface="Times New Roman" panose="02020603050405020304" pitchFamily="18" charset="0"/>
              </a:rPr>
              <a:t> Zhao, 2010)</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Exclude non-market income</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Constant labor income growth rate and discount rate</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Survival rates depend only on age &amp; gender</a:t>
            </a:r>
            <a:endParaRPr lang="en-US" altLang="zh-CN" dirty="0">
              <a:latin typeface="Times New Roman" panose="02020603050405020304" pitchFamily="18" charset="0"/>
              <a:cs typeface="Times New Roman" panose="02020603050405020304" pitchFamily="18" charset="0"/>
            </a:endParaRPr>
          </a:p>
        </p:txBody>
      </p:sp>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4" name="灯片编号占位符 3"/>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a:xfrm>
            <a:off x="0" y="0"/>
            <a:ext cx="7886700" cy="1325563"/>
          </a:xfrm>
        </p:spPr>
        <p:txBody>
          <a:bodyPr/>
          <a:lstStyle/>
          <a:p>
            <a:r>
              <a:rPr lang="en-US" altLang="zh-CN" dirty="0">
                <a:latin typeface="Times New Roman" panose="02020603050405020304" pitchFamily="18" charset="0"/>
                <a:cs typeface="Times New Roman" panose="02020603050405020304" pitchFamily="18" charset="0"/>
              </a:rPr>
              <a:t>J-F Approach-Life Cycle</a:t>
            </a:r>
            <a:endParaRPr lang="zh-CN" altLang="en-US" dirty="0">
              <a:latin typeface="Times New Roman" panose="02020603050405020304" pitchFamily="18" charset="0"/>
              <a:cs typeface="Times New Roman" panose="02020603050405020304" pitchFamily="18" charset="0"/>
            </a:endParaRPr>
          </a:p>
        </p:txBody>
      </p:sp>
      <p:graphicFrame>
        <p:nvGraphicFramePr>
          <p:cNvPr id="5" name="内容占位符 4"/>
          <p:cNvGraphicFramePr>
            <a:graphicFrameLocks noGrp="1"/>
          </p:cNvGraphicFramePr>
          <p:nvPr>
            <p:ph idx="1"/>
          </p:nvPr>
        </p:nvGraphicFramePr>
        <p:xfrm>
          <a:off x="428625" y="2500313"/>
          <a:ext cx="8229600" cy="2311400"/>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r>
                        <a:rPr lang="en-US" altLang="zh-CN" sz="2400" b="1" dirty="0"/>
                        <a:t>Status</a:t>
                      </a:r>
                      <a:endParaRPr lang="zh-CN" altLang="en-US" sz="2400" b="1" dirty="0"/>
                    </a:p>
                  </a:txBody>
                  <a:tcPr/>
                </a:tc>
                <a:tc>
                  <a:txBody>
                    <a:bodyPr/>
                    <a:lstStyle/>
                    <a:p>
                      <a:pPr algn="ctr"/>
                      <a:r>
                        <a:rPr lang="en-US" altLang="zh-CN" sz="2400" b="1" dirty="0"/>
                        <a:t>Age</a:t>
                      </a:r>
                      <a:endParaRPr lang="zh-CN" altLang="en-US" sz="2400" b="1" dirty="0"/>
                    </a:p>
                  </a:txBody>
                  <a:tcPr/>
                </a:tc>
              </a:tr>
              <a:tr h="370840">
                <a:tc>
                  <a:txBody>
                    <a:bodyPr/>
                    <a:lstStyle/>
                    <a:p>
                      <a:pPr algn="ctr"/>
                      <a:r>
                        <a:rPr lang="en-US" altLang="zh-CN" sz="1800" kern="1200" baseline="0" dirty="0"/>
                        <a:t>neither in school nor working</a:t>
                      </a:r>
                      <a:endParaRPr lang="zh-CN" altLang="en-US" dirty="0"/>
                    </a:p>
                  </a:txBody>
                  <a:tcPr/>
                </a:tc>
                <a:tc>
                  <a:txBody>
                    <a:bodyPr/>
                    <a:lstStyle/>
                    <a:p>
                      <a:pPr algn="ctr"/>
                      <a:r>
                        <a:rPr lang="en-US" altLang="zh-CN" sz="1800" kern="1200" baseline="0" dirty="0"/>
                        <a:t>0-6</a:t>
                      </a:r>
                      <a:endParaRPr lang="zh-CN" altLang="en-US" dirty="0"/>
                    </a:p>
                  </a:txBody>
                  <a:tcPr/>
                </a:tc>
              </a:tr>
              <a:tr h="370840">
                <a:tc>
                  <a:txBody>
                    <a:bodyPr/>
                    <a:lstStyle/>
                    <a:p>
                      <a:pPr algn="ctr"/>
                      <a:r>
                        <a:rPr lang="en-US" altLang="zh-CN" sz="1800" kern="1200" baseline="0" dirty="0"/>
                        <a:t>in school</a:t>
                      </a:r>
                      <a:endParaRPr lang="zh-CN" altLang="en-US" dirty="0"/>
                    </a:p>
                  </a:txBody>
                  <a:tcPr/>
                </a:tc>
                <a:tc>
                  <a:txBody>
                    <a:bodyPr/>
                    <a:lstStyle/>
                    <a:p>
                      <a:pPr algn="ctr"/>
                      <a:r>
                        <a:rPr lang="en-US" altLang="zh-CN" sz="1800" kern="1200" baseline="0" dirty="0"/>
                        <a:t>7-15</a:t>
                      </a:r>
                      <a:endParaRPr lang="zh-CN" altLang="en-US" dirty="0"/>
                    </a:p>
                  </a:txBody>
                  <a:tcPr/>
                </a:tc>
              </a:tr>
              <a:tr h="370840">
                <a:tc>
                  <a:txBody>
                    <a:bodyPr/>
                    <a:lstStyle/>
                    <a:p>
                      <a:pPr algn="ctr"/>
                      <a:r>
                        <a:rPr lang="en-US" altLang="zh-CN" sz="1800" kern="1200" baseline="0" dirty="0"/>
                        <a:t>in school or working</a:t>
                      </a:r>
                      <a:endParaRPr lang="zh-CN" altLang="en-US" dirty="0"/>
                    </a:p>
                  </a:txBody>
                  <a:tcPr/>
                </a:tc>
                <a:tc>
                  <a:txBody>
                    <a:bodyPr/>
                    <a:lstStyle/>
                    <a:p>
                      <a:pPr algn="ctr"/>
                      <a:r>
                        <a:rPr lang="en-US" altLang="zh-CN" sz="1800" kern="1200" baseline="0" dirty="0"/>
                        <a:t>16-22</a:t>
                      </a:r>
                      <a:endParaRPr lang="zh-CN" altLang="en-US" dirty="0"/>
                    </a:p>
                  </a:txBody>
                  <a:tcPr/>
                </a:tc>
              </a:tr>
              <a:tr h="370840">
                <a:tc>
                  <a:txBody>
                    <a:bodyPr/>
                    <a:lstStyle/>
                    <a:p>
                      <a:pPr algn="ctr"/>
                      <a:r>
                        <a:rPr lang="en-US" altLang="zh-CN" sz="1800" kern="1200" baseline="0" dirty="0"/>
                        <a:t>working</a:t>
                      </a:r>
                      <a:endParaRPr lang="zh-CN" altLang="en-US" dirty="0"/>
                    </a:p>
                  </a:txBody>
                  <a:tcPr/>
                </a:tc>
                <a:tc>
                  <a:txBody>
                    <a:bodyPr/>
                    <a:lstStyle/>
                    <a:p>
                      <a:pPr algn="ctr"/>
                      <a:r>
                        <a:rPr lang="en-US" altLang="zh-CN" sz="1800" kern="1200" baseline="0" dirty="0"/>
                        <a:t>23-59 for male; 23-54 for female</a:t>
                      </a:r>
                      <a:endParaRPr lang="zh-CN" altLang="en-US" dirty="0"/>
                    </a:p>
                  </a:txBody>
                  <a:tcPr/>
                </a:tc>
              </a:tr>
              <a:tr h="370840">
                <a:tc>
                  <a:txBody>
                    <a:bodyPr/>
                    <a:lstStyle/>
                    <a:p>
                      <a:pPr algn="ctr"/>
                      <a:r>
                        <a:rPr lang="en-US" altLang="zh-CN" sz="1800" kern="1200" baseline="0" dirty="0"/>
                        <a:t>retirement</a:t>
                      </a:r>
                      <a:endParaRPr lang="zh-CN" altLang="en-US" dirty="0"/>
                    </a:p>
                  </a:txBody>
                  <a:tcPr/>
                </a:tc>
                <a:tc>
                  <a:txBody>
                    <a:bodyPr/>
                    <a:lstStyle/>
                    <a:p>
                      <a:pPr algn="ctr"/>
                      <a:r>
                        <a:rPr lang="en-US" altLang="zh-CN" sz="1800" kern="1200" baseline="0" dirty="0"/>
                        <a:t>Male:60+/female:55+</a:t>
                      </a:r>
                      <a:endParaRPr lang="zh-CN" altLang="en-US" dirty="0"/>
                    </a:p>
                  </a:txBody>
                  <a:tcPr/>
                </a:tc>
              </a:tr>
            </a:tbl>
          </a:graphicData>
        </a:graphic>
      </p:graphicFrame>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4" name="灯片编号占位符 3"/>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a:xfrm>
            <a:off x="0" y="97204"/>
            <a:ext cx="7886700" cy="1325563"/>
          </a:xfrm>
        </p:spPr>
        <p:txBody>
          <a:bodyPr/>
          <a:lstStyle/>
          <a:p>
            <a:r>
              <a:rPr lang="en-US" altLang="zh-CN" dirty="0">
                <a:latin typeface="Times New Roman" panose="02020603050405020304" pitchFamily="18" charset="0"/>
                <a:cs typeface="Times New Roman" panose="02020603050405020304" pitchFamily="18" charset="0"/>
              </a:rPr>
              <a:t>J-F Approach-Life Cycle 5</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9458" name="内容占位符 2"/>
              <p:cNvSpPr>
                <a:spLocks noGrp="1"/>
              </p:cNvSpPr>
              <p:nvPr>
                <p:ph idx="1"/>
              </p:nvPr>
            </p:nvSpPr>
            <p:spPr>
              <a:xfrm>
                <a:off x="628649" y="2216486"/>
                <a:ext cx="8034583" cy="2591184"/>
              </a:xfrm>
            </p:spPr>
            <p:txBody>
              <a:bodyPr/>
              <a:lstStyle/>
              <a:p>
                <a:pPr>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Retirement: Male 60+, Female 55+</a:t>
                </a:r>
                <a:endParaRPr lang="en-US" altLang="zh-CN" dirty="0">
                  <a:latin typeface="Times New Roman" panose="02020603050405020304" pitchFamily="18" charset="0"/>
                  <a:cs typeface="Times New Roman" panose="02020603050405020304" pitchFamily="18" charset="0"/>
                </a:endParaRPr>
              </a:p>
              <a:p>
                <a:pPr>
                  <a:buNone/>
                </a:pPr>
                <a:r>
                  <a:rPr lang="en-US" altLang="zh-CN"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zh-CN" altLang="zh-CN" sz="2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𝑚𝑖</m:t>
                        </m:r>
                      </m:e>
                      <m:sub>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𝑦</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𝑠</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𝑎</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𝑒</m:t>
                        </m:r>
                      </m:sub>
                    </m:sSub>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0</m:t>
                    </m:r>
                  </m:oMath>
                </a14:m>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a:buFont typeface="Arial" panose="020B0604020202020204" pitchFamily="34" charset="0"/>
                  <a:buNone/>
                </a:pPr>
                <a:endParaRPr lang="en-US" altLang="zh-CN" dirty="0">
                  <a:latin typeface="Times New Roman" panose="02020603050405020304" pitchFamily="18" charset="0"/>
                  <a:cs typeface="Times New Roman" panose="02020603050405020304" pitchFamily="18" charset="0"/>
                </a:endParaRPr>
              </a:p>
            </p:txBody>
          </p:sp>
        </mc:Choice>
        <mc:Fallback>
          <p:sp>
            <p:nvSpPr>
              <p:cNvPr id="19458" name="内容占位符 2"/>
              <p:cNvSpPr>
                <a:spLocks noRot="1" noChangeAspect="1" noMove="1" noResize="1" noEditPoints="1" noAdjustHandles="1" noChangeArrowheads="1" noChangeShapeType="1" noTextEdit="1"/>
              </p:cNvSpPr>
              <p:nvPr>
                <p:ph idx="1"/>
              </p:nvPr>
            </p:nvSpPr>
            <p:spPr>
              <a:xfrm>
                <a:off x="628649" y="2216486"/>
                <a:ext cx="8034583" cy="2591184"/>
              </a:xfrm>
              <a:blipFill rotWithShape="1">
                <a:blip r:embed="rId1"/>
                <a:stretch>
                  <a:fillRect l="-8" t="-13" r="7" b="3"/>
                </a:stretch>
              </a:blipFill>
            </p:spPr>
            <p:txBody>
              <a:bodyPr/>
              <a:lstStyle/>
              <a:p>
                <a:r>
                  <a:rPr lang="zh-CN" altLang="en-US">
                    <a:noFill/>
                  </a:rPr>
                  <a:t> </a:t>
                </a:r>
              </a:p>
            </p:txBody>
          </p:sp>
        </mc:Fallback>
      </mc:AlternateContent>
      <p:sp>
        <p:nvSpPr>
          <p:cNvPr id="19459" name="Rectangle 2"/>
          <p:cNvSpPr>
            <a:spLocks noChangeArrowheads="1"/>
          </p:cNvSpPr>
          <p:nvPr/>
        </p:nvSpPr>
        <p:spPr bwMode="auto">
          <a:xfrm>
            <a:off x="0" y="0"/>
            <a:ext cx="9144000" cy="0"/>
          </a:xfrm>
          <a:prstGeom prst="rect">
            <a:avLst/>
          </a:prstGeom>
          <a:noFill/>
          <a:ln w="9525">
            <a:noFill/>
            <a:miter lim="800000"/>
          </a:ln>
        </p:spPr>
        <p:txBody>
          <a:bodyPr wrap="none" anchor="ctr">
            <a:spAutoFit/>
          </a:bodyPr>
          <a:lstStyle/>
          <a:p>
            <a:endParaRPr lang="zh-CN" altLang="en-US">
              <a:latin typeface="Calibri" panose="020F0502020204030204" pitchFamily="34" charset="0"/>
            </a:endParaRPr>
          </a:p>
        </p:txBody>
      </p:sp>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4" name="灯片编号占位符 3"/>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a:xfrm>
            <a:off x="0" y="5129"/>
            <a:ext cx="7886700" cy="1325563"/>
          </a:xfrm>
        </p:spPr>
        <p:txBody>
          <a:bodyPr/>
          <a:lstStyle/>
          <a:p>
            <a:r>
              <a:rPr lang="en-US" altLang="zh-CN" dirty="0">
                <a:latin typeface="Times New Roman" panose="02020603050405020304" pitchFamily="18" charset="0"/>
                <a:cs typeface="Times New Roman" panose="02020603050405020304" pitchFamily="18" charset="0"/>
              </a:rPr>
              <a:t>J-F Approach-Life Cycle 4</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0482" name="内容占位符 2"/>
              <p:cNvSpPr>
                <a:spLocks noGrp="1"/>
              </p:cNvSpPr>
              <p:nvPr>
                <p:ph idx="1"/>
              </p:nvPr>
            </p:nvSpPr>
            <p:spPr>
              <a:xfrm>
                <a:off x="167326" y="2426306"/>
                <a:ext cx="8809348" cy="3107228"/>
              </a:xfrm>
            </p:spPr>
            <p:txBody>
              <a:bodyPr/>
              <a:lstStyle/>
              <a:p>
                <a:pPr>
                  <a:buFont typeface="Arial" panose="020B0604020202020204" pitchFamily="34" charset="0"/>
                  <a:buNone/>
                </a:pPr>
                <a:r>
                  <a:rPr lang="en-US" altLang="zh-CN" sz="2800" dirty="0">
                    <a:latin typeface="Times New Roman" panose="02020603050405020304" pitchFamily="18" charset="0"/>
                    <a:cs typeface="Times New Roman" panose="02020603050405020304" pitchFamily="18" charset="0"/>
                  </a:rPr>
                  <a:t>Working w/o formal education: Male 23-59, Female 23-54</a:t>
                </a:r>
                <a:endParaRPr lang="en-US" altLang="zh-CN" sz="2800" dirty="0">
                  <a:latin typeface="Times New Roman" panose="02020603050405020304" pitchFamily="18" charset="0"/>
                  <a:cs typeface="Times New Roman" panose="02020603050405020304" pitchFamily="18" charset="0"/>
                </a:endParaRPr>
              </a:p>
              <a:p>
                <a:pPr>
                  <a:buNone/>
                </a:pPr>
                <a14:m>
                  <m:oMathPara xmlns:m="http://schemas.openxmlformats.org/officeDocument/2006/math">
                    <m:oMathParaPr>
                      <m:jc m:val="centerGroup"/>
                    </m:oMathParaPr>
                    <m:oMath xmlns:m="http://schemas.openxmlformats.org/officeDocument/2006/math">
                      <m:sSub>
                        <m:sSubPr>
                          <m:ctrlPr>
                            <a:rPr lang="zh-CN" altLang="zh-CN" sz="2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𝑚𝑖</m:t>
                          </m:r>
                        </m:e>
                        <m:sub>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𝑦</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𝑠</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𝑎</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𝑒</m:t>
                          </m:r>
                        </m:sub>
                      </m:sSub>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sSub>
                        <m:sSubPr>
                          <m:ctrlPr>
                            <a:rPr lang="zh-CN" altLang="zh-CN"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𝑦𝑚𝑖</m:t>
                          </m:r>
                        </m:e>
                        <m:sub>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𝑦</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𝑠</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𝑎</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𝑒</m:t>
                          </m:r>
                        </m:sub>
                      </m:sSub>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sSub>
                        <m:sSubPr>
                          <m:ctrlPr>
                            <a:rPr lang="zh-CN" altLang="zh-CN"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𝑠𝑟</m:t>
                          </m:r>
                        </m:e>
                        <m:sub>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𝑦</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𝑠</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𝑎</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1</m:t>
                          </m:r>
                        </m:sub>
                      </m:sSub>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sSub>
                        <m:sSubPr>
                          <m:ctrlPr>
                            <a:rPr lang="zh-CN" altLang="zh-CN"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𝑚𝑖</m:t>
                          </m:r>
                        </m:e>
                        <m:sub>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𝑦</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𝑠</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𝑎</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1</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𝑒</m:t>
                          </m:r>
                        </m:sub>
                      </m:sSub>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f>
                        <m:fPr>
                          <m:ctrlPr>
                            <a:rPr lang="zh-CN" altLang="zh-CN"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i="1" kern="100">
                              <a:effectLst/>
                              <a:latin typeface="Cambria Math" panose="02040503050406030204" pitchFamily="18" charset="0"/>
                              <a:ea typeface="等线" panose="02010600030101010101" charset="-122"/>
                              <a:cs typeface="Times New Roman" panose="02020603050405020304" pitchFamily="18" charset="0"/>
                            </a:rPr>
                            <m:t>1</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𝐺</m:t>
                          </m:r>
                        </m:num>
                        <m:den>
                          <m:r>
                            <a:rPr lang="en-US" altLang="zh-CN" sz="2400" i="1" kern="100">
                              <a:effectLst/>
                              <a:latin typeface="Cambria Math" panose="02040503050406030204" pitchFamily="18" charset="0"/>
                              <a:ea typeface="等线" panose="02010600030101010101" charset="-122"/>
                              <a:cs typeface="Times New Roman" panose="02020603050405020304" pitchFamily="18" charset="0"/>
                            </a:rPr>
                            <m:t>1</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charset="-122"/>
                              <a:cs typeface="Times New Roman" panose="02020603050405020304" pitchFamily="18" charset="0"/>
                            </a:rPr>
                            <m:t>𝑅</m:t>
                          </m:r>
                        </m:den>
                      </m:f>
                    </m:oMath>
                  </m:oMathPara>
                </a14:m>
                <a:endParaRPr lang="zh-CN" altLang="zh-CN" sz="2800" kern="100" dirty="0">
                  <a:effectLst/>
                  <a:latin typeface="等线" panose="02010600030101010101" charset="-122"/>
                  <a:ea typeface="等线" panose="02010600030101010101" charset="-122"/>
                  <a:cs typeface="Times New Roman" panose="02020603050405020304" pitchFamily="18" charset="0"/>
                </a:endParaRPr>
              </a:p>
              <a:p>
                <a:pPr>
                  <a:buFont typeface="Arial" panose="020B0604020202020204" pitchFamily="34" charset="0"/>
                  <a:buNone/>
                </a:pPr>
                <a:endParaRPr lang="zh-CN" altLang="en-US" sz="2800" dirty="0">
                  <a:latin typeface="Times New Roman" panose="02020603050405020304" pitchFamily="18" charset="0"/>
                  <a:cs typeface="Times New Roman" panose="02020603050405020304" pitchFamily="18" charset="0"/>
                </a:endParaRPr>
              </a:p>
            </p:txBody>
          </p:sp>
        </mc:Choice>
        <mc:Fallback>
          <p:sp>
            <p:nvSpPr>
              <p:cNvPr id="20482" name="内容占位符 2"/>
              <p:cNvSpPr>
                <a:spLocks noRot="1" noChangeAspect="1" noMove="1" noResize="1" noEditPoints="1" noAdjustHandles="1" noChangeArrowheads="1" noChangeShapeType="1" noTextEdit="1"/>
              </p:cNvSpPr>
              <p:nvPr>
                <p:ph idx="1"/>
              </p:nvPr>
            </p:nvSpPr>
            <p:spPr>
              <a:xfrm>
                <a:off x="167326" y="2426306"/>
                <a:ext cx="8809348" cy="3107228"/>
              </a:xfrm>
              <a:blipFill rotWithShape="1">
                <a:blip r:embed="rId1"/>
                <a:stretch>
                  <a:fillRect l="-4" t="-20" r="4" b="5"/>
                </a:stretch>
              </a:blipFill>
            </p:spPr>
            <p:txBody>
              <a:bodyPr/>
              <a:lstStyle/>
              <a:p>
                <a:r>
                  <a:rPr lang="zh-CN" altLang="en-US">
                    <a:noFill/>
                  </a:rPr>
                  <a:t> </a:t>
                </a:r>
              </a:p>
            </p:txBody>
          </p:sp>
        </mc:Fallback>
      </mc:AlternateContent>
      <p:sp>
        <p:nvSpPr>
          <p:cNvPr id="20483" name="Rectangle 2"/>
          <p:cNvSpPr>
            <a:spLocks noChangeArrowheads="1"/>
          </p:cNvSpPr>
          <p:nvPr/>
        </p:nvSpPr>
        <p:spPr bwMode="auto">
          <a:xfrm>
            <a:off x="0" y="0"/>
            <a:ext cx="9144000" cy="0"/>
          </a:xfrm>
          <a:prstGeom prst="rect">
            <a:avLst/>
          </a:prstGeom>
          <a:noFill/>
          <a:ln w="9525">
            <a:noFill/>
            <a:miter lim="800000"/>
          </a:ln>
        </p:spPr>
        <p:txBody>
          <a:bodyPr wrap="none" anchor="ctr">
            <a:spAutoFit/>
          </a:bodyPr>
          <a:lstStyle/>
          <a:p>
            <a:endParaRPr lang="zh-CN" altLang="en-US">
              <a:latin typeface="Calibri" panose="020F0502020204030204" pitchFamily="34" charset="0"/>
            </a:endParaRPr>
          </a:p>
        </p:txBody>
      </p:sp>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4" name="灯片编号占位符 3"/>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a:xfrm>
            <a:off x="-125495" y="18255"/>
            <a:ext cx="7886700" cy="1325563"/>
          </a:xfrm>
        </p:spPr>
        <p:txBody>
          <a:bodyPr/>
          <a:lstStyle/>
          <a:p>
            <a:r>
              <a:rPr lang="en-US" altLang="zh-CN" dirty="0">
                <a:latin typeface="Times New Roman" panose="02020603050405020304" pitchFamily="18" charset="0"/>
                <a:cs typeface="Times New Roman" panose="02020603050405020304" pitchFamily="18" charset="0"/>
              </a:rPr>
              <a:t>J-F Approach-Life Cycle 3</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1506" name="内容占位符 2"/>
              <p:cNvSpPr>
                <a:spLocks noGrp="1"/>
              </p:cNvSpPr>
              <p:nvPr>
                <p:ph idx="1"/>
              </p:nvPr>
            </p:nvSpPr>
            <p:spPr>
              <a:xfrm>
                <a:off x="628650" y="2226895"/>
                <a:ext cx="7886700" cy="3118103"/>
              </a:xfrm>
            </p:spPr>
            <p:txBody>
              <a:bodyPr/>
              <a:lstStyle/>
              <a:p>
                <a:pPr>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Working/in school: 16-23</a:t>
                </a:r>
                <a:endParaRPr lang="en-US" altLang="zh-CN"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If working: </a:t>
                </a:r>
                <a14:m>
                  <m:oMath xmlns:m="http://schemas.openxmlformats.org/officeDocument/2006/math">
                    <m:sSub>
                      <m:sSubPr>
                        <m:ctrlPr>
                          <a:rPr lang="zh-CN" altLang="zh-CN" sz="20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𝑚𝑖</m:t>
                        </m:r>
                      </m:e>
                      <m: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𝑦</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𝑠</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𝑎</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𝑒</m:t>
                        </m:r>
                      </m:sub>
                    </m:s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𝑦𝑚𝑖</m:t>
                        </m:r>
                      </m:e>
                      <m: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𝑦</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𝑠</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𝑎</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𝑒</m:t>
                        </m:r>
                      </m:sub>
                    </m:s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𝑠𝑟</m:t>
                        </m:r>
                      </m:e>
                      <m: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𝑦</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𝑠</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𝑎</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1</m:t>
                        </m:r>
                      </m:sub>
                    </m:s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𝑚𝑖</m:t>
                        </m:r>
                      </m:e>
                      <m: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𝑦</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𝑠</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𝑎</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1</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𝑒</m:t>
                        </m:r>
                      </m:sub>
                    </m:s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f>
                      <m:f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000" i="1" kern="100">
                            <a:effectLst/>
                            <a:latin typeface="Cambria Math" panose="02040503050406030204" pitchFamily="18" charset="0"/>
                            <a:ea typeface="等线" panose="02010600030101010101" charset="-122"/>
                            <a:cs typeface="Times New Roman" panose="02020603050405020304" pitchFamily="18" charset="0"/>
                          </a:rPr>
                          <m:t>1</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𝐺</m:t>
                        </m:r>
                      </m:num>
                      <m:den>
                        <m:r>
                          <a:rPr lang="en-US" altLang="zh-CN" sz="2000" i="1" kern="100">
                            <a:effectLst/>
                            <a:latin typeface="Cambria Math" panose="02040503050406030204" pitchFamily="18" charset="0"/>
                            <a:ea typeface="等线" panose="02010600030101010101" charset="-122"/>
                            <a:cs typeface="Times New Roman" panose="02020603050405020304" pitchFamily="18" charset="0"/>
                          </a:rPr>
                          <m:t>1</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𝑅</m:t>
                        </m:r>
                      </m:den>
                    </m:f>
                  </m:oMath>
                </a14:m>
                <a:endParaRPr lang="en-US" altLang="zh-CN" dirty="0">
                  <a:latin typeface="Times New Roman" panose="02020603050405020304" pitchFamily="18" charset="0"/>
                  <a:cs typeface="Times New Roman" panose="02020603050405020304" pitchFamily="18" charset="0"/>
                </a:endParaRPr>
              </a:p>
              <a:p>
                <a:pPr marL="0" indent="0" algn="l">
                  <a:spcAft>
                    <a:spcPts val="0"/>
                  </a:spcAft>
                  <a:buNone/>
                </a:pPr>
                <a:r>
                  <a:rPr lang="en-US" altLang="zh-CN" dirty="0">
                    <a:latin typeface="Times New Roman" panose="02020603050405020304" pitchFamily="18" charset="0"/>
                    <a:cs typeface="Times New Roman" panose="02020603050405020304" pitchFamily="18" charset="0"/>
                  </a:rPr>
                  <a:t>If in school:  </a:t>
                </a:r>
                <a14:m>
                  <m:oMath xmlns:m="http://schemas.openxmlformats.org/officeDocument/2006/math">
                    <m:sSub>
                      <m:sSubPr>
                        <m:ctrlPr>
                          <a:rPr lang="zh-CN" altLang="zh-CN" sz="20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𝑚𝑖</m:t>
                        </m:r>
                      </m:e>
                      <m: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𝑦</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𝑠</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𝑎</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𝑢𝑛</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𝑖</m:t>
                            </m:r>
                          </m:e>
                          <m: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1</m:t>
                            </m:r>
                          </m:sub>
                        </m:sSub>
                      </m:sub>
                    </m:s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𝑠𝑟</m:t>
                        </m:r>
                      </m:e>
                      <m: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𝑦</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𝑠</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𝑎</m:t>
                        </m:r>
                      </m:sub>
                    </m:s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𝑠𝑟</m:t>
                        </m:r>
                      </m:e>
                      <m: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𝑦</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1</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𝑠</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𝑎</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1</m:t>
                        </m:r>
                      </m:sub>
                    </m:s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𝑠𝑟</m:t>
                        </m:r>
                      </m:e>
                      <m: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𝑦</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2</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𝑠</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𝑎</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2</m:t>
                        </m:r>
                      </m:sub>
                    </m:s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𝑠𝑟</m:t>
                        </m:r>
                      </m:e>
                      <m: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𝑦</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3</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𝑠</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𝑎</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3</m:t>
                        </m:r>
                      </m:sub>
                    </m:sSub>
                    <m:r>
                      <a:rPr lang="en-US" altLang="zh-CN" sz="2000" b="0" i="1" kern="100" smtClean="0">
                        <a:effectLst/>
                        <a:latin typeface="Cambria Math" panose="02040503050406030204" pitchFamily="18" charset="0"/>
                        <a:ea typeface="等线" panose="02010600030101010101" charset="-122"/>
                        <a:cs typeface="Times New Roman" panose="02020603050405020304" pitchFamily="18" charset="0"/>
                      </a:rPr>
                      <m: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𝑚𝑖</m:t>
                        </m:r>
                      </m:e>
                      <m: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𝑦</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𝑠</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𝑎</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4</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𝑢𝑛𝑖</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𝑐𝑜𝑚𝑝𝑙𝑒𝑡𝑒𝑑</m:t>
                        </m:r>
                      </m:sub>
                    </m:sSub>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sSup>
                      <m:sSup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000" i="1" kern="100">
                                    <a:effectLst/>
                                    <a:latin typeface="Cambria Math" panose="02040503050406030204" pitchFamily="18" charset="0"/>
                                    <a:ea typeface="等线" panose="02010600030101010101" charset="-122"/>
                                    <a:cs typeface="Times New Roman" panose="02020603050405020304" pitchFamily="18" charset="0"/>
                                  </a:rPr>
                                  <m:t>1</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𝐺</m:t>
                                </m:r>
                              </m:num>
                              <m:den>
                                <m:r>
                                  <a:rPr lang="en-US" altLang="zh-CN" sz="2000" i="1" kern="100">
                                    <a:effectLst/>
                                    <a:latin typeface="Cambria Math" panose="02040503050406030204" pitchFamily="18" charset="0"/>
                                    <a:ea typeface="等线" panose="02010600030101010101" charset="-122"/>
                                    <a:cs typeface="Times New Roman" panose="02020603050405020304" pitchFamily="18" charset="0"/>
                                  </a:rPr>
                                  <m:t>1</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charset="-122"/>
                                    <a:cs typeface="Times New Roman" panose="02020603050405020304" pitchFamily="18" charset="0"/>
                                  </a:rPr>
                                  <m:t>𝑅</m:t>
                                </m:r>
                              </m:den>
                            </m:f>
                          </m:e>
                        </m:d>
                      </m:e>
                      <m:sup>
                        <m:r>
                          <a:rPr lang="en-US" altLang="zh-CN" sz="2000" i="1" kern="100">
                            <a:effectLst/>
                            <a:latin typeface="Cambria Math" panose="02040503050406030204" pitchFamily="18" charset="0"/>
                            <a:ea typeface="等线" panose="02010600030101010101" charset="-122"/>
                            <a:cs typeface="Times New Roman" panose="02020603050405020304" pitchFamily="18" charset="0"/>
                          </a:rPr>
                          <m:t>4</m:t>
                        </m:r>
                      </m:sup>
                    </m:sSup>
                  </m:oMath>
                </a14:m>
                <a:endParaRPr lang="zh-CN" altLang="zh-CN" sz="1800" kern="100" dirty="0">
                  <a:effectLst/>
                  <a:latin typeface="等线" panose="02010600030101010101" charset="-122"/>
                  <a:ea typeface="等线" panose="02010600030101010101" charset="-122"/>
                  <a:cs typeface="Times New Roman" panose="02020603050405020304" pitchFamily="18" charset="0"/>
                </a:endParaRPr>
              </a:p>
              <a:p>
                <a:pPr>
                  <a:buFont typeface="Arial" panose="020B0604020202020204" pitchFamily="34" charset="0"/>
                  <a:buNone/>
                </a:pPr>
                <a:endParaRPr lang="en-US" altLang="zh-CN" dirty="0">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zh-CN" altLang="en-US" dirty="0">
                  <a:latin typeface="Times New Roman" panose="02020603050405020304" pitchFamily="18" charset="0"/>
                  <a:cs typeface="Times New Roman" panose="02020603050405020304" pitchFamily="18" charset="0"/>
                </a:endParaRPr>
              </a:p>
            </p:txBody>
          </p:sp>
        </mc:Choice>
        <mc:Fallback>
          <p:sp>
            <p:nvSpPr>
              <p:cNvPr id="21506" name="内容占位符 2"/>
              <p:cNvSpPr>
                <a:spLocks noRot="1" noChangeAspect="1" noMove="1" noResize="1" noEditPoints="1" noAdjustHandles="1" noChangeArrowheads="1" noChangeShapeType="1" noTextEdit="1"/>
              </p:cNvSpPr>
              <p:nvPr>
                <p:ph idx="1"/>
              </p:nvPr>
            </p:nvSpPr>
            <p:spPr>
              <a:xfrm>
                <a:off x="628650" y="2226895"/>
                <a:ext cx="7886700" cy="3118103"/>
              </a:xfrm>
              <a:blipFill rotWithShape="1">
                <a:blip r:embed="rId1"/>
                <a:stretch>
                  <a:fillRect t="-19" b="7"/>
                </a:stretch>
              </a:blipFill>
            </p:spPr>
            <p:txBody>
              <a:bodyPr/>
              <a:lstStyle/>
              <a:p>
                <a:r>
                  <a:rPr lang="zh-CN" altLang="en-US">
                    <a:noFill/>
                  </a:rPr>
                  <a:t> </a:t>
                </a:r>
              </a:p>
            </p:txBody>
          </p:sp>
        </mc:Fallback>
      </mc:AlternateContent>
      <p:sp>
        <p:nvSpPr>
          <p:cNvPr id="21507" name="Rectangle 2"/>
          <p:cNvSpPr>
            <a:spLocks noChangeArrowheads="1"/>
          </p:cNvSpPr>
          <p:nvPr/>
        </p:nvSpPr>
        <p:spPr bwMode="auto">
          <a:xfrm>
            <a:off x="0" y="0"/>
            <a:ext cx="9144000" cy="0"/>
          </a:xfrm>
          <a:prstGeom prst="rect">
            <a:avLst/>
          </a:prstGeom>
          <a:noFill/>
          <a:ln w="9525">
            <a:noFill/>
            <a:miter lim="800000"/>
          </a:ln>
        </p:spPr>
        <p:txBody>
          <a:bodyPr wrap="none" anchor="ctr">
            <a:spAutoFit/>
          </a:bodyPr>
          <a:lstStyle/>
          <a:p>
            <a:endParaRPr lang="zh-CN" altLang="en-US">
              <a:latin typeface="Calibri" panose="020F0502020204030204" pitchFamily="34" charset="0"/>
            </a:endParaRPr>
          </a:p>
        </p:txBody>
      </p:sp>
      <p:sp>
        <p:nvSpPr>
          <p:cNvPr id="21509" name="Rectangle 4"/>
          <p:cNvSpPr>
            <a:spLocks noChangeArrowheads="1"/>
          </p:cNvSpPr>
          <p:nvPr/>
        </p:nvSpPr>
        <p:spPr bwMode="auto">
          <a:xfrm>
            <a:off x="0" y="0"/>
            <a:ext cx="9144000" cy="0"/>
          </a:xfrm>
          <a:prstGeom prst="rect">
            <a:avLst/>
          </a:prstGeom>
          <a:noFill/>
          <a:ln w="9525">
            <a:noFill/>
            <a:miter lim="800000"/>
          </a:ln>
        </p:spPr>
        <p:txBody>
          <a:bodyPr wrap="none" anchor="ctr">
            <a:spAutoFit/>
          </a:bodyPr>
          <a:lstStyle/>
          <a:p>
            <a:endParaRPr lang="zh-CN" altLang="en-US">
              <a:latin typeface="Calibri" panose="020F0502020204030204" pitchFamily="34" charset="0"/>
            </a:endParaRPr>
          </a:p>
        </p:txBody>
      </p:sp>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4" name="灯片编号占位符 3"/>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a:xfrm>
            <a:off x="0" y="97204"/>
            <a:ext cx="7886700" cy="1325563"/>
          </a:xfrm>
        </p:spPr>
        <p:txBody>
          <a:bodyPr/>
          <a:lstStyle/>
          <a:p>
            <a:r>
              <a:rPr lang="en-US" altLang="zh-CN" dirty="0">
                <a:latin typeface="Times New Roman" panose="02020603050405020304" pitchFamily="18" charset="0"/>
                <a:cs typeface="Times New Roman" panose="02020603050405020304" pitchFamily="18" charset="0"/>
              </a:rPr>
              <a:t>J-F Approach-Life Cycle 2</a:t>
            </a:r>
            <a:endParaRPr lang="zh-CN" altLang="en-US" dirty="0">
              <a:latin typeface="Times New Roman" panose="02020603050405020304" pitchFamily="18" charset="0"/>
              <a:cs typeface="Times New Roman" panose="02020603050405020304" pitchFamily="18" charset="0"/>
            </a:endParaRPr>
          </a:p>
        </p:txBody>
      </p:sp>
      <p:sp>
        <p:nvSpPr>
          <p:cNvPr id="22530" name="内容占位符 2"/>
          <p:cNvSpPr>
            <a:spLocks noGrp="1"/>
          </p:cNvSpPr>
          <p:nvPr>
            <p:ph idx="1"/>
          </p:nvPr>
        </p:nvSpPr>
        <p:spPr>
          <a:xfrm>
            <a:off x="628650" y="2409458"/>
            <a:ext cx="7886700" cy="4351338"/>
          </a:xfrm>
        </p:spPr>
        <p:txBody>
          <a:bodyPr/>
          <a:lstStyle/>
          <a:p>
            <a:pPr>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In school: 7-15 </a:t>
            </a:r>
            <a:endParaRPr lang="en-US" altLang="zh-CN" dirty="0">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en-US" altLang="zh-CN" dirty="0">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zh-CN" altLang="zh-CN" sz="1800" kern="100" dirty="0">
              <a:effectLst/>
              <a:latin typeface="等线" panose="02010600030101010101" charset="-122"/>
              <a:ea typeface="等线" panose="02010600030101010101" charset="-122"/>
              <a:cs typeface="Times New Roman" panose="02020603050405020304" pitchFamily="18" charset="0"/>
            </a:endParaRPr>
          </a:p>
          <a:p>
            <a:pPr>
              <a:buFont typeface="Arial" panose="020B0604020202020204" pitchFamily="34" charset="0"/>
              <a:buNone/>
            </a:pPr>
            <a:endParaRPr lang="zh-CN" altLang="en-US" dirty="0">
              <a:latin typeface="Times New Roman" panose="02020603050405020304" pitchFamily="18" charset="0"/>
              <a:cs typeface="Times New Roman" panose="02020603050405020304" pitchFamily="18" charset="0"/>
            </a:endParaRPr>
          </a:p>
        </p:txBody>
      </p:sp>
      <p:sp>
        <p:nvSpPr>
          <p:cNvPr id="22531" name="Rectangle 2"/>
          <p:cNvSpPr>
            <a:spLocks noChangeArrowheads="1"/>
          </p:cNvSpPr>
          <p:nvPr/>
        </p:nvSpPr>
        <p:spPr bwMode="auto">
          <a:xfrm>
            <a:off x="0" y="0"/>
            <a:ext cx="9144000" cy="0"/>
          </a:xfrm>
          <a:prstGeom prst="rect">
            <a:avLst/>
          </a:prstGeom>
          <a:noFill/>
          <a:ln w="9525">
            <a:noFill/>
            <a:miter lim="800000"/>
          </a:ln>
        </p:spPr>
        <p:txBody>
          <a:bodyPr wrap="none" anchor="ctr">
            <a:spAutoFit/>
          </a:bodyPr>
          <a:lstStyle/>
          <a:p>
            <a:endParaRPr lang="zh-CN" altLang="en-US">
              <a:latin typeface="Calibri" panose="020F0502020204030204" pitchFamily="34" charset="0"/>
            </a:endParaRPr>
          </a:p>
        </p:txBody>
      </p:sp>
      <mc:AlternateContent xmlns:mc="http://schemas.openxmlformats.org/markup-compatibility/2006">
        <mc:Choice xmlns:a14="http://schemas.microsoft.com/office/drawing/2010/main" Requires="a14">
          <p:sp>
            <p:nvSpPr>
              <p:cNvPr id="2" name="文本框 1"/>
              <p:cNvSpPr txBox="1"/>
              <p:nvPr/>
            </p:nvSpPr>
            <p:spPr>
              <a:xfrm>
                <a:off x="827584" y="3292831"/>
                <a:ext cx="6771662" cy="616387"/>
              </a:xfrm>
              <a:prstGeom prst="rect">
                <a:avLst/>
              </a:prstGeom>
              <a:noFill/>
            </p:spPr>
            <p:txBody>
              <a:bodyPr wrap="none" lIns="0" tIns="0" rIns="0" bIns="0" rtlCol="0">
                <a:spAutoFit/>
              </a:bodyPr>
              <a:lstStyle/>
              <a:p>
                <a14:m>
                  <m:oMath xmlns:m="http://schemas.openxmlformats.org/officeDocument/2006/math">
                    <m:sSub>
                      <m:sSubPr>
                        <m:ctrlPr>
                          <a:rPr lang="zh-CN" altLang="zh-CN" i="1" kern="10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等线" panose="02010600030101010101" charset="-122"/>
                            <a:cs typeface="Times New Roman" panose="02020603050405020304" pitchFamily="18" charset="0"/>
                          </a:rPr>
                          <m:t>𝑚𝑖</m:t>
                        </m:r>
                      </m:e>
                      <m:sub>
                        <m:r>
                          <a:rPr lang="en-US" altLang="zh-CN" i="1" kern="100">
                            <a:latin typeface="Cambria Math" panose="02040503050406030204" pitchFamily="18" charset="0"/>
                            <a:ea typeface="等线" panose="02010600030101010101" charset="-122"/>
                            <a:cs typeface="Times New Roman" panose="02020603050405020304" pitchFamily="18" charset="0"/>
                          </a:rPr>
                          <m:t>𝑦</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𝑠</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𝑎</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𝑝𝑟𝑖</m:t>
                        </m:r>
                        <m:r>
                          <a:rPr lang="en-US" altLang="zh-CN" i="1" kern="100">
                            <a:latin typeface="Cambria Math" panose="02040503050406030204" pitchFamily="18" charset="0"/>
                            <a:ea typeface="等线" panose="02010600030101010101" charset="-122"/>
                            <a:cs typeface="Times New Roman" panose="02020603050405020304" pitchFamily="18" charset="0"/>
                          </a:rPr>
                          <m:t>_</m:t>
                        </m:r>
                        <m:r>
                          <a:rPr lang="en-US" altLang="zh-CN" i="1" kern="100">
                            <a:latin typeface="Cambria Math" panose="02040503050406030204" pitchFamily="18" charset="0"/>
                            <a:ea typeface="等线" panose="02010600030101010101" charset="-122"/>
                            <a:cs typeface="Times New Roman" panose="02020603050405020304" pitchFamily="18" charset="0"/>
                          </a:rPr>
                          <m:t>1</m:t>
                        </m:r>
                      </m:sub>
                    </m:sSub>
                    <m:r>
                      <a:rPr lang="en-US" altLang="zh-CN" b="0" i="0" kern="100" smtClean="0">
                        <a:latin typeface="Cambria Math" panose="02040503050406030204" pitchFamily="18" charset="0"/>
                        <a:ea typeface="等线" panose="02010600030101010101" charset="-122"/>
                        <a:cs typeface="Times New Roman" panose="02020603050405020304" pitchFamily="18" charset="0"/>
                      </a:rPr>
                      <m:t>=</m:t>
                    </m:r>
                    <m:d>
                      <m:dPr>
                        <m:begChr m:val="["/>
                        <m:endChr m:val="]"/>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eqArr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等线" panose="02010600030101010101" charset="-122"/>
                                    <a:cs typeface="Times New Roman" panose="02020603050405020304" pitchFamily="18" charset="0"/>
                                  </a:rPr>
                                  <m:t>𝑠𝑒𝑛𝑟</m:t>
                                </m:r>
                              </m:e>
                              <m:sub>
                                <m:r>
                                  <a:rPr lang="en-US" altLang="zh-CN" i="1" kern="100">
                                    <a:latin typeface="Cambria Math" panose="02040503050406030204" pitchFamily="18" charset="0"/>
                                    <a:ea typeface="等线" panose="02010600030101010101" charset="-122"/>
                                    <a:cs typeface="Times New Roman" panose="02020603050405020304" pitchFamily="18" charset="0"/>
                                  </a:rPr>
                                  <m:t>𝑦</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𝑠</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𝑎</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𝑝𝑟</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等线" panose="02010600030101010101" charset="-122"/>
                                        <a:cs typeface="Times New Roman" panose="02020603050405020304" pitchFamily="18" charset="0"/>
                                      </a:rPr>
                                      <m:t>𝑖</m:t>
                                    </m:r>
                                  </m:e>
                                  <m:sub>
                                    <m:r>
                                      <a:rPr lang="en-US" altLang="zh-CN" i="1" kern="100">
                                        <a:latin typeface="Cambria Math" panose="02040503050406030204" pitchFamily="18" charset="0"/>
                                        <a:ea typeface="等线" panose="02010600030101010101" charset="-122"/>
                                        <a:cs typeface="Times New Roman" panose="02020603050405020304" pitchFamily="18" charset="0"/>
                                      </a:rPr>
                                      <m:t>1</m:t>
                                    </m:r>
                                  </m:sub>
                                </m:sSub>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𝑗𝑚</m:t>
                                </m:r>
                                <m:r>
                                  <a:rPr lang="en-US" altLang="zh-CN" i="1" kern="100">
                                    <a:latin typeface="Cambria Math" panose="02040503050406030204" pitchFamily="18" charset="0"/>
                                    <a:ea typeface="等线" panose="02010600030101010101" charset="-122"/>
                                    <a:cs typeface="Times New Roman" panose="02020603050405020304" pitchFamily="18" charset="0"/>
                                  </a:rPr>
                                  <m:t>_</m:t>
                                </m:r>
                                <m:r>
                                  <a:rPr lang="en-US" altLang="zh-CN" i="1" kern="100">
                                    <a:latin typeface="Cambria Math" panose="02040503050406030204" pitchFamily="18" charset="0"/>
                                    <a:ea typeface="等线" panose="02010600030101010101" charset="-122"/>
                                    <a:cs typeface="Times New Roman" panose="02020603050405020304" pitchFamily="18" charset="0"/>
                                  </a:rPr>
                                  <m:t>1</m:t>
                                </m:r>
                              </m:sub>
                            </m:sSub>
                            <m:r>
                              <a:rPr lang="en-US" altLang="zh-CN" i="1" kern="100">
                                <a:latin typeface="Cambria Math" panose="02040503050406030204" pitchFamily="18" charset="0"/>
                                <a:ea typeface="等线" panose="02010600030101010101"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等线" panose="02010600030101010101" charset="-122"/>
                                    <a:cs typeface="Times New Roman" panose="02020603050405020304" pitchFamily="18" charset="0"/>
                                  </a:rPr>
                                  <m:t>𝑚𝑖</m:t>
                                </m:r>
                              </m:e>
                              <m:sub>
                                <m:r>
                                  <a:rPr lang="en-US" altLang="zh-CN" i="1" kern="100">
                                    <a:latin typeface="Cambria Math" panose="02040503050406030204" pitchFamily="18" charset="0"/>
                                    <a:ea typeface="等线" panose="02010600030101010101" charset="-122"/>
                                    <a:cs typeface="Times New Roman" panose="02020603050405020304" pitchFamily="18" charset="0"/>
                                  </a:rPr>
                                  <m:t>𝑦</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𝑠</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𝑎</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6</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𝑗</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等线" panose="02010600030101010101" charset="-122"/>
                                        <a:cs typeface="Times New Roman" panose="02020603050405020304" pitchFamily="18" charset="0"/>
                                      </a:rPr>
                                      <m:t>𝑚</m:t>
                                    </m:r>
                                  </m:e>
                                  <m:sub>
                                    <m:r>
                                      <a:rPr lang="en-US" altLang="zh-CN" i="1" kern="100">
                                        <a:latin typeface="Cambria Math" panose="02040503050406030204" pitchFamily="18" charset="0"/>
                                        <a:ea typeface="等线" panose="02010600030101010101" charset="-122"/>
                                        <a:cs typeface="Times New Roman" panose="02020603050405020304" pitchFamily="18" charset="0"/>
                                      </a:rPr>
                                      <m:t>1</m:t>
                                    </m:r>
                                  </m:sub>
                                </m:sSub>
                              </m:sub>
                            </m:sSub>
                            <m:r>
                              <a:rPr lang="en-US" altLang="zh-CN" i="1" kern="100">
                                <a:latin typeface="Cambria Math" panose="02040503050406030204" pitchFamily="18" charset="0"/>
                                <a:ea typeface="等线" panose="02010600030101010101" charset="-122"/>
                                <a:cs typeface="Times New Roman" panose="02020603050405020304" pitchFamily="18" charset="0"/>
                              </a:rPr>
                              <m:t>+</m:t>
                            </m:r>
                          </m:e>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等线" panose="02010600030101010101" charset="-122"/>
                                    <a:cs typeface="Times New Roman" panose="02020603050405020304" pitchFamily="18" charset="0"/>
                                  </a:rPr>
                                  <m:t>𝑛𝑜𝑡𝑒𝑛𝑟</m:t>
                                </m:r>
                              </m:e>
                              <m:sub>
                                <m:r>
                                  <a:rPr lang="en-US" altLang="zh-CN" i="1" kern="100">
                                    <a:latin typeface="Cambria Math" panose="02040503050406030204" pitchFamily="18" charset="0"/>
                                    <a:ea typeface="等线" panose="02010600030101010101" charset="-122"/>
                                    <a:cs typeface="Times New Roman" panose="02020603050405020304" pitchFamily="18" charset="0"/>
                                  </a:rPr>
                                  <m:t>𝑦</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𝑠</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𝑎</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𝑝𝑟</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等线" panose="02010600030101010101" charset="-122"/>
                                        <a:cs typeface="Times New Roman" panose="02020603050405020304" pitchFamily="18" charset="0"/>
                                      </a:rPr>
                                      <m:t>𝑖</m:t>
                                    </m:r>
                                  </m:e>
                                  <m:sub>
                                    <m:r>
                                      <a:rPr lang="en-US" altLang="zh-CN" i="1" kern="100">
                                        <a:latin typeface="Cambria Math" panose="02040503050406030204" pitchFamily="18" charset="0"/>
                                        <a:ea typeface="等线" panose="02010600030101010101" charset="-122"/>
                                        <a:cs typeface="Times New Roman" panose="02020603050405020304" pitchFamily="18" charset="0"/>
                                      </a:rPr>
                                      <m:t>1</m:t>
                                    </m:r>
                                  </m:sub>
                                </m:sSub>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𝑗</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等线" panose="02010600030101010101" charset="-122"/>
                                        <a:cs typeface="Times New Roman" panose="02020603050405020304" pitchFamily="18" charset="0"/>
                                      </a:rPr>
                                      <m:t>𝑚</m:t>
                                    </m:r>
                                  </m:e>
                                  <m:sub>
                                    <m:r>
                                      <a:rPr lang="en-US" altLang="zh-CN" i="1" kern="100">
                                        <a:latin typeface="Cambria Math" panose="02040503050406030204" pitchFamily="18" charset="0"/>
                                        <a:ea typeface="等线" panose="02010600030101010101" charset="-122"/>
                                        <a:cs typeface="Times New Roman" panose="02020603050405020304" pitchFamily="18" charset="0"/>
                                      </a:rPr>
                                      <m:t>1</m:t>
                                    </m:r>
                                  </m:sub>
                                </m:sSub>
                              </m:sub>
                            </m:sSub>
                            <m:r>
                              <a:rPr lang="en-US" altLang="zh-CN" i="1" kern="100">
                                <a:latin typeface="Cambria Math" panose="02040503050406030204" pitchFamily="18" charset="0"/>
                                <a:ea typeface="等线" panose="02010600030101010101"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等线" panose="02010600030101010101" charset="-122"/>
                                    <a:cs typeface="Times New Roman" panose="02020603050405020304" pitchFamily="18" charset="0"/>
                                  </a:rPr>
                                  <m:t>𝑚𝑖</m:t>
                                </m:r>
                              </m:e>
                              <m:sub>
                                <m:r>
                                  <a:rPr lang="en-US" altLang="zh-CN" i="1" kern="100">
                                    <a:latin typeface="Cambria Math" panose="02040503050406030204" pitchFamily="18" charset="0"/>
                                    <a:ea typeface="等线" panose="02010600030101010101" charset="-122"/>
                                    <a:cs typeface="Times New Roman" panose="02020603050405020304" pitchFamily="18" charset="0"/>
                                  </a:rPr>
                                  <m:t>𝑦</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𝑠</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𝑎</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6</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𝑝𝑟𝑖</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𝑐𝑜𝑚𝑝𝑙𝑒𝑡𝑒𝑑</m:t>
                                </m:r>
                              </m:sub>
                            </m:sSub>
                          </m:e>
                        </m:eqArr>
                      </m:e>
                    </m:d>
                  </m:oMath>
                </a14:m>
                <a:r>
                  <a:rPr lang="en-US" altLang="zh-CN" kern="100" dirty="0">
                    <a:ea typeface="等线" panose="02010600030101010101" charset="-122"/>
                    <a:cs typeface="Times New Roman" panose="02020603050405020304" pitchFamily="18" charset="0"/>
                  </a:rPr>
                  <a:t> </a:t>
                </a:r>
                <a14:m>
                  <m:oMath xmlns:m="http://schemas.openxmlformats.org/officeDocument/2006/math">
                    <m:r>
                      <a:rPr lang="en-US" altLang="zh-CN" i="1" kern="100">
                        <a:latin typeface="Cambria Math" panose="02040503050406030204" pitchFamily="18" charset="0"/>
                        <a:ea typeface="等线" panose="02010600030101010101" charset="-122"/>
                        <a:cs typeface="Times New Roman" panose="02020603050405020304" pitchFamily="18" charset="0"/>
                      </a:rPr>
                      <m:t>∗</m:t>
                    </m:r>
                    <m:sSup>
                      <m:s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ea typeface="等线" panose="02010600030101010101" charset="-122"/>
                                    <a:cs typeface="Times New Roman" panose="02020603050405020304" pitchFamily="18" charset="0"/>
                                  </a:rPr>
                                  <m:t>1</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𝐺</m:t>
                                </m:r>
                              </m:num>
                              <m:den>
                                <m:r>
                                  <a:rPr lang="en-US" altLang="zh-CN" i="1" kern="100">
                                    <a:latin typeface="Cambria Math" panose="02040503050406030204" pitchFamily="18" charset="0"/>
                                    <a:ea typeface="等线" panose="02010600030101010101" charset="-122"/>
                                    <a:cs typeface="Times New Roman" panose="02020603050405020304" pitchFamily="18" charset="0"/>
                                  </a:rPr>
                                  <m:t>1</m:t>
                                </m:r>
                                <m:r>
                                  <a:rPr lang="en-US" altLang="zh-CN" i="1" kern="100">
                                    <a:latin typeface="Cambria Math" panose="02040503050406030204" pitchFamily="18" charset="0"/>
                                    <a:ea typeface="等线" panose="02010600030101010101" charset="-122"/>
                                    <a:cs typeface="Times New Roman" panose="02020603050405020304" pitchFamily="18" charset="0"/>
                                  </a:rPr>
                                  <m:t>+</m:t>
                                </m:r>
                                <m:r>
                                  <a:rPr lang="en-US" altLang="zh-CN" i="1" kern="100">
                                    <a:latin typeface="Cambria Math" panose="02040503050406030204" pitchFamily="18" charset="0"/>
                                    <a:ea typeface="等线" panose="02010600030101010101" charset="-122"/>
                                    <a:cs typeface="Times New Roman" panose="02020603050405020304" pitchFamily="18" charset="0"/>
                                  </a:rPr>
                                  <m:t>𝑅</m:t>
                                </m:r>
                              </m:den>
                            </m:f>
                          </m:e>
                        </m:d>
                      </m:e>
                      <m:sup>
                        <m:r>
                          <a:rPr lang="en-US" altLang="zh-CN" i="1" kern="100">
                            <a:latin typeface="Cambria Math" panose="02040503050406030204" pitchFamily="18" charset="0"/>
                            <a:ea typeface="等线" panose="02010600030101010101" charset="-122"/>
                            <a:cs typeface="Times New Roman" panose="02020603050405020304" pitchFamily="18" charset="0"/>
                          </a:rPr>
                          <m:t>6</m:t>
                        </m:r>
                      </m:sup>
                    </m:sSup>
                  </m:oMath>
                </a14:m>
                <a:endParaRPr lang="zh-CN" altLang="en-US" dirty="0"/>
              </a:p>
            </p:txBody>
          </p:sp>
        </mc:Choice>
        <mc:Fallback>
          <p:sp>
            <p:nvSpPr>
              <p:cNvPr id="2" name="文本框 1"/>
              <p:cNvSpPr txBox="1">
                <a:spLocks noRot="1" noChangeAspect="1" noMove="1" noResize="1" noEditPoints="1" noAdjustHandles="1" noChangeArrowheads="1" noChangeShapeType="1" noTextEdit="1"/>
              </p:cNvSpPr>
              <p:nvPr/>
            </p:nvSpPr>
            <p:spPr>
              <a:xfrm>
                <a:off x="827584" y="3292831"/>
                <a:ext cx="6771662" cy="616387"/>
              </a:xfrm>
              <a:prstGeom prst="rect">
                <a:avLst/>
              </a:prstGeom>
              <a:blipFill rotWithShape="1">
                <a:blip r:embed="rId1"/>
                <a:stretch>
                  <a:fillRect l="-3" t="-58" r="3" b="2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zh-CN" altLang="en-US"/>
              <a:t>人力资本与劳动经济研究中心</a:t>
            </a:r>
            <a:endParaRPr lang="zh-CN" altLang="en-US"/>
          </a:p>
        </p:txBody>
      </p:sp>
      <p:sp>
        <p:nvSpPr>
          <p:cNvPr id="5" name="灯片编号占位符 4"/>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a:xfrm>
            <a:off x="0" y="97204"/>
            <a:ext cx="7886700" cy="1325563"/>
          </a:xfrm>
        </p:spPr>
        <p:txBody>
          <a:bodyPr/>
          <a:lstStyle/>
          <a:p>
            <a:r>
              <a:rPr lang="en-US" altLang="zh-CN" dirty="0">
                <a:latin typeface="Times New Roman" panose="02020603050405020304" pitchFamily="18" charset="0"/>
                <a:cs typeface="Times New Roman" panose="02020603050405020304" pitchFamily="18" charset="0"/>
              </a:rPr>
              <a:t>J-F Approach-Life Cycle 1</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3554" name="内容占位符 2"/>
              <p:cNvSpPr>
                <a:spLocks noGrp="1"/>
              </p:cNvSpPr>
              <p:nvPr>
                <p:ph idx="1"/>
              </p:nvPr>
            </p:nvSpPr>
            <p:spPr>
              <a:xfrm>
                <a:off x="628650" y="2409458"/>
                <a:ext cx="7886700" cy="3010954"/>
              </a:xfrm>
            </p:spPr>
            <p:txBody>
              <a:bodyPr/>
              <a:lstStyle/>
              <a:p>
                <a:pPr>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Not working, not in school: 0-6</a:t>
                </a:r>
                <a:endParaRPr lang="en-US" altLang="zh-CN" dirty="0">
                  <a:latin typeface="Times New Roman" panose="02020603050405020304" pitchFamily="18" charset="0"/>
                  <a:cs typeface="Times New Roman" panose="02020603050405020304" pitchFamily="18" charset="0"/>
                </a:endParaRPr>
              </a:p>
              <a:p>
                <a:pPr>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zh-CN" altLang="zh-CN" sz="2400" i="1" smtClean="0">
                              <a:effectLst/>
                              <a:latin typeface="Cambria Math" panose="02040503050406030204" pitchFamily="18" charset="0"/>
                              <a:ea typeface="Cambria Math" panose="02040503050406030204" pitchFamily="18" charset="0"/>
                            </a:rPr>
                          </m:ctrlPr>
                        </m:sSubPr>
                        <m:e>
                          <m:r>
                            <a:rPr lang="en-US" altLang="zh-CN" sz="2400" i="1">
                              <a:effectLst/>
                              <a:latin typeface="Cambria Math" panose="02040503050406030204" pitchFamily="18" charset="0"/>
                              <a:ea typeface="等线" panose="02010600030101010101" charset="-122"/>
                              <a:cs typeface="Times New Roman" panose="02020603050405020304" pitchFamily="18" charset="0"/>
                            </a:rPr>
                            <m:t>𝑚𝑖</m:t>
                          </m:r>
                        </m:e>
                        <m:sub>
                          <m:r>
                            <a:rPr lang="en-US" altLang="zh-CN" sz="2400" i="1">
                              <a:effectLst/>
                              <a:latin typeface="Cambria Math" panose="02040503050406030204" pitchFamily="18" charset="0"/>
                              <a:ea typeface="等线" panose="02010600030101010101" charset="-122"/>
                              <a:cs typeface="Times New Roman" panose="02020603050405020304" pitchFamily="18" charset="0"/>
                            </a:rPr>
                            <m:t>𝑦</m:t>
                          </m:r>
                          <m:r>
                            <a:rPr lang="en-US" altLang="zh-CN" sz="2400" i="1">
                              <a:effectLst/>
                              <a:latin typeface="Cambria Math" panose="02040503050406030204" pitchFamily="18" charset="0"/>
                              <a:ea typeface="等线" panose="02010600030101010101" charset="-122"/>
                              <a:cs typeface="Times New Roman" panose="02020603050405020304" pitchFamily="18" charset="0"/>
                            </a:rPr>
                            <m:t>,</m:t>
                          </m:r>
                          <m:r>
                            <a:rPr lang="en-US" altLang="zh-CN" sz="2400" i="1">
                              <a:effectLst/>
                              <a:latin typeface="Cambria Math" panose="02040503050406030204" pitchFamily="18" charset="0"/>
                              <a:ea typeface="等线" panose="02010600030101010101" charset="-122"/>
                              <a:cs typeface="Times New Roman" panose="02020603050405020304" pitchFamily="18" charset="0"/>
                            </a:rPr>
                            <m:t>𝑠</m:t>
                          </m:r>
                          <m:r>
                            <a:rPr lang="en-US" altLang="zh-CN" sz="2400" i="1">
                              <a:effectLst/>
                              <a:latin typeface="Cambria Math" panose="02040503050406030204" pitchFamily="18" charset="0"/>
                              <a:ea typeface="等线" panose="02010600030101010101" charset="-122"/>
                              <a:cs typeface="Times New Roman" panose="02020603050405020304" pitchFamily="18" charset="0"/>
                            </a:rPr>
                            <m:t>,</m:t>
                          </m:r>
                          <m:r>
                            <a:rPr lang="en-US" altLang="zh-CN" sz="2400" i="1">
                              <a:effectLst/>
                              <a:latin typeface="Cambria Math" panose="02040503050406030204" pitchFamily="18" charset="0"/>
                              <a:ea typeface="等线" panose="02010600030101010101" charset="-122"/>
                              <a:cs typeface="Times New Roman" panose="02020603050405020304" pitchFamily="18" charset="0"/>
                            </a:rPr>
                            <m:t>𝑎</m:t>
                          </m:r>
                          <m:r>
                            <a:rPr lang="en-US" altLang="zh-CN" sz="2400" i="1">
                              <a:effectLst/>
                              <a:latin typeface="Cambria Math" panose="02040503050406030204" pitchFamily="18" charset="0"/>
                              <a:ea typeface="等线" panose="02010600030101010101" charset="-122"/>
                              <a:cs typeface="Times New Roman" panose="02020603050405020304" pitchFamily="18" charset="0"/>
                            </a:rPr>
                            <m:t>,</m:t>
                          </m:r>
                          <m:r>
                            <a:rPr lang="en-US" altLang="zh-CN" sz="2400" i="1">
                              <a:effectLst/>
                              <a:latin typeface="Cambria Math" panose="02040503050406030204" pitchFamily="18" charset="0"/>
                              <a:ea typeface="等线" panose="02010600030101010101" charset="-122"/>
                              <a:cs typeface="Times New Roman" panose="02020603050405020304" pitchFamily="18" charset="0"/>
                            </a:rPr>
                            <m:t>𝑒</m:t>
                          </m:r>
                        </m:sub>
                      </m:sSub>
                      <m:r>
                        <a:rPr lang="en-US" altLang="zh-CN" sz="2400" i="1">
                          <a:effectLst/>
                          <a:latin typeface="Cambria Math" panose="02040503050406030204" pitchFamily="18" charset="0"/>
                          <a:ea typeface="等线" panose="02010600030101010101" charset="-122"/>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effectLst/>
                              <a:latin typeface="Cambria Math" panose="02040503050406030204" pitchFamily="18" charset="0"/>
                              <a:ea typeface="等线" panose="02010600030101010101" charset="-122"/>
                              <a:cs typeface="Times New Roman" panose="02020603050405020304" pitchFamily="18" charset="0"/>
                            </a:rPr>
                            <m:t>𝑠𝑟</m:t>
                          </m:r>
                        </m:e>
                        <m:sub>
                          <m:r>
                            <a:rPr lang="en-US" altLang="zh-CN" sz="2400" i="1">
                              <a:effectLst/>
                              <a:latin typeface="Cambria Math" panose="02040503050406030204" pitchFamily="18" charset="0"/>
                              <a:ea typeface="等线" panose="02010600030101010101" charset="-122"/>
                              <a:cs typeface="Times New Roman" panose="02020603050405020304" pitchFamily="18" charset="0"/>
                            </a:rPr>
                            <m:t>𝑦</m:t>
                          </m:r>
                          <m:r>
                            <a:rPr lang="en-US" altLang="zh-CN" sz="2400" i="1">
                              <a:effectLst/>
                              <a:latin typeface="Cambria Math" panose="02040503050406030204" pitchFamily="18" charset="0"/>
                              <a:ea typeface="等线" panose="02010600030101010101" charset="-122"/>
                              <a:cs typeface="Times New Roman" panose="02020603050405020304" pitchFamily="18" charset="0"/>
                            </a:rPr>
                            <m:t>,</m:t>
                          </m:r>
                          <m:r>
                            <a:rPr lang="en-US" altLang="zh-CN" sz="2400" i="1">
                              <a:effectLst/>
                              <a:latin typeface="Cambria Math" panose="02040503050406030204" pitchFamily="18" charset="0"/>
                              <a:ea typeface="等线" panose="02010600030101010101" charset="-122"/>
                              <a:cs typeface="Times New Roman" panose="02020603050405020304" pitchFamily="18" charset="0"/>
                            </a:rPr>
                            <m:t>𝑠</m:t>
                          </m:r>
                          <m:r>
                            <a:rPr lang="en-US" altLang="zh-CN" sz="2400" i="1">
                              <a:effectLst/>
                              <a:latin typeface="Cambria Math" panose="02040503050406030204" pitchFamily="18" charset="0"/>
                              <a:ea typeface="等线" panose="02010600030101010101" charset="-122"/>
                              <a:cs typeface="Times New Roman" panose="02020603050405020304" pitchFamily="18" charset="0"/>
                            </a:rPr>
                            <m:t>,</m:t>
                          </m:r>
                          <m:r>
                            <a:rPr lang="en-US" altLang="zh-CN" sz="2400" i="1">
                              <a:effectLst/>
                              <a:latin typeface="Cambria Math" panose="02040503050406030204" pitchFamily="18" charset="0"/>
                              <a:ea typeface="等线" panose="02010600030101010101" charset="-122"/>
                              <a:cs typeface="Times New Roman" panose="02020603050405020304" pitchFamily="18" charset="0"/>
                            </a:rPr>
                            <m:t>𝑎</m:t>
                          </m:r>
                          <m:r>
                            <a:rPr lang="en-US" altLang="zh-CN" sz="2400" i="1">
                              <a:effectLst/>
                              <a:latin typeface="Cambria Math" panose="02040503050406030204" pitchFamily="18" charset="0"/>
                              <a:ea typeface="等线" panose="02010600030101010101" charset="-122"/>
                              <a:cs typeface="Times New Roman" panose="02020603050405020304" pitchFamily="18" charset="0"/>
                            </a:rPr>
                            <m:t>+</m:t>
                          </m:r>
                          <m:r>
                            <a:rPr lang="en-US" altLang="zh-CN" sz="2400" i="1">
                              <a:effectLst/>
                              <a:latin typeface="Cambria Math" panose="02040503050406030204" pitchFamily="18" charset="0"/>
                              <a:ea typeface="等线" panose="02010600030101010101" charset="-122"/>
                              <a:cs typeface="Times New Roman" panose="02020603050405020304" pitchFamily="18" charset="0"/>
                            </a:rPr>
                            <m:t>1</m:t>
                          </m:r>
                        </m:sub>
                      </m:sSub>
                      <m:r>
                        <a:rPr lang="en-US" altLang="zh-CN" sz="2400" i="1">
                          <a:effectLst/>
                          <a:latin typeface="Cambria Math" panose="02040503050406030204" pitchFamily="18" charset="0"/>
                          <a:ea typeface="等线" panose="02010600030101010101" charset="-122"/>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effectLst/>
                              <a:latin typeface="Cambria Math" panose="02040503050406030204" pitchFamily="18" charset="0"/>
                              <a:ea typeface="等线" panose="02010600030101010101" charset="-122"/>
                              <a:cs typeface="Times New Roman" panose="02020603050405020304" pitchFamily="18" charset="0"/>
                            </a:rPr>
                            <m:t>𝑚𝑖</m:t>
                          </m:r>
                        </m:e>
                        <m:sub>
                          <m:r>
                            <a:rPr lang="en-US" altLang="zh-CN" sz="2400" i="1">
                              <a:effectLst/>
                              <a:latin typeface="Cambria Math" panose="02040503050406030204" pitchFamily="18" charset="0"/>
                              <a:ea typeface="等线" panose="02010600030101010101" charset="-122"/>
                              <a:cs typeface="Times New Roman" panose="02020603050405020304" pitchFamily="18" charset="0"/>
                            </a:rPr>
                            <m:t>𝑦</m:t>
                          </m:r>
                          <m:r>
                            <a:rPr lang="en-US" altLang="zh-CN" sz="2400" i="1">
                              <a:effectLst/>
                              <a:latin typeface="Cambria Math" panose="02040503050406030204" pitchFamily="18" charset="0"/>
                              <a:ea typeface="等线" panose="02010600030101010101" charset="-122"/>
                              <a:cs typeface="Times New Roman" panose="02020603050405020304" pitchFamily="18" charset="0"/>
                            </a:rPr>
                            <m:t>,</m:t>
                          </m:r>
                          <m:r>
                            <a:rPr lang="en-US" altLang="zh-CN" sz="2400" i="1">
                              <a:effectLst/>
                              <a:latin typeface="Cambria Math" panose="02040503050406030204" pitchFamily="18" charset="0"/>
                              <a:ea typeface="等线" panose="02010600030101010101" charset="-122"/>
                              <a:cs typeface="Times New Roman" panose="02020603050405020304" pitchFamily="18" charset="0"/>
                            </a:rPr>
                            <m:t>𝑠</m:t>
                          </m:r>
                          <m:r>
                            <a:rPr lang="en-US" altLang="zh-CN" sz="2400" i="1">
                              <a:effectLst/>
                              <a:latin typeface="Cambria Math" panose="02040503050406030204" pitchFamily="18" charset="0"/>
                              <a:ea typeface="等线" panose="02010600030101010101" charset="-122"/>
                              <a:cs typeface="Times New Roman" panose="02020603050405020304" pitchFamily="18" charset="0"/>
                            </a:rPr>
                            <m:t>,</m:t>
                          </m:r>
                          <m:r>
                            <a:rPr lang="en-US" altLang="zh-CN" sz="2400" i="1">
                              <a:effectLst/>
                              <a:latin typeface="Cambria Math" panose="02040503050406030204" pitchFamily="18" charset="0"/>
                              <a:ea typeface="等线" panose="02010600030101010101" charset="-122"/>
                              <a:cs typeface="Times New Roman" panose="02020603050405020304" pitchFamily="18" charset="0"/>
                            </a:rPr>
                            <m:t>𝑎</m:t>
                          </m:r>
                          <m:r>
                            <a:rPr lang="en-US" altLang="zh-CN" sz="2400" i="1">
                              <a:effectLst/>
                              <a:latin typeface="Cambria Math" panose="02040503050406030204" pitchFamily="18" charset="0"/>
                              <a:ea typeface="等线" panose="02010600030101010101" charset="-122"/>
                              <a:cs typeface="Times New Roman" panose="02020603050405020304" pitchFamily="18" charset="0"/>
                            </a:rPr>
                            <m:t>+</m:t>
                          </m:r>
                          <m:r>
                            <a:rPr lang="en-US" altLang="zh-CN" sz="2400" i="1">
                              <a:effectLst/>
                              <a:latin typeface="Cambria Math" panose="02040503050406030204" pitchFamily="18" charset="0"/>
                              <a:ea typeface="等线" panose="02010600030101010101" charset="-122"/>
                              <a:cs typeface="Times New Roman" panose="02020603050405020304" pitchFamily="18" charset="0"/>
                            </a:rPr>
                            <m:t>1</m:t>
                          </m:r>
                          <m:r>
                            <a:rPr lang="en-US" altLang="zh-CN" sz="2400" i="1">
                              <a:effectLst/>
                              <a:latin typeface="Cambria Math" panose="02040503050406030204" pitchFamily="18" charset="0"/>
                              <a:ea typeface="等线" panose="02010600030101010101" charset="-122"/>
                              <a:cs typeface="Times New Roman" panose="02020603050405020304" pitchFamily="18" charset="0"/>
                            </a:rPr>
                            <m:t>,</m:t>
                          </m:r>
                          <m:r>
                            <a:rPr lang="en-US" altLang="zh-CN" sz="2400" i="1">
                              <a:effectLst/>
                              <a:latin typeface="Cambria Math" panose="02040503050406030204" pitchFamily="18" charset="0"/>
                              <a:ea typeface="等线" panose="02010600030101010101" charset="-122"/>
                              <a:cs typeface="Times New Roman" panose="02020603050405020304" pitchFamily="18" charset="0"/>
                            </a:rPr>
                            <m:t>𝑒</m:t>
                          </m:r>
                        </m:sub>
                      </m:sSub>
                      <m:r>
                        <a:rPr lang="en-US" altLang="zh-CN" sz="2400" i="1">
                          <a:effectLst/>
                          <a:latin typeface="Cambria Math" panose="02040503050406030204" pitchFamily="18" charset="0"/>
                          <a:ea typeface="等线" panose="02010600030101010101" charset="-122"/>
                          <a:cs typeface="Times New Roman" panose="02020603050405020304" pitchFamily="18" charset="0"/>
                        </a:rPr>
                        <m:t>∗</m:t>
                      </m:r>
                      <m:f>
                        <m:fPr>
                          <m:ctrlPr>
                            <a:rPr lang="zh-CN" altLang="zh-CN" sz="2400" i="1">
                              <a:effectLst/>
                              <a:latin typeface="Cambria Math" panose="02040503050406030204" pitchFamily="18" charset="0"/>
                              <a:ea typeface="Cambria Math" panose="02040503050406030204" pitchFamily="18" charset="0"/>
                            </a:rPr>
                          </m:ctrlPr>
                        </m:fPr>
                        <m:num>
                          <m:r>
                            <a:rPr lang="en-US" altLang="zh-CN" sz="2400" i="1">
                              <a:effectLst/>
                              <a:latin typeface="Cambria Math" panose="02040503050406030204" pitchFamily="18" charset="0"/>
                              <a:ea typeface="等线" panose="02010600030101010101" charset="-122"/>
                              <a:cs typeface="Times New Roman" panose="02020603050405020304" pitchFamily="18" charset="0"/>
                            </a:rPr>
                            <m:t>1</m:t>
                          </m:r>
                          <m:r>
                            <a:rPr lang="en-US" altLang="zh-CN" sz="2400" i="1">
                              <a:effectLst/>
                              <a:latin typeface="Cambria Math" panose="02040503050406030204" pitchFamily="18" charset="0"/>
                              <a:ea typeface="等线" panose="02010600030101010101" charset="-122"/>
                              <a:cs typeface="Times New Roman" panose="02020603050405020304" pitchFamily="18" charset="0"/>
                            </a:rPr>
                            <m:t>+</m:t>
                          </m:r>
                          <m:r>
                            <a:rPr lang="en-US" altLang="zh-CN" sz="2400" i="1">
                              <a:effectLst/>
                              <a:latin typeface="Cambria Math" panose="02040503050406030204" pitchFamily="18" charset="0"/>
                              <a:ea typeface="等线" panose="02010600030101010101" charset="-122"/>
                              <a:cs typeface="Times New Roman" panose="02020603050405020304" pitchFamily="18" charset="0"/>
                            </a:rPr>
                            <m:t>𝐺</m:t>
                          </m:r>
                        </m:num>
                        <m:den>
                          <m:r>
                            <a:rPr lang="en-US" altLang="zh-CN" sz="2400" i="1">
                              <a:effectLst/>
                              <a:latin typeface="Cambria Math" panose="02040503050406030204" pitchFamily="18" charset="0"/>
                              <a:ea typeface="等线" panose="02010600030101010101" charset="-122"/>
                              <a:cs typeface="Times New Roman" panose="02020603050405020304" pitchFamily="18" charset="0"/>
                            </a:rPr>
                            <m:t>1</m:t>
                          </m:r>
                          <m:r>
                            <a:rPr lang="en-US" altLang="zh-CN" sz="2400" i="1">
                              <a:effectLst/>
                              <a:latin typeface="Cambria Math" panose="02040503050406030204" pitchFamily="18" charset="0"/>
                              <a:ea typeface="等线" panose="02010600030101010101" charset="-122"/>
                              <a:cs typeface="Times New Roman" panose="02020603050405020304" pitchFamily="18" charset="0"/>
                            </a:rPr>
                            <m:t>+</m:t>
                          </m:r>
                          <m:r>
                            <a:rPr lang="en-US" altLang="zh-CN" sz="2400" i="1">
                              <a:effectLst/>
                              <a:latin typeface="Cambria Math" panose="02040503050406030204" pitchFamily="18" charset="0"/>
                              <a:ea typeface="等线" panose="02010600030101010101" charset="-122"/>
                              <a:cs typeface="Times New Roman" panose="02020603050405020304" pitchFamily="18" charset="0"/>
                            </a:rPr>
                            <m:t>𝑅</m:t>
                          </m:r>
                        </m:den>
                      </m:f>
                    </m:oMath>
                  </m:oMathPara>
                </a14:m>
                <a:endParaRPr lang="zh-CN" altLang="en-US" dirty="0">
                  <a:latin typeface="Times New Roman" panose="02020603050405020304" pitchFamily="18" charset="0"/>
                  <a:cs typeface="Times New Roman" panose="02020603050405020304" pitchFamily="18" charset="0"/>
                </a:endParaRPr>
              </a:p>
            </p:txBody>
          </p:sp>
        </mc:Choice>
        <mc:Fallback>
          <p:sp>
            <p:nvSpPr>
              <p:cNvPr id="23554" name="内容占位符 2"/>
              <p:cNvSpPr>
                <a:spLocks noRot="1" noChangeAspect="1" noMove="1" noResize="1" noEditPoints="1" noAdjustHandles="1" noChangeArrowheads="1" noChangeShapeType="1" noTextEdit="1"/>
              </p:cNvSpPr>
              <p:nvPr>
                <p:ph idx="1"/>
              </p:nvPr>
            </p:nvSpPr>
            <p:spPr>
              <a:xfrm>
                <a:off x="628650" y="2409458"/>
                <a:ext cx="7886700" cy="3010954"/>
              </a:xfrm>
              <a:blipFill rotWithShape="1">
                <a:blip r:embed="rId1"/>
                <a:stretch>
                  <a:fillRect t="-9" b="2"/>
                </a:stretch>
              </a:blipFill>
            </p:spPr>
            <p:txBody>
              <a:bodyPr/>
              <a:lstStyle/>
              <a:p>
                <a:r>
                  <a:rPr lang="zh-CN" altLang="en-US">
                    <a:noFill/>
                  </a:rPr>
                  <a:t> </a:t>
                </a:r>
              </a:p>
            </p:txBody>
          </p:sp>
        </mc:Fallback>
      </mc:AlternateContent>
      <p:sp>
        <p:nvSpPr>
          <p:cNvPr id="23555" name="Rectangle 2"/>
          <p:cNvSpPr>
            <a:spLocks noChangeArrowheads="1"/>
          </p:cNvSpPr>
          <p:nvPr/>
        </p:nvSpPr>
        <p:spPr bwMode="auto">
          <a:xfrm>
            <a:off x="0" y="0"/>
            <a:ext cx="9144000" cy="0"/>
          </a:xfrm>
          <a:prstGeom prst="rect">
            <a:avLst/>
          </a:prstGeom>
          <a:noFill/>
          <a:ln w="9525">
            <a:noFill/>
            <a:miter lim="800000"/>
          </a:ln>
        </p:spPr>
        <p:txBody>
          <a:bodyPr wrap="none" anchor="ctr">
            <a:spAutoFit/>
          </a:bodyPr>
          <a:lstStyle/>
          <a:p>
            <a:endParaRPr lang="zh-CN" altLang="en-US">
              <a:latin typeface="Calibri" panose="020F0502020204030204" pitchFamily="34" charset="0"/>
            </a:endParaRPr>
          </a:p>
        </p:txBody>
      </p:sp>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4" name="灯片编号占位符 3"/>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a:xfrm>
            <a:off x="27284" y="97204"/>
            <a:ext cx="7886700" cy="1325563"/>
          </a:xfrm>
        </p:spPr>
        <p:txBody>
          <a:bodyPr/>
          <a:lstStyle/>
          <a:p>
            <a:r>
              <a:rPr lang="en-US" altLang="zh-CN" dirty="0">
                <a:latin typeface="Times New Roman" panose="02020603050405020304" pitchFamily="18" charset="0"/>
                <a:cs typeface="Times New Roman" panose="02020603050405020304" pitchFamily="18" charset="0"/>
              </a:rPr>
              <a:t>Total HC Stock</a:t>
            </a:r>
            <a:endParaRPr lang="zh-CN" altLang="en-US" dirty="0">
              <a:latin typeface="Times New Roman" panose="02020603050405020304" pitchFamily="18" charset="0"/>
              <a:cs typeface="Times New Roman" panose="02020603050405020304" pitchFamily="18" charset="0"/>
            </a:endParaRPr>
          </a:p>
        </p:txBody>
      </p:sp>
      <p:sp>
        <p:nvSpPr>
          <p:cNvPr id="24579" name="Rectangle 2"/>
          <p:cNvSpPr>
            <a:spLocks noChangeArrowheads="1"/>
          </p:cNvSpPr>
          <p:nvPr/>
        </p:nvSpPr>
        <p:spPr bwMode="auto">
          <a:xfrm>
            <a:off x="0" y="0"/>
            <a:ext cx="9144000" cy="0"/>
          </a:xfrm>
          <a:prstGeom prst="rect">
            <a:avLst/>
          </a:prstGeom>
          <a:noFill/>
          <a:ln w="9525">
            <a:noFill/>
            <a:miter lim="800000"/>
          </a:ln>
        </p:spPr>
        <p:txBody>
          <a:bodyPr wrap="none" anchor="ctr">
            <a:spAutoFit/>
          </a:bodyPr>
          <a:lstStyle/>
          <a:p>
            <a:endParaRPr lang="zh-CN" altLang="en-US">
              <a:latin typeface="Calibri" panose="020F0502020204030204" pitchFamily="34" charset="0"/>
            </a:endParaRPr>
          </a:p>
        </p:txBody>
      </p:sp>
      <p:pic>
        <p:nvPicPr>
          <p:cNvPr id="24580" name="Picture 1"/>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1597896" y="3195848"/>
            <a:ext cx="6316088" cy="631377"/>
          </a:xfrm>
          <a:prstGeom prst="rect">
            <a:avLst/>
          </a:prstGeom>
          <a:noFill/>
          <a:ln w="9525">
            <a:noFill/>
            <a:miter lim="800000"/>
            <a:headEnd/>
            <a:tailEnd/>
          </a:ln>
        </p:spPr>
      </p:pic>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4" name="灯片编号占位符 3"/>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a:xfrm>
            <a:off x="145073" y="1"/>
            <a:ext cx="7057005" cy="1150070"/>
          </a:xfrm>
        </p:spPr>
        <p:txBody>
          <a:bodyPr/>
          <a:lstStyle/>
          <a:p>
            <a:r>
              <a:rPr lang="en-US" altLang="zh-CN" dirty="0">
                <a:latin typeface="Times New Roman" panose="02020603050405020304" pitchFamily="18" charset="0"/>
                <a:cs typeface="Times New Roman" panose="02020603050405020304" pitchFamily="18" charset="0"/>
              </a:rPr>
              <a:t>Calculation Procedures</a:t>
            </a:r>
            <a:endParaRPr lang="zh-CN" alt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p:txBody>
          <a:bodyPr rtlCol="0">
            <a:normAutofit/>
          </a:bodyPr>
          <a:lstStyle/>
          <a:p>
            <a:pPr lvl="1" fontAlgn="auto">
              <a:spcAft>
                <a:spcPts val="0"/>
              </a:spcAft>
              <a:buFont typeface="Arial" panose="020B0604020202020204" pitchFamily="34" charset="0"/>
              <a:buChar char="–"/>
              <a:defRPr/>
            </a:pPr>
            <a:r>
              <a:rPr lang="en-US" altLang="zh-CN" dirty="0">
                <a:latin typeface="Times New Roman" panose="02020603050405020304" pitchFamily="18" charset="0"/>
                <a:cs typeface="Times New Roman" panose="02020603050405020304" pitchFamily="18" charset="0"/>
              </a:rPr>
              <a:t>Calculation the market income per year </a:t>
            </a:r>
            <a:r>
              <a:rPr lang="en-US" altLang="zh-CN" i="1" dirty="0" err="1">
                <a:latin typeface="Times New Roman" panose="02020603050405020304" pitchFamily="18" charset="0"/>
                <a:cs typeface="Times New Roman" panose="02020603050405020304" pitchFamily="18" charset="0"/>
              </a:rPr>
              <a:t>ymi</a:t>
            </a:r>
            <a:r>
              <a:rPr lang="en-US" altLang="zh-CN" dirty="0">
                <a:latin typeface="Times New Roman" panose="02020603050405020304" pitchFamily="18" charset="0"/>
                <a:cs typeface="Times New Roman" panose="02020603050405020304" pitchFamily="18" charset="0"/>
              </a:rPr>
              <a:t>(</a:t>
            </a:r>
            <a:r>
              <a:rPr lang="en-US" altLang="zh-CN" i="1" dirty="0" err="1">
                <a:latin typeface="Times New Roman" panose="02020603050405020304" pitchFamily="18" charset="0"/>
                <a:cs typeface="Times New Roman" panose="02020603050405020304" pitchFamily="18" charset="0"/>
              </a:rPr>
              <a:t>y,s,a,e</a:t>
            </a:r>
            <a:r>
              <a:rPr lang="en-US" altLang="zh-CN" dirty="0">
                <a:latin typeface="Times New Roman" panose="02020603050405020304" pitchFamily="18" charset="0"/>
                <a:cs typeface="Times New Roman" panose="02020603050405020304" pitchFamily="18" charset="0"/>
              </a:rPr>
              <a:t>) by Mincer equation</a:t>
            </a:r>
            <a:endParaRPr lang="en-US" altLang="zh-CN" i="1" dirty="0">
              <a:latin typeface="Times New Roman" panose="02020603050405020304" pitchFamily="18" charset="0"/>
              <a:cs typeface="Times New Roman" panose="02020603050405020304" pitchFamily="18" charset="0"/>
            </a:endParaRPr>
          </a:p>
          <a:p>
            <a:pPr lvl="1" fontAlgn="auto">
              <a:spcAft>
                <a:spcPts val="0"/>
              </a:spcAft>
              <a:buFont typeface="Arial" panose="020B0604020202020204" pitchFamily="34" charset="0"/>
              <a:buChar char="–"/>
              <a:defRPr/>
            </a:pPr>
            <a:r>
              <a:rPr lang="en-US" altLang="zh-CN" dirty="0">
                <a:latin typeface="Times New Roman" panose="02020603050405020304" pitchFamily="18" charset="0"/>
                <a:cs typeface="Times New Roman" panose="02020603050405020304" pitchFamily="18" charset="0"/>
              </a:rPr>
              <a:t>New enrollment </a:t>
            </a:r>
            <a:r>
              <a:rPr lang="en-US" altLang="zh-CN" i="1" dirty="0" err="1">
                <a:latin typeface="Times New Roman" panose="02020603050405020304" pitchFamily="18" charset="0"/>
                <a:cs typeface="Times New Roman" panose="02020603050405020304" pitchFamily="18" charset="0"/>
              </a:rPr>
              <a:t>newenroll</a:t>
            </a:r>
            <a:r>
              <a:rPr lang="en-US" altLang="zh-CN" dirty="0">
                <a:latin typeface="Times New Roman" panose="02020603050405020304" pitchFamily="18" charset="0"/>
                <a:cs typeface="Times New Roman" panose="02020603050405020304" pitchFamily="18" charset="0"/>
              </a:rPr>
              <a:t> and </a:t>
            </a:r>
            <a:r>
              <a:rPr lang="en-US" altLang="zh-CN" i="1" dirty="0">
                <a:latin typeface="Times New Roman" panose="02020603050405020304" pitchFamily="18" charset="0"/>
                <a:cs typeface="Times New Roman" panose="02020603050405020304" pitchFamily="18" charset="0"/>
              </a:rPr>
              <a:t>population in school-pop </a:t>
            </a:r>
            <a:r>
              <a:rPr lang="en-US" altLang="zh-CN" i="1" dirty="0" err="1">
                <a:latin typeface="Times New Roman" panose="02020603050405020304" pitchFamily="18" charset="0"/>
                <a:cs typeface="Times New Roman" panose="02020603050405020304" pitchFamily="18" charset="0"/>
              </a:rPr>
              <a:t>inschool</a:t>
            </a:r>
            <a:endParaRPr lang="en-US" altLang="zh-CN" i="1" dirty="0">
              <a:latin typeface="Times New Roman" panose="02020603050405020304" pitchFamily="18" charset="0"/>
              <a:cs typeface="Times New Roman" panose="02020603050405020304" pitchFamily="18" charset="0"/>
            </a:endParaRPr>
          </a:p>
          <a:p>
            <a:pPr lvl="1" fontAlgn="auto">
              <a:spcAft>
                <a:spcPts val="0"/>
              </a:spcAft>
              <a:buFont typeface="Arial" panose="020B0604020202020204" pitchFamily="34" charset="0"/>
              <a:buChar char="–"/>
              <a:defRPr/>
            </a:pPr>
            <a:r>
              <a:rPr lang="en-US" altLang="zh-CN" dirty="0">
                <a:latin typeface="Times New Roman" panose="02020603050405020304" pitchFamily="18" charset="0"/>
                <a:cs typeface="Times New Roman" panose="02020603050405020304" pitchFamily="18" charset="0"/>
              </a:rPr>
              <a:t>Promotion rate </a:t>
            </a:r>
            <a:r>
              <a:rPr lang="en-US" altLang="zh-CN" i="1" dirty="0" err="1">
                <a:latin typeface="Times New Roman" panose="02020603050405020304" pitchFamily="18" charset="0"/>
                <a:cs typeface="Times New Roman" panose="02020603050405020304" pitchFamily="18" charset="0"/>
              </a:rPr>
              <a:t>senr</a:t>
            </a:r>
            <a:r>
              <a:rPr lang="zh-CN" altLang="en-US"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a:p>
            <a:pPr lvl="1" fontAlgn="auto">
              <a:spcAft>
                <a:spcPts val="0"/>
              </a:spcAft>
              <a:buFont typeface="Arial" panose="020B0604020202020204" pitchFamily="34" charset="0"/>
              <a:buChar char="–"/>
              <a:defRPr/>
            </a:pPr>
            <a:r>
              <a:rPr lang="en-US" altLang="zh-CN" dirty="0">
                <a:latin typeface="Times New Roman" panose="02020603050405020304" pitchFamily="18" charset="0"/>
                <a:cs typeface="Times New Roman" panose="02020603050405020304" pitchFamily="18" charset="0"/>
              </a:rPr>
              <a:t>Lifetime income for </a:t>
            </a:r>
            <a:r>
              <a:rPr lang="en-US" altLang="zh-CN" dirty="0" err="1">
                <a:latin typeface="Times New Roman" panose="02020603050405020304" pitchFamily="18" charset="0"/>
                <a:cs typeface="Times New Roman" panose="02020603050405020304" pitchFamily="18" charset="0"/>
              </a:rPr>
              <a:t>not-in-school&amp;in-school</a:t>
            </a:r>
            <a:endParaRPr lang="en-US" altLang="zh-CN" dirty="0">
              <a:latin typeface="Times New Roman" panose="02020603050405020304" pitchFamily="18" charset="0"/>
              <a:cs typeface="Times New Roman" panose="02020603050405020304" pitchFamily="18" charset="0"/>
            </a:endParaRPr>
          </a:p>
          <a:p>
            <a:pPr lvl="1" fontAlgn="auto">
              <a:spcAft>
                <a:spcPts val="0"/>
              </a:spcAft>
              <a:buFont typeface="Arial" panose="020B0604020202020204" pitchFamily="34" charset="0"/>
              <a:buChar char="–"/>
              <a:defRPr/>
            </a:pPr>
            <a:r>
              <a:rPr lang="en-US" altLang="zh-CN" dirty="0">
                <a:latin typeface="Times New Roman" panose="02020603050405020304" pitchFamily="18" charset="0"/>
                <a:cs typeface="Times New Roman" panose="02020603050405020304" pitchFamily="18" charset="0"/>
              </a:rPr>
              <a:t>Sum the total lifetime income of the nation(Human </a:t>
            </a:r>
            <a:r>
              <a:rPr lang="en-US" altLang="zh-CN" dirty="0" err="1">
                <a:latin typeface="Times New Roman" panose="02020603050405020304" pitchFamily="18" charset="0"/>
                <a:cs typeface="Times New Roman" panose="02020603050405020304" pitchFamily="18" charset="0"/>
              </a:rPr>
              <a:t>capital-labor&amp;nonlabor&amp;total</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fontAlgn="auto">
              <a:spcAft>
                <a:spcPts val="0"/>
              </a:spcAft>
              <a:buFont typeface="Arial" panose="020B0604020202020204" pitchFamily="34" charset="0"/>
              <a:buChar char="•"/>
              <a:defRPr/>
            </a:pPr>
            <a:r>
              <a:rPr lang="en-US" altLang="zh-CN" dirty="0">
                <a:latin typeface="Times New Roman" panose="02020603050405020304" pitchFamily="18" charset="0"/>
                <a:cs typeface="Times New Roman" panose="02020603050405020304" pitchFamily="18" charset="0"/>
              </a:rPr>
              <a:t>Refer to Chpt.3 of the report for J-F Approach, part A of the appendix report for Calculation.</a:t>
            </a:r>
            <a:endParaRPr lang="zh-CN" altLang="en-US" dirty="0">
              <a:latin typeface="Times New Roman" panose="02020603050405020304" pitchFamily="18" charset="0"/>
              <a:cs typeface="Times New Roman" panose="02020603050405020304" pitchFamily="18" charset="0"/>
            </a:endParaRPr>
          </a:p>
        </p:txBody>
      </p:sp>
      <p:sp>
        <p:nvSpPr>
          <p:cNvPr id="4" name="页脚占位符 3"/>
          <p:cNvSpPr>
            <a:spLocks noGrp="1"/>
          </p:cNvSpPr>
          <p:nvPr>
            <p:ph type="ftr" sz="quarter" idx="11"/>
          </p:nvPr>
        </p:nvSpPr>
        <p:spPr/>
        <p:txBody>
          <a:bodyPr/>
          <a:lstStyle/>
          <a:p>
            <a:r>
              <a:rPr lang="zh-CN" altLang="en-US"/>
              <a:t>人力资本与劳动经济研究中心</a:t>
            </a:r>
            <a:endParaRPr lang="zh-CN" altLang="en-US"/>
          </a:p>
        </p:txBody>
      </p:sp>
      <p:sp>
        <p:nvSpPr>
          <p:cNvPr id="5" name="灯片编号占位符 4"/>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8035" name="Rectangle 3"/>
          <p:cNvSpPr>
            <a:spLocks noGrp="1" noChangeArrowheads="1"/>
          </p:cNvSpPr>
          <p:nvPr>
            <p:ph idx="1"/>
          </p:nvPr>
        </p:nvSpPr>
        <p:spPr bwMode="auto">
          <a:xfrm>
            <a:off x="533399" y="1676399"/>
            <a:ext cx="8337223" cy="4055097"/>
          </a:xfrm>
        </p:spPr>
        <p:txBody>
          <a:bodyPr vert="horz" wrap="square" lIns="91440" tIns="45720" rIns="91440" bIns="45720" numCol="1" anchor="t" anchorCtr="0" compatLnSpc="1">
            <a:normAutofit/>
          </a:bodyPr>
          <a:lstStyle/>
          <a:p>
            <a:pPr marL="0" indent="0">
              <a:buFont typeface="Monotype Sorts" pitchFamily="2" charset="2"/>
              <a:buNone/>
              <a:defRPr/>
            </a:pPr>
            <a:r>
              <a:rPr lang="zh-CN"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用于</a:t>
            </a:r>
            <a:r>
              <a:rPr lang="en-US"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“Imputation”</a:t>
            </a:r>
            <a:r>
              <a:rPr lang="zh-CN"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1.</a:t>
            </a:r>
            <a:r>
              <a:rPr lang="zh-CN"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每年分城乡、年龄、性别、受教育程度的人口数</a:t>
            </a:r>
            <a:r>
              <a:rPr lang="en-US"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15</a:t>
            </a:r>
            <a:r>
              <a:rPr lang="zh-CN" altLang="en-US" sz="24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年</a:t>
            </a:r>
            <a:r>
              <a:rPr lang="en-US" altLang="zh-CN" sz="24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人口抽查数据）（四分人口）</a:t>
            </a:r>
            <a:endParaRPr lang="zh-CN" altLang="zh-CN" sz="24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2.</a:t>
            </a:r>
            <a:r>
              <a:rPr lang="zh-CN"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每年分城乡、性别、各年龄组的人口数</a:t>
            </a:r>
            <a:r>
              <a:rPr lang="zh-CN" altLang="en-US" sz="24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（三分人口）</a:t>
            </a:r>
            <a:endParaRPr lang="zh-CN" altLang="en-US" sz="24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3.</a:t>
            </a:r>
            <a:r>
              <a:rPr lang="zh-CN"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每年总人口数、分城乡人口数</a:t>
            </a:r>
            <a:endParaRPr lang="zh-CN"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4.</a:t>
            </a:r>
            <a:r>
              <a:rPr lang="zh-CN"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每年分城乡、性别的各级教育水平招生人数</a:t>
            </a:r>
            <a:r>
              <a:rPr lang="en-US"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入学人数</a:t>
            </a:r>
            <a:endParaRPr lang="en-US"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5.</a:t>
            </a:r>
            <a:r>
              <a:rPr lang="zh-CN"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每年各个年龄的</a:t>
            </a:r>
            <a:r>
              <a:rPr lang="zh-CN" altLang="en-US"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存活率</a:t>
            </a:r>
            <a:endParaRPr lang="en-US"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6.</a:t>
            </a:r>
            <a:r>
              <a:rPr lang="zh-CN"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每年分城乡、性别的出生人口</a:t>
            </a:r>
            <a:r>
              <a:rPr lang="zh-CN" altLang="en-US"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rPr>
              <a:t>数</a:t>
            </a:r>
            <a:endParaRPr lang="zh-CN" altLang="zh-CN" sz="2400" dirty="0">
              <a:solidFill>
                <a:schemeClr val="bg2"/>
              </a:solidFill>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文本框 8"/>
          <p:cNvSpPr txBox="1"/>
          <p:nvPr/>
        </p:nvSpPr>
        <p:spPr>
          <a:xfrm>
            <a:off x="179109" y="141403"/>
            <a:ext cx="3761295" cy="523220"/>
          </a:xfrm>
          <a:prstGeom prst="rect">
            <a:avLst/>
          </a:prstGeom>
          <a:noFill/>
        </p:spPr>
        <p:txBody>
          <a:bodyPr wrap="square" rtlCol="0">
            <a:spAutoFit/>
          </a:bodyPr>
          <a:lstStyle/>
          <a:p>
            <a:r>
              <a:rPr lang="zh-CN" altLang="en-US" sz="2800" dirty="0">
                <a:solidFill>
                  <a:schemeClr val="bg2"/>
                </a:solidFill>
                <a:latin typeface="隶书" panose="02010509060101010101" pitchFamily="49" charset="-122"/>
                <a:ea typeface="隶书" panose="02010509060101010101" pitchFamily="49" charset="-122"/>
                <a:cs typeface="+mj-cs"/>
              </a:rPr>
              <a:t>人口数据</a:t>
            </a:r>
            <a:endParaRPr lang="zh-CN" altLang="en-US" sz="2800" dirty="0">
              <a:solidFill>
                <a:schemeClr val="bg2"/>
              </a:solidFill>
              <a:latin typeface="隶书" panose="02010509060101010101" pitchFamily="49" charset="-122"/>
              <a:ea typeface="隶书" panose="02010509060101010101" pitchFamily="49" charset="-122"/>
              <a:cs typeface="+mj-cs"/>
            </a:endParaRPr>
          </a:p>
        </p:txBody>
      </p:sp>
    </p:spTree>
  </p:cSld>
  <p:clrMapOvr>
    <a:overrideClrMapping bg1="dk2" tx1="lt1" bg2="dk1" tx2="lt2" accent1="accent1" accent2="accent2" accent3="accent3" accent4="accent4" accent5="accent5" accent6="accent6" hlink="hlink" folHlink="folHlink"/>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七普处理</a:t>
            </a:r>
            <a:endParaRPr lang="zh-CN" altLang="en-US" dirty="0"/>
          </a:p>
        </p:txBody>
      </p:sp>
      <p:sp>
        <p:nvSpPr>
          <p:cNvPr id="3" name="副标题 2"/>
          <p:cNvSpPr>
            <a:spLocks noGrp="1"/>
          </p:cNvSpPr>
          <p:nvPr>
            <p:ph type="subTitle" idx="1"/>
          </p:nvPr>
        </p:nvSpPr>
        <p:spPr/>
        <p:txBody>
          <a:bodyPr/>
          <a:lstStyle/>
          <a:p>
            <a:endParaRPr lang="zh-CN" alt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t>真实七普数据和拟合数据计算差异</a:t>
            </a:r>
            <a:endParaRPr lang="zh-CN" altLang="en-US"/>
          </a:p>
        </p:txBody>
      </p:sp>
      <p:sp>
        <p:nvSpPr>
          <p:cNvPr id="3" name="内容占位符 2"/>
          <p:cNvSpPr>
            <a:spLocks noGrp="1"/>
          </p:cNvSpPr>
          <p:nvPr>
            <p:ph idx="1"/>
          </p:nvPr>
        </p:nvSpPr>
        <p:spPr/>
        <p:txBody>
          <a:bodyPr/>
          <a:lstStyle/>
          <a:p>
            <a:r>
              <a:rPr lang="en-US" altLang="zh-CN" dirty="0"/>
              <a:t>1</a:t>
            </a:r>
            <a:r>
              <a:rPr lang="zh-CN" altLang="en-US" dirty="0"/>
              <a:t>、出生人口计算方法区别</a:t>
            </a:r>
            <a:endParaRPr lang="en-US" altLang="zh-CN" dirty="0"/>
          </a:p>
          <a:p>
            <a:pPr lvl="1"/>
            <a:r>
              <a:rPr lang="zh-CN" altLang="en-US" dirty="0"/>
              <a:t>用</a:t>
            </a:r>
            <a:r>
              <a:rPr lang="en-US" altLang="zh-CN" dirty="0"/>
              <a:t>2020</a:t>
            </a:r>
            <a:r>
              <a:rPr lang="zh-CN" altLang="en-US" dirty="0"/>
              <a:t>年真实七普数据代替使用以前年份线性拟合得到的数据</a:t>
            </a:r>
            <a:endParaRPr lang="en-US" altLang="zh-CN" dirty="0"/>
          </a:p>
          <a:p>
            <a:pPr lvl="1"/>
            <a:r>
              <a:rPr lang="zh-CN" altLang="en-US" dirty="0"/>
              <a:t>其他方法与</a:t>
            </a:r>
            <a:r>
              <a:rPr lang="en-US" altLang="zh-CN" dirty="0"/>
              <a:t>2015</a:t>
            </a:r>
            <a:r>
              <a:rPr lang="zh-CN" altLang="en-US" dirty="0"/>
              <a:t>年前处理相同</a:t>
            </a:r>
            <a:endParaRPr lang="en-US" altLang="zh-CN" dirty="0"/>
          </a:p>
          <a:p>
            <a:pPr marL="457200" lvl="1" indent="0">
              <a:buNone/>
            </a:pPr>
            <a:r>
              <a:rPr lang="en-US" altLang="zh-CN" dirty="0"/>
              <a:t>2</a:t>
            </a:r>
            <a:r>
              <a:rPr lang="zh-CN" altLang="en-US" dirty="0"/>
              <a:t>、四分人口计算方法区别</a:t>
            </a:r>
            <a:endParaRPr lang="en-US" altLang="zh-CN" dirty="0"/>
          </a:p>
          <a:p>
            <a:pPr lvl="1"/>
            <a:r>
              <a:rPr lang="en-US" altLang="zh-CN" dirty="0"/>
              <a:t> </a:t>
            </a:r>
            <a:r>
              <a:rPr lang="zh-CN" altLang="en-US" dirty="0"/>
              <a:t>继续使用永续盘存法</a:t>
            </a:r>
            <a:endParaRPr lang="en-US" altLang="zh-CN" dirty="0"/>
          </a:p>
          <a:p>
            <a:pPr lvl="1"/>
            <a:r>
              <a:rPr lang="en-US" altLang="zh-CN" dirty="0"/>
              <a:t> </a:t>
            </a:r>
            <a:r>
              <a:rPr lang="zh-CN" altLang="en-US" dirty="0"/>
              <a:t>但无法进行差值回调</a:t>
            </a:r>
            <a:endParaRPr lang="en-US" altLang="zh-CN" dirty="0"/>
          </a:p>
          <a:p>
            <a:pPr lvl="1"/>
            <a:r>
              <a:rPr lang="zh-CN" altLang="en-US" dirty="0"/>
              <a:t>负值调为</a:t>
            </a:r>
            <a:r>
              <a:rPr lang="en-US" altLang="zh-CN" dirty="0"/>
              <a:t>0</a:t>
            </a:r>
            <a:endParaRPr lang="zh-CN" alt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出生率</a:t>
            </a:r>
            <a:endParaRPr lang="zh-CN" altLang="en-US" dirty="0"/>
          </a:p>
        </p:txBody>
      </p:sp>
      <p:sp>
        <p:nvSpPr>
          <p:cNvPr id="3" name="副标题 2"/>
          <p:cNvSpPr>
            <a:spLocks noGrp="1"/>
          </p:cNvSpPr>
          <p:nvPr>
            <p:ph type="subTitle" idx="1"/>
          </p:nvPr>
        </p:nvSpPr>
        <p:spPr/>
        <p:txBody>
          <a:bodyPr/>
          <a:lstStyle/>
          <a:p>
            <a:endParaRPr lang="zh-CN" alt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矩形 8"/>
          <p:cNvSpPr>
            <a:spLocks noChangeArrowheads="1"/>
          </p:cNvSpPr>
          <p:nvPr/>
        </p:nvSpPr>
        <p:spPr bwMode="auto">
          <a:xfrm>
            <a:off x="397565" y="429610"/>
            <a:ext cx="53684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3429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少子化</a:t>
            </a:r>
            <a:endParaRPr kumimoji="0" lang="zh-CN" altLang="en-US" sz="32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endParaRPr>
          </a:p>
        </p:txBody>
      </p:sp>
      <p:sp>
        <p:nvSpPr>
          <p:cNvPr id="4" name="TextBox 1"/>
          <p:cNvSpPr txBox="1"/>
          <p:nvPr/>
        </p:nvSpPr>
        <p:spPr>
          <a:xfrm>
            <a:off x="2446107" y="1728416"/>
            <a:ext cx="6115833" cy="3407664"/>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36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指标：</a:t>
            </a:r>
            <a:endParaRPr kumimoji="0" lang="en-US" altLang="zh-CN" sz="36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28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1.</a:t>
            </a:r>
            <a:r>
              <a:rPr kumimoji="0" lang="zh-CN" altLang="en-US" sz="28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出生率</a:t>
            </a:r>
            <a:endParaRPr kumimoji="0" lang="zh-CN" altLang="en-US" sz="28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28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2.</a:t>
            </a:r>
            <a:r>
              <a:rPr kumimoji="0" lang="zh-CN" altLang="en-US" sz="28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总和生育率</a:t>
            </a:r>
            <a:endParaRPr kumimoji="0" lang="zh-CN" altLang="en-US" sz="28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28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3.</a:t>
            </a:r>
            <a:r>
              <a:rPr kumimoji="0" lang="en-US" sz="28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0-14</a:t>
            </a:r>
            <a:r>
              <a:rPr kumimoji="0" lang="zh-CN" altLang="en-US" sz="28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岁人口占比</a:t>
            </a:r>
            <a:endParaRPr kumimoji="0" lang="zh-CN" altLang="en-US" sz="28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endParaRPr kumimoji="0" lang="zh-CN" altLang="en-US" sz="28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a:spLocks noChangeArrowheads="1"/>
          </p:cNvSpPr>
          <p:nvPr/>
        </p:nvSpPr>
        <p:spPr bwMode="auto">
          <a:xfrm>
            <a:off x="2258861" y="1758812"/>
            <a:ext cx="535305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3429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rPr>
              <a:t>1.</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rPr>
              <a:t>计算公式</a:t>
            </a:r>
            <a:endPar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3429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rPr>
              <a:t>2.</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rPr>
              <a:t>数据来源</a:t>
            </a:r>
            <a:endPar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3429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rPr>
              <a:t>3.</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rPr>
              <a:t>统计口径</a:t>
            </a:r>
            <a:endPar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3429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rPr>
              <a:t>4.</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rPr>
              <a:t>跨地区数据对比（国内各省；跨国）</a:t>
            </a:r>
            <a:endPar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3429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rPr>
              <a:t>5.</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rPr>
              <a:t>是否可用项目数据计算该指标？</a:t>
            </a:r>
            <a:endPar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3429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rPr>
              <a:t>6.</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rPr>
              <a:t>项目数据计算结果</a:t>
            </a:r>
            <a:r>
              <a:rPr kumimoji="0" lang="en-US" altLang="zh-CN"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rPr>
              <a:t> vs </a:t>
            </a:r>
            <a:r>
              <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rPr>
              <a:t>统计局数据</a:t>
            </a:r>
            <a:endPar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342900" rtl="0" eaLnBrk="1" fontAlgn="base" latinLnBrk="0" hangingPunct="1">
              <a:lnSpc>
                <a:spcPct val="100000"/>
              </a:lnSpc>
              <a:spcBef>
                <a:spcPct val="0"/>
              </a:spcBef>
              <a:spcAft>
                <a:spcPct val="0"/>
              </a:spcAft>
              <a:buClrTx/>
              <a:buSzTx/>
              <a:buFontTx/>
              <a:buNone/>
              <a:defRPr/>
            </a:pPr>
            <a:endParaRPr kumimoji="0" lang="zh-CN" altLang="en-US" sz="240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
        <p:nvSpPr>
          <p:cNvPr id="10246" name="矩形 8"/>
          <p:cNvSpPr>
            <a:spLocks noChangeArrowheads="1"/>
          </p:cNvSpPr>
          <p:nvPr/>
        </p:nvSpPr>
        <p:spPr bwMode="auto">
          <a:xfrm>
            <a:off x="384313" y="482619"/>
            <a:ext cx="536845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3429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各指标</a:t>
            </a:r>
            <a:endParaRPr kumimoji="0" lang="zh-CN" altLang="en-US" sz="28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zh-CN" altLang="en-US" dirty="0"/>
              <a:t>死亡率</a:t>
            </a:r>
            <a:endParaRPr lang="zh-CN" altLang="en-US" dirty="0"/>
          </a:p>
        </p:txBody>
      </p:sp>
      <p:sp>
        <p:nvSpPr>
          <p:cNvPr id="5" name="副标题 4"/>
          <p:cNvSpPr>
            <a:spLocks noGrp="1"/>
          </p:cNvSpPr>
          <p:nvPr>
            <p:ph type="subTitle" idx="1"/>
          </p:nvPr>
        </p:nvSpPr>
        <p:spPr/>
        <p:txBody>
          <a:bodyPr/>
          <a:lstStyle/>
          <a:p>
            <a:endParaRPr lang="zh-CN" alt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死亡</a:t>
            </a:r>
            <a:r>
              <a:rPr lang="zh-CN" altLang="zh-CN" dirty="0"/>
              <a:t>率计算</a:t>
            </a:r>
            <a:endParaRPr lang="zh-CN" altLang="en-US" dirty="0"/>
          </a:p>
        </p:txBody>
      </p:sp>
      <p:sp>
        <p:nvSpPr>
          <p:cNvPr id="3" name="内容占位符 2"/>
          <p:cNvSpPr>
            <a:spLocks noGrp="1"/>
          </p:cNvSpPr>
          <p:nvPr>
            <p:ph idx="1"/>
          </p:nvPr>
        </p:nvSpPr>
        <p:spPr>
          <a:xfrm>
            <a:off x="788505" y="1918252"/>
            <a:ext cx="8229600" cy="4525963"/>
          </a:xfrm>
        </p:spPr>
        <p:txBody>
          <a:bodyPr>
            <a:normAutofit/>
          </a:bodyPr>
          <a:lstStyle/>
          <a:p>
            <a:r>
              <a:rPr lang="zh-CN" altLang="en-US" sz="2800" dirty="0">
                <a:latin typeface="楷体" panose="02010609060101010101" pitchFamily="49" charset="-122"/>
                <a:ea typeface="楷体" panose="02010609060101010101" pitchFamily="49" charset="-122"/>
              </a:rPr>
              <a:t>死亡率</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年死亡人数</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年平均人口</a:t>
            </a:r>
            <a:r>
              <a:rPr lang="en-US" altLang="zh-CN" sz="2800" dirty="0">
                <a:latin typeface="楷体" panose="02010609060101010101" pitchFamily="49" charset="-122"/>
                <a:ea typeface="楷体" panose="02010609060101010101" pitchFamily="49" charset="-122"/>
              </a:rPr>
              <a:t>×1000‰</a:t>
            </a:r>
            <a:endParaRPr lang="en-US" altLang="zh-CN"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分年龄段死亡率：将分年龄、性别的死亡率表中各年龄的人口与死亡人口数分别按年龄段加总，得到分年龄段的总人口和总死亡人口，分年龄段的死亡率由分年龄段总死亡人口除以分年龄段的总人口得到。</a:t>
            </a:r>
            <a:endParaRPr lang="zh-CN" altLang="en-US" sz="2800" dirty="0">
              <a:latin typeface="楷体" panose="02010609060101010101" pitchFamily="49" charset="-122"/>
              <a:ea typeface="楷体" panose="02010609060101010101" pitchFamily="49" charset="-122"/>
            </a:endParaRPr>
          </a:p>
          <a:p>
            <a:endParaRPr lang="zh-CN" altLang="zh-CN" sz="2800" dirty="0">
              <a:latin typeface="楷体" panose="02010609060101010101" pitchFamily="49" charset="-122"/>
              <a:ea typeface="楷体" panose="02010609060101010101" pitchFamily="49" charset="-122"/>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a:t>数据</a:t>
            </a:r>
            <a:r>
              <a:rPr lang="zh-CN" altLang="en-US" dirty="0"/>
              <a:t>来源</a:t>
            </a:r>
            <a:endParaRPr lang="zh-CN" altLang="en-US" dirty="0"/>
          </a:p>
        </p:txBody>
      </p:sp>
      <p:graphicFrame>
        <p:nvGraphicFramePr>
          <p:cNvPr id="4" name="内容占位符 3"/>
          <p:cNvGraphicFramePr>
            <a:graphicFrameLocks noGrp="1"/>
          </p:cNvGraphicFramePr>
          <p:nvPr>
            <p:ph idx="1"/>
            <p:custDataLst>
              <p:tags r:id="rId1"/>
            </p:custDataLst>
          </p:nvPr>
        </p:nvGraphicFramePr>
        <p:xfrm>
          <a:off x="915549" y="1417638"/>
          <a:ext cx="7565843" cy="5009665"/>
        </p:xfrm>
        <a:graphic>
          <a:graphicData uri="http://schemas.openxmlformats.org/drawingml/2006/table">
            <a:tbl>
              <a:tblPr firstRow="1" firstCol="1" bandRow="1"/>
              <a:tblGrid>
                <a:gridCol w="3534525"/>
                <a:gridCol w="2184089"/>
                <a:gridCol w="1847229"/>
              </a:tblGrid>
              <a:tr h="466470">
                <a:tc>
                  <a:txBody>
                    <a:bodyPr/>
                    <a:lstStyle/>
                    <a:p>
                      <a:pPr algn="l">
                        <a:lnSpc>
                          <a:spcPts val="2000"/>
                        </a:lnSpc>
                      </a:pPr>
                      <a:r>
                        <a:rPr lang="zh-CN" sz="1600" b="1" kern="100">
                          <a:effectLst/>
                          <a:latin typeface="Times New Roman" panose="02020603050405020304" pitchFamily="18" charset="0"/>
                          <a:ea typeface="宋体" panose="02010600030101010101" pitchFamily="2" charset="-122"/>
                          <a:cs typeface="Times New Roman" panose="02020603050405020304" pitchFamily="18" charset="0"/>
                        </a:rPr>
                        <a:t>数据名称</a:t>
                      </a:r>
                      <a:endParaRPr lang="zh-CN" sz="1600" kern="10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pPr>
                      <a:r>
                        <a:rPr lang="zh-CN" sz="1600" b="1" kern="100">
                          <a:effectLst/>
                          <a:latin typeface="Times New Roman" panose="02020603050405020304" pitchFamily="18" charset="0"/>
                          <a:ea typeface="宋体" panose="02010600030101010101" pitchFamily="2" charset="-122"/>
                          <a:cs typeface="Times New Roman" panose="02020603050405020304" pitchFamily="18" charset="0"/>
                        </a:rPr>
                        <a:t>数据来源</a:t>
                      </a:r>
                      <a:endParaRPr lang="zh-CN" sz="1600" kern="10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pPr>
                      <a:r>
                        <a:rPr lang="zh-CN" sz="1600" b="1" kern="100">
                          <a:effectLst/>
                          <a:latin typeface="Times New Roman" panose="02020603050405020304" pitchFamily="18" charset="0"/>
                          <a:ea typeface="宋体" panose="02010600030101010101" pitchFamily="2" charset="-122"/>
                          <a:cs typeface="Times New Roman" panose="02020603050405020304" pitchFamily="18" charset="0"/>
                        </a:rPr>
                        <a:t>备注</a:t>
                      </a:r>
                      <a:endParaRPr lang="zh-CN" sz="1600" kern="10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3583">
                <a:tc>
                  <a:txBody>
                    <a:bodyPr/>
                    <a:lstStyle/>
                    <a:p>
                      <a:pPr algn="l">
                        <a:lnSpc>
                          <a:spcPts val="1500"/>
                        </a:lnSpc>
                        <a:spcBef>
                          <a:spcPts val="180"/>
                        </a:spcBef>
                        <a:spcAft>
                          <a:spcPts val="180"/>
                        </a:spcAft>
                      </a:pPr>
                      <a:r>
                        <a:rPr lang="en-US" sz="16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2000-2020</a:t>
                      </a:r>
                      <a:r>
                        <a:rPr 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年大陆年死亡率、</a:t>
                      </a:r>
                      <a:r>
                        <a:rPr lang="en-US" sz="16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65</a:t>
                      </a:r>
                      <a:r>
                        <a:rPr 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岁及以上人口占比、分年龄、性别的死亡率</a:t>
                      </a:r>
                      <a:endParaRPr lang="zh-CN" sz="1600" kern="10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180"/>
                        </a:spcBef>
                        <a:spcAft>
                          <a:spcPts val="180"/>
                        </a:spcAft>
                      </a:pPr>
                      <a:r>
                        <a:rPr 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《中国人口和就业统计年鉴：</a:t>
                      </a:r>
                      <a:r>
                        <a:rPr lang="en-US" sz="16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2000-2021</a:t>
                      </a:r>
                      <a:r>
                        <a:rPr 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600" kern="10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180"/>
                        </a:spcBef>
                        <a:spcAft>
                          <a:spcPts val="180"/>
                        </a:spcAft>
                      </a:pPr>
                      <a:r>
                        <a:rPr lang="en-US" sz="1600" kern="100" dirty="0">
                          <a:effectLst/>
                          <a:latin typeface="Times New Roman" panose="02020603050405020304" pitchFamily="18" charset="0"/>
                          <a:ea typeface="宋体" panose="02010600030101010101" pitchFamily="2" charset="-122"/>
                          <a:cs typeface="宋体" panose="02010600030101010101" pitchFamily="2" charset="-122"/>
                        </a:rPr>
                        <a:t> </a:t>
                      </a:r>
                      <a:endParaRPr lang="zh-CN" sz="1600" kern="10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5232">
                <a:tc>
                  <a:txBody>
                    <a:bodyPr/>
                    <a:lstStyle/>
                    <a:p>
                      <a:pPr algn="l">
                        <a:lnSpc>
                          <a:spcPts val="1500"/>
                        </a:lnSpc>
                        <a:spcBef>
                          <a:spcPts val="180"/>
                        </a:spcBef>
                        <a:spcAft>
                          <a:spcPts val="180"/>
                        </a:spcAft>
                      </a:pPr>
                      <a:r>
                        <a:rPr lang="en-US" sz="1600"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2000-2020</a:t>
                      </a:r>
                      <a:r>
                        <a:rPr lang="zh-CN" sz="16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年香港年死亡率、</a:t>
                      </a:r>
                      <a:r>
                        <a:rPr lang="en-US" sz="1600"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65</a:t>
                      </a:r>
                      <a:r>
                        <a:rPr lang="zh-CN" sz="16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岁及以上人口占比</a:t>
                      </a:r>
                      <a:r>
                        <a:rPr lang="en-US" sz="1600"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endParaRPr lang="zh-CN" sz="1600" kern="10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180"/>
                        </a:spcBef>
                        <a:spcAft>
                          <a:spcPts val="180"/>
                        </a:spcAft>
                      </a:pPr>
                      <a:r>
                        <a:rPr 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香港特别行政区政府统计处</a:t>
                      </a:r>
                      <a:endParaRPr lang="zh-CN" sz="1600" kern="10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180"/>
                        </a:spcBef>
                        <a:spcAft>
                          <a:spcPts val="180"/>
                        </a:spcAft>
                      </a:pPr>
                      <a:r>
                        <a:rPr lang="en-US" sz="1600" kern="100" dirty="0">
                          <a:effectLst/>
                          <a:latin typeface="Times New Roman" panose="02020603050405020304" pitchFamily="18" charset="0"/>
                          <a:ea typeface="宋体" panose="02010600030101010101" pitchFamily="2" charset="-122"/>
                          <a:cs typeface="宋体" panose="02010600030101010101" pitchFamily="2" charset="-122"/>
                        </a:rPr>
                        <a:t> </a:t>
                      </a:r>
                      <a:endParaRPr lang="zh-CN" sz="1600" kern="10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1460">
                <a:tc>
                  <a:txBody>
                    <a:bodyPr/>
                    <a:lstStyle/>
                    <a:p>
                      <a:pPr algn="l">
                        <a:lnSpc>
                          <a:spcPts val="1500"/>
                        </a:lnSpc>
                        <a:spcBef>
                          <a:spcPts val="180"/>
                        </a:spcBef>
                        <a:spcAft>
                          <a:spcPts val="180"/>
                        </a:spcAft>
                      </a:pPr>
                      <a:r>
                        <a:rPr lang="en-US" sz="1600"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2000-2020</a:t>
                      </a:r>
                      <a:r>
                        <a:rPr lang="zh-CN" sz="16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年台湾年死亡率、</a:t>
                      </a:r>
                      <a:r>
                        <a:rPr lang="zh-CN" sz="1600" kern="100">
                          <a:solidFill>
                            <a:srgbClr val="000000"/>
                          </a:solidFill>
                          <a:effectLst/>
                          <a:latin typeface="Calibri" panose="020F0502020204030204" pitchFamily="34" charset="0"/>
                          <a:ea typeface="Times New Roman" panose="02020603050405020304" pitchFamily="18" charset="0"/>
                          <a:cs typeface="宋体" panose="02010600030101010101" pitchFamily="2" charset="-122"/>
                        </a:rPr>
                        <a:t> </a:t>
                      </a:r>
                      <a:r>
                        <a:rPr lang="en-US" sz="1600" kern="100">
                          <a:solidFill>
                            <a:srgbClr val="000000"/>
                          </a:solidFill>
                          <a:effectLst/>
                          <a:latin typeface="Calibri" panose="020F0502020204030204" pitchFamily="34" charset="0"/>
                          <a:ea typeface="Times New Roman" panose="02020603050405020304" pitchFamily="18" charset="0"/>
                          <a:cs typeface="宋体" panose="02010600030101010101" pitchFamily="2" charset="-122"/>
                        </a:rPr>
                        <a:t>65</a:t>
                      </a:r>
                      <a:r>
                        <a:rPr lang="zh-CN" sz="16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岁及以上人口占比</a:t>
                      </a:r>
                      <a:endParaRPr lang="zh-CN" sz="1600" kern="10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180"/>
                        </a:spcBef>
                        <a:spcAft>
                          <a:spcPts val="180"/>
                        </a:spcAft>
                      </a:pPr>
                      <a:r>
                        <a:rPr 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台湾内政部户政司</a:t>
                      </a:r>
                      <a:r>
                        <a:rPr lang="zh-CN" sz="1600" kern="100" dirty="0">
                          <a:solidFill>
                            <a:srgbClr val="000000"/>
                          </a:solidFill>
                          <a:effectLst/>
                          <a:latin typeface="Calibri" panose="020F0502020204030204" pitchFamily="34" charset="0"/>
                          <a:ea typeface="Times New Roman" panose="02020603050405020304" pitchFamily="18" charset="0"/>
                          <a:cs typeface="宋体" panose="02010600030101010101" pitchFamily="2" charset="-122"/>
                        </a:rPr>
                        <a:t> </a:t>
                      </a:r>
                      <a:endParaRPr lang="zh-CN" sz="1600" kern="100" dirty="0">
                        <a:effectLst/>
                        <a:latin typeface="Calibri" panose="020F0502020204030204" pitchFamily="34" charset="0"/>
                        <a:ea typeface="宋体" panose="02010600030101010101" pitchFamily="2" charset="-122"/>
                        <a:cs typeface="宋体" panose="02010600030101010101" pitchFamily="2" charset="-122"/>
                      </a:endParaRPr>
                    </a:p>
                    <a:p>
                      <a:pPr algn="l">
                        <a:lnSpc>
                          <a:spcPts val="1500"/>
                        </a:lnSpc>
                        <a:spcBef>
                          <a:spcPts val="180"/>
                        </a:spcBef>
                        <a:spcAft>
                          <a:spcPts val="180"/>
                        </a:spcAft>
                      </a:pPr>
                      <a:r>
                        <a:rPr 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人口统计资料</a:t>
                      </a:r>
                      <a:endParaRPr lang="zh-CN" sz="1600" kern="10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180"/>
                        </a:spcBef>
                        <a:spcAft>
                          <a:spcPts val="180"/>
                        </a:spcAft>
                      </a:pPr>
                      <a:r>
                        <a:rPr lang="zh-CN" sz="1600" kern="100" dirty="0">
                          <a:effectLst/>
                          <a:latin typeface="Times New Roman" panose="02020603050405020304" pitchFamily="18" charset="0"/>
                          <a:ea typeface="宋体" panose="02010600030101010101" pitchFamily="2" charset="-122"/>
                          <a:cs typeface="Times New Roman" panose="02020603050405020304" pitchFamily="18" charset="0"/>
                        </a:rPr>
                        <a:t>台湾年死亡率按发生日期统计</a:t>
                      </a:r>
                      <a:endParaRPr lang="zh-CN" sz="1600" kern="10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1460">
                <a:tc>
                  <a:txBody>
                    <a:bodyPr/>
                    <a:lstStyle/>
                    <a:p>
                      <a:pPr algn="l">
                        <a:lnSpc>
                          <a:spcPts val="1500"/>
                        </a:lnSpc>
                        <a:spcBef>
                          <a:spcPts val="180"/>
                        </a:spcBef>
                        <a:spcAft>
                          <a:spcPts val="180"/>
                        </a:spcAft>
                      </a:pPr>
                      <a:r>
                        <a:rPr lang="en-US" sz="1600"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2000-2020</a:t>
                      </a:r>
                      <a:r>
                        <a:rPr lang="zh-CN" sz="16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年美国年死亡率、</a:t>
                      </a:r>
                      <a:r>
                        <a:rPr lang="en-US" sz="1600"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65</a:t>
                      </a:r>
                      <a:r>
                        <a:rPr lang="zh-CN" sz="16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岁及以上人口占比</a:t>
                      </a:r>
                      <a:endParaRPr lang="zh-CN" sz="1600" kern="10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180"/>
                        </a:spcBef>
                        <a:spcAft>
                          <a:spcPts val="180"/>
                        </a:spcAft>
                      </a:pPr>
                      <a:r>
                        <a:rPr 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世界银行</a:t>
                      </a:r>
                      <a:r>
                        <a:rPr lang="zh-CN" sz="1600" kern="100" dirty="0">
                          <a:solidFill>
                            <a:srgbClr val="000000"/>
                          </a:solidFill>
                          <a:effectLst/>
                          <a:latin typeface="Calibri" panose="020F0502020204030204" pitchFamily="34" charset="0"/>
                          <a:ea typeface="Times New Roman" panose="02020603050405020304" pitchFamily="18" charset="0"/>
                          <a:cs typeface="宋体" panose="02010600030101010101" pitchFamily="2" charset="-122"/>
                        </a:rPr>
                        <a:t> </a:t>
                      </a:r>
                      <a:endParaRPr lang="zh-CN" sz="1600" kern="100" dirty="0">
                        <a:effectLst/>
                        <a:latin typeface="Calibri" panose="020F0502020204030204" pitchFamily="34" charset="0"/>
                        <a:ea typeface="宋体" panose="02010600030101010101" pitchFamily="2" charset="-122"/>
                        <a:cs typeface="宋体" panose="02010600030101010101" pitchFamily="2" charset="-122"/>
                      </a:endParaRPr>
                    </a:p>
                    <a:p>
                      <a:pPr algn="l">
                        <a:lnSpc>
                          <a:spcPts val="1500"/>
                        </a:lnSpc>
                        <a:spcBef>
                          <a:spcPts val="180"/>
                        </a:spcBef>
                        <a:spcAft>
                          <a:spcPts val="180"/>
                        </a:spcAft>
                      </a:pPr>
                      <a:r>
                        <a:rPr 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世界发展指标</a:t>
                      </a:r>
                      <a:endParaRPr lang="zh-CN" sz="1600" kern="10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180"/>
                        </a:spcBef>
                        <a:spcAft>
                          <a:spcPts val="180"/>
                        </a:spcAft>
                      </a:pPr>
                      <a:r>
                        <a:rPr lang="en-US" sz="1600" kern="100" dirty="0">
                          <a:effectLst/>
                          <a:latin typeface="Times New Roman" panose="02020603050405020304" pitchFamily="18" charset="0"/>
                          <a:ea typeface="宋体" panose="02010600030101010101" pitchFamily="2" charset="-122"/>
                          <a:cs typeface="宋体" panose="02010600030101010101" pitchFamily="2" charset="-122"/>
                        </a:rPr>
                        <a:t> </a:t>
                      </a:r>
                      <a:endParaRPr lang="zh-CN" sz="1600" kern="10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1460">
                <a:tc>
                  <a:txBody>
                    <a:bodyPr/>
                    <a:lstStyle/>
                    <a:p>
                      <a:pPr algn="l">
                        <a:lnSpc>
                          <a:spcPts val="1500"/>
                        </a:lnSpc>
                        <a:spcBef>
                          <a:spcPts val="180"/>
                        </a:spcBef>
                        <a:spcAft>
                          <a:spcPts val="180"/>
                        </a:spcAft>
                      </a:pPr>
                      <a:r>
                        <a:rPr lang="en-US" sz="16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2000-2020</a:t>
                      </a:r>
                      <a:r>
                        <a:rPr 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年日本年死亡率、</a:t>
                      </a:r>
                      <a:r>
                        <a:rPr lang="en-US" sz="16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65</a:t>
                      </a:r>
                      <a:r>
                        <a:rPr 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岁及以上人口占比</a:t>
                      </a:r>
                      <a:r>
                        <a:rPr lang="en-US" sz="16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endParaRPr lang="zh-CN" sz="1600" kern="10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180"/>
                        </a:spcBef>
                        <a:spcAft>
                          <a:spcPts val="180"/>
                        </a:spcAft>
                      </a:pPr>
                      <a:r>
                        <a:rPr lang="zh-CN" sz="16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世界银行</a:t>
                      </a:r>
                      <a:r>
                        <a:rPr lang="zh-CN" sz="1600" kern="100">
                          <a:solidFill>
                            <a:srgbClr val="000000"/>
                          </a:solidFill>
                          <a:effectLst/>
                          <a:latin typeface="Calibri" panose="020F0502020204030204" pitchFamily="34" charset="0"/>
                          <a:ea typeface="Times New Roman" panose="02020603050405020304" pitchFamily="18" charset="0"/>
                          <a:cs typeface="宋体" panose="02010600030101010101" pitchFamily="2" charset="-122"/>
                        </a:rPr>
                        <a:t> </a:t>
                      </a:r>
                      <a:endParaRPr lang="zh-CN" sz="1600" kern="100">
                        <a:effectLst/>
                        <a:latin typeface="Calibri" panose="020F0502020204030204" pitchFamily="34" charset="0"/>
                        <a:ea typeface="宋体" panose="02010600030101010101" pitchFamily="2" charset="-122"/>
                        <a:cs typeface="宋体" panose="02010600030101010101" pitchFamily="2" charset="-122"/>
                      </a:endParaRPr>
                    </a:p>
                    <a:p>
                      <a:pPr algn="l">
                        <a:lnSpc>
                          <a:spcPts val="1500"/>
                        </a:lnSpc>
                        <a:spcBef>
                          <a:spcPts val="180"/>
                        </a:spcBef>
                        <a:spcAft>
                          <a:spcPts val="180"/>
                        </a:spcAft>
                      </a:pPr>
                      <a:r>
                        <a:rPr lang="zh-CN" sz="16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世界发展指标</a:t>
                      </a:r>
                      <a:endParaRPr lang="zh-CN" sz="1600" kern="10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180"/>
                        </a:spcBef>
                        <a:spcAft>
                          <a:spcPts val="180"/>
                        </a:spcAft>
                      </a:pPr>
                      <a:r>
                        <a:rPr lang="en-US" sz="1600" kern="100" dirty="0">
                          <a:effectLst/>
                          <a:latin typeface="Times New Roman" panose="02020603050405020304" pitchFamily="18" charset="0"/>
                          <a:ea typeface="宋体" panose="02010600030101010101" pitchFamily="2" charset="-122"/>
                          <a:cs typeface="宋体" panose="02010600030101010101" pitchFamily="2" charset="-122"/>
                        </a:rPr>
                        <a:t> </a:t>
                      </a:r>
                      <a:endParaRPr lang="zh-CN" sz="1600" kern="10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进一步深化</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dirty="0">
                <a:latin typeface="楷体" panose="02010609060101010101" pitchFamily="49" charset="-122"/>
                <a:ea typeface="楷体" panose="02010609060101010101" pitchFamily="49" charset="-122"/>
              </a:rPr>
              <a:t>深入探讨新冠疫情与死亡率，如：</a:t>
            </a:r>
            <a:endParaRPr lang="en-US" altLang="zh-CN" dirty="0">
              <a:latin typeface="楷体" panose="02010609060101010101" pitchFamily="49" charset="-122"/>
              <a:ea typeface="楷体" panose="02010609060101010101" pitchFamily="49" charset="-122"/>
            </a:endParaRPr>
          </a:p>
          <a:p>
            <a:pPr lvl="1"/>
            <a:r>
              <a:rPr lang="zh-CN" altLang="en-US" dirty="0">
                <a:latin typeface="楷体" panose="02010609060101010101" pitchFamily="49" charset="-122"/>
                <a:ea typeface="楷体" panose="02010609060101010101" pitchFamily="49" charset="-122"/>
              </a:rPr>
              <a:t>更新</a:t>
            </a:r>
            <a:r>
              <a:rPr lang="en-US" altLang="zh-CN" dirty="0">
                <a:latin typeface="楷体" panose="02010609060101010101" pitchFamily="49" charset="-122"/>
                <a:ea typeface="楷体" panose="02010609060101010101" pitchFamily="49" charset="-122"/>
              </a:rPr>
              <a:t>2021</a:t>
            </a:r>
            <a:r>
              <a:rPr lang="zh-CN" altLang="en-US" dirty="0">
                <a:latin typeface="楷体" panose="02010609060101010101" pitchFamily="49" charset="-122"/>
                <a:ea typeface="楷体" panose="02010609060101010101" pitchFamily="49" charset="-122"/>
              </a:rPr>
              <a:t>死亡率数据和新冠死亡人数，分析台湾、日本、香港等</a:t>
            </a:r>
            <a:r>
              <a:rPr lang="en-US" altLang="zh-CN" dirty="0">
                <a:latin typeface="楷体" panose="02010609060101010101" pitchFamily="49" charset="-122"/>
                <a:ea typeface="楷体" panose="02010609060101010101" pitchFamily="49" charset="-122"/>
              </a:rPr>
              <a:t>2021</a:t>
            </a:r>
            <a:r>
              <a:rPr lang="zh-CN" altLang="en-US" dirty="0">
                <a:latin typeface="楷体" panose="02010609060101010101" pitchFamily="49" charset="-122"/>
                <a:ea typeface="楷体" panose="02010609060101010101" pitchFamily="49" charset="-122"/>
              </a:rPr>
              <a:t>年新冠与死亡率变化</a:t>
            </a:r>
            <a:endParaRPr lang="en-US" altLang="zh-CN" dirty="0">
              <a:latin typeface="楷体" panose="02010609060101010101" pitchFamily="49" charset="-122"/>
              <a:ea typeface="楷体" panose="02010609060101010101" pitchFamily="49" charset="-122"/>
            </a:endParaRPr>
          </a:p>
          <a:p>
            <a:pPr lvl="1"/>
            <a:r>
              <a:rPr lang="zh-CN" altLang="en-US" dirty="0">
                <a:latin typeface="楷体" panose="02010609060101010101" pitchFamily="49" charset="-122"/>
                <a:ea typeface="楷体" panose="02010609060101010101" pitchFamily="49" charset="-122"/>
              </a:rPr>
              <a:t>分析疫情导致的新冠死亡人数及疫情导致的其他疾病死亡人数的上升，可参考美国疾病控制与预防中心（</a:t>
            </a:r>
            <a:r>
              <a:rPr lang="en-US" altLang="zh-CN" dirty="0">
                <a:latin typeface="楷体" panose="02010609060101010101" pitchFamily="49" charset="-122"/>
                <a:ea typeface="楷体" panose="02010609060101010101" pitchFamily="49" charset="-122"/>
              </a:rPr>
              <a:t>CDC</a:t>
            </a:r>
            <a:r>
              <a:rPr lang="zh-CN" altLang="en-US" dirty="0">
                <a:latin typeface="楷体" panose="02010609060101010101" pitchFamily="49" charset="-122"/>
                <a:ea typeface="楷体" panose="02010609060101010101" pitchFamily="49" charset="-122"/>
              </a:rPr>
              <a:t>）对新冠与死亡率的报告</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对死亡率和人口老龄化进行深入分析</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将抽样死亡率与经过年龄结构调整的总死亡率比较，并利用项目数据进行计算</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其他</a:t>
            </a:r>
            <a:r>
              <a:rPr lang="en-US" altLang="zh-CN"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49906" y="3078979"/>
            <a:ext cx="5908014" cy="1107996"/>
          </a:xfrm>
          <a:prstGeom prst="rect">
            <a:avLst/>
          </a:prstGeom>
          <a:noFill/>
        </p:spPr>
        <p:txBody>
          <a:bodyPr wrap="square" rtlCol="0">
            <a:spAutoFit/>
          </a:bodyPr>
          <a:lstStyle/>
          <a:p>
            <a:pPr algn="ctr"/>
            <a:r>
              <a:rPr lang="zh-CN" altLang="en-US" sz="6600" dirty="0">
                <a:latin typeface="华文行楷" panose="02010800040101010101" pitchFamily="2" charset="-122"/>
                <a:ea typeface="华文行楷" panose="02010800040101010101" pitchFamily="2" charset="-122"/>
              </a:rPr>
              <a:t>谢谢</a:t>
            </a:r>
            <a:endParaRPr lang="zh-CN" altLang="en-US" sz="6600" dirty="0">
              <a:latin typeface="华文行楷" panose="02010800040101010101" pitchFamily="2" charset="-122"/>
              <a:ea typeface="华文行楷" panose="02010800040101010101" pitchFamily="2" charset="-122"/>
            </a:endParaRPr>
          </a:p>
        </p:txBody>
      </p:sp>
      <p:sp>
        <p:nvSpPr>
          <p:cNvPr id="4" name="页脚占位符 3"/>
          <p:cNvSpPr>
            <a:spLocks noGrp="1"/>
          </p:cNvSpPr>
          <p:nvPr>
            <p:ph type="ftr" sz="quarter" idx="11"/>
          </p:nvPr>
        </p:nvSpPr>
        <p:spPr/>
        <p:txBody>
          <a:bodyPr/>
          <a:lstStyle/>
          <a:p>
            <a:r>
              <a:rPr lang="zh-CN" altLang="en-US"/>
              <a:t>人力资本与劳动经济研究中心</a:t>
            </a:r>
            <a:endParaRPr lang="zh-CN" altLang="en-US"/>
          </a:p>
        </p:txBody>
      </p:sp>
      <p:sp>
        <p:nvSpPr>
          <p:cNvPr id="5" name="灯片编号占位符 4"/>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8035" name="Rectangle 3"/>
          <p:cNvSpPr>
            <a:spLocks noGrp="1" noChangeArrowheads="1"/>
          </p:cNvSpPr>
          <p:nvPr>
            <p:ph idx="1"/>
          </p:nvPr>
        </p:nvSpPr>
        <p:spPr bwMode="auto">
          <a:xfrm>
            <a:off x="944217" y="2034210"/>
            <a:ext cx="8001000" cy="4953000"/>
          </a:xfrm>
        </p:spPr>
        <p:txBody>
          <a:bodyPr vert="horz" wrap="square" lIns="91440" tIns="45720" rIns="91440" bIns="45720" numCol="1" anchor="t" anchorCtr="0" compatLnSpc="1">
            <a:normAutofit/>
          </a:bodyPr>
          <a:lstStyle/>
          <a:p>
            <a:pPr marL="0" indent="0">
              <a:buNone/>
              <a:defRPr/>
            </a:pP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用于</a:t>
            </a: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“Calculation”:</a:t>
            </a:r>
            <a:endPar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7.</a:t>
            </a: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每年分年龄、性别、受教育程度的就业率</a:t>
            </a:r>
            <a:endPar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8.</a:t>
            </a: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每年各种价格指数（其中，</a:t>
            </a: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CPI</a:t>
            </a: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尤为重要）</a:t>
            </a:r>
            <a:endPar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9.</a:t>
            </a: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每年的各级教育水平的在校生人数</a:t>
            </a:r>
            <a:endPar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10.</a:t>
            </a: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每年各种升学率</a:t>
            </a:r>
            <a:endParaRPr lang="zh-CN" altLang="en-US"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文本框 8"/>
          <p:cNvSpPr txBox="1"/>
          <p:nvPr/>
        </p:nvSpPr>
        <p:spPr>
          <a:xfrm>
            <a:off x="179109" y="141403"/>
            <a:ext cx="3761295" cy="523220"/>
          </a:xfrm>
          <a:prstGeom prst="rect">
            <a:avLst/>
          </a:prstGeom>
          <a:noFill/>
        </p:spPr>
        <p:txBody>
          <a:bodyPr wrap="square" rtlCol="0">
            <a:spAutoFit/>
          </a:bodyPr>
          <a:lstStyle/>
          <a:p>
            <a:r>
              <a:rPr lang="zh-CN" altLang="en-US" sz="2800" dirty="0">
                <a:solidFill>
                  <a:schemeClr val="bg2"/>
                </a:solidFill>
                <a:latin typeface="隶书" panose="02010509060101010101" pitchFamily="49" charset="-122"/>
                <a:ea typeface="隶书" panose="02010509060101010101" pitchFamily="49" charset="-122"/>
                <a:cs typeface="+mj-cs"/>
              </a:rPr>
              <a:t>人口数据</a:t>
            </a:r>
            <a:endParaRPr lang="zh-CN" altLang="en-US" sz="2800" dirty="0">
              <a:solidFill>
                <a:schemeClr val="bg2"/>
              </a:solidFill>
              <a:latin typeface="隶书" panose="02010509060101010101" pitchFamily="49" charset="-122"/>
              <a:ea typeface="隶书" panose="02010509060101010101" pitchFamily="49" charset="-122"/>
              <a:cs typeface="+mj-cs"/>
            </a:endParaRPr>
          </a:p>
        </p:txBody>
      </p:sp>
    </p:spTree>
  </p:cSld>
  <p:clrMapOvr>
    <a:overrideClrMapping bg1="dk2" tx1="lt1" bg2="dk1"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0" y="65988"/>
            <a:ext cx="5036859" cy="700103"/>
          </a:xfrm>
        </p:spPr>
        <p:txBody>
          <a:bodyPr/>
          <a:lstStyle/>
          <a:p>
            <a:pPr defTabSz="457200">
              <a:defRPr/>
            </a:pPr>
            <a:r>
              <a:rPr lang="zh-CN" altLang="en-US" sz="2800" dirty="0">
                <a:solidFill>
                  <a:schemeClr val="bg2"/>
                </a:solidFill>
                <a:latin typeface="隶书" panose="02010509060101010101" pitchFamily="49" charset="-122"/>
                <a:ea typeface="隶书" panose="02010509060101010101" pitchFamily="49" charset="-122"/>
              </a:rPr>
              <a:t>宏观经济数据</a:t>
            </a:r>
            <a:endParaRPr lang="zh-CN" altLang="zh-CN" sz="2800" dirty="0">
              <a:solidFill>
                <a:schemeClr val="bg2"/>
              </a:solidFill>
              <a:latin typeface="隶书" panose="02010509060101010101" pitchFamily="49" charset="-122"/>
              <a:ea typeface="隶书" panose="02010509060101010101" pitchFamily="49" charset="-122"/>
            </a:endParaRPr>
          </a:p>
        </p:txBody>
      </p:sp>
      <p:sp>
        <p:nvSpPr>
          <p:cNvPr id="428035" name="Rectangle 3"/>
          <p:cNvSpPr>
            <a:spLocks noGrp="1" noChangeArrowheads="1"/>
          </p:cNvSpPr>
          <p:nvPr>
            <p:ph idx="1"/>
          </p:nvPr>
        </p:nvSpPr>
        <p:spPr bwMode="auto">
          <a:xfrm>
            <a:off x="467413" y="2600227"/>
            <a:ext cx="8001000" cy="2433687"/>
          </a:xfrm>
        </p:spPr>
        <p:txBody>
          <a:bodyPr vert="horz" wrap="square" lIns="91440" tIns="45720" rIns="91440" bIns="45720" numCol="1" anchor="t" anchorCtr="0" compatLnSpc="1"/>
          <a:lstStyle/>
          <a:p>
            <a:pPr>
              <a:defRPr/>
            </a:pP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每年名义、实际</a:t>
            </a: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GDP</a:t>
            </a: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（全省、第一、二、三产业数据）</a:t>
            </a:r>
            <a:endPar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每年</a:t>
            </a: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GDP</a:t>
            </a: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指数（全省、第一、二、三产业数据）</a:t>
            </a:r>
            <a:endPar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每年的就业人口数（全省、第一、二、三产业数据）</a:t>
            </a:r>
            <a:endPar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buFont typeface="Monotype Sorts" pitchFamily="2" charset="2"/>
              <a:buNone/>
              <a:defRPr/>
            </a:pPr>
            <a:endParaRPr lang="zh-CN" altLang="en-US" dirty="0">
              <a:latin typeface="Times New Roman" panose="02020603050405020304" pitchFamily="18" charset="0"/>
              <a:cs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8035" name="Rectangle 3"/>
          <p:cNvSpPr>
            <a:spLocks noGrp="1" noChangeArrowheads="1"/>
          </p:cNvSpPr>
          <p:nvPr>
            <p:ph idx="1"/>
          </p:nvPr>
        </p:nvSpPr>
        <p:spPr bwMode="auto">
          <a:xfrm>
            <a:off x="533400" y="1676400"/>
            <a:ext cx="7441676" cy="3536623"/>
          </a:xfrm>
        </p:spPr>
        <p:txBody>
          <a:bodyPr vert="horz" wrap="square" lIns="91440" tIns="45720" rIns="91440" bIns="45720" numCol="1" anchor="t" anchorCtr="0" compatLnSpc="1">
            <a:normAutofit lnSpcReduction="10000"/>
          </a:bodyPr>
          <a:lstStyle/>
          <a:p>
            <a:pPr marL="0" indent="0">
              <a:lnSpc>
                <a:spcPct val="150000"/>
              </a:lnSpc>
              <a:buNone/>
              <a:defRPr/>
            </a:pPr>
            <a:r>
              <a:rPr lang="zh-CN" altLang="en-US" sz="2400" dirty="0">
                <a:solidFill>
                  <a:schemeClr val="bg2"/>
                </a:solidFill>
                <a:latin typeface="楷体" panose="02010609060101010101" pitchFamily="49" charset="-122"/>
                <a:ea typeface="楷体" panose="02010609060101010101" pitchFamily="49" charset="-122"/>
              </a:rPr>
              <a:t>重点：</a:t>
            </a:r>
            <a:endParaRPr lang="en-US" altLang="zh-CN" sz="2400" dirty="0">
              <a:solidFill>
                <a:schemeClr val="bg2"/>
              </a:solidFill>
              <a:latin typeface="楷体" panose="02010609060101010101" pitchFamily="49" charset="-122"/>
              <a:ea typeface="楷体" panose="02010609060101010101" pitchFamily="49" charset="-122"/>
            </a:endParaRPr>
          </a:p>
          <a:p>
            <a:pPr>
              <a:lnSpc>
                <a:spcPct val="150000"/>
              </a:lnSpc>
              <a:defRPr/>
            </a:pPr>
            <a:r>
              <a:rPr lang="en-US" altLang="zh-CN" sz="2400" dirty="0" err="1">
                <a:solidFill>
                  <a:schemeClr val="bg2"/>
                </a:solidFill>
                <a:latin typeface="Times New Roman" panose="02020603050405020304" pitchFamily="18" charset="0"/>
                <a:ea typeface="楷体" panose="02010609060101010101" pitchFamily="49" charset="-122"/>
                <a:cs typeface="Times New Roman" panose="02020603050405020304" pitchFamily="18" charset="0"/>
              </a:rPr>
              <a:t>Origin_data</a:t>
            </a:r>
            <a:r>
              <a:rPr lang="zh-CN" altLang="en-US" sz="2400" dirty="0">
                <a:solidFill>
                  <a:schemeClr val="bg2"/>
                </a:solidFill>
                <a:latin typeface="楷体" panose="02010609060101010101" pitchFamily="49" charset="-122"/>
                <a:ea typeface="楷体" panose="02010609060101010101" pitchFamily="49" charset="-122"/>
              </a:rPr>
              <a:t>文件夹包含的数据，具体分类参照各省的文件夹</a:t>
            </a:r>
            <a:r>
              <a:rPr lang="en-US" altLang="zh-CN" sz="2400" dirty="0">
                <a:solidFill>
                  <a:schemeClr val="bg2"/>
                </a:solidFill>
                <a:latin typeface="楷体" panose="02010609060101010101" pitchFamily="49" charset="-122"/>
                <a:ea typeface="楷体" panose="02010609060101010101" pitchFamily="49" charset="-122"/>
              </a:rPr>
              <a:t>,</a:t>
            </a:r>
            <a:r>
              <a:rPr lang="zh-CN" altLang="en-US" sz="2400" dirty="0">
                <a:solidFill>
                  <a:schemeClr val="bg2"/>
                </a:solidFill>
                <a:latin typeface="楷体" panose="02010609060101010101" pitchFamily="49" charset="-122"/>
                <a:ea typeface="楷体" panose="02010609060101010101" pitchFamily="49" charset="-122"/>
              </a:rPr>
              <a:t>并非所有数据都需要收集</a:t>
            </a:r>
            <a:endParaRPr lang="en-US" altLang="zh-CN" sz="2400" dirty="0">
              <a:solidFill>
                <a:schemeClr val="bg2"/>
              </a:solidFill>
              <a:latin typeface="楷体" panose="02010609060101010101" pitchFamily="49" charset="-122"/>
              <a:ea typeface="楷体" panose="02010609060101010101" pitchFamily="49" charset="-122"/>
            </a:endParaRPr>
          </a:p>
          <a:p>
            <a:pPr>
              <a:lnSpc>
                <a:spcPct val="150000"/>
              </a:lnSpc>
              <a:defRPr/>
            </a:pP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Macro data </a:t>
            </a:r>
            <a:r>
              <a:rPr lang="zh-CN" altLang="en-US" sz="2400" dirty="0">
                <a:solidFill>
                  <a:schemeClr val="bg2"/>
                </a:solidFill>
                <a:latin typeface="楷体" panose="02010609060101010101" pitchFamily="49" charset="-122"/>
                <a:ea typeface="楷体" panose="02010609060101010101" pitchFamily="49" charset="-122"/>
              </a:rPr>
              <a:t>：各省分城镇农村的平均工资，人均</a:t>
            </a: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GDP</a:t>
            </a:r>
            <a:r>
              <a:rPr lang="en-US" altLang="zh-CN" sz="2400" dirty="0">
                <a:solidFill>
                  <a:schemeClr val="bg2"/>
                </a:solidFill>
                <a:latin typeface="楷体" panose="02010609060101010101" pitchFamily="49" charset="-122"/>
                <a:ea typeface="楷体" panose="02010609060101010101" pitchFamily="49" charset="-122"/>
              </a:rPr>
              <a:t>(</a:t>
            </a:r>
            <a:r>
              <a:rPr lang="zh-CN" altLang="en-US" sz="2400" dirty="0">
                <a:solidFill>
                  <a:schemeClr val="bg2"/>
                </a:solidFill>
                <a:latin typeface="楷体" panose="02010609060101010101" pitchFamily="49" charset="-122"/>
                <a:ea typeface="楷体" panose="02010609060101010101" pitchFamily="49" charset="-122"/>
              </a:rPr>
              <a:t>主要涉及以后</a:t>
            </a:r>
            <a:r>
              <a:rPr lang="en-US" altLang="zh-CN" sz="2400" dirty="0" err="1">
                <a:solidFill>
                  <a:schemeClr val="bg2"/>
                </a:solidFill>
                <a:latin typeface="Times New Roman" panose="02020603050405020304" pitchFamily="18" charset="0"/>
                <a:ea typeface="楷体" panose="02010609060101010101" pitchFamily="49" charset="-122"/>
                <a:cs typeface="Times New Roman" panose="02020603050405020304" pitchFamily="18" charset="0"/>
              </a:rPr>
              <a:t>mincer,calculation</a:t>
            </a:r>
            <a:r>
              <a:rPr lang="zh-CN" altLang="en-US" sz="2400" dirty="0">
                <a:solidFill>
                  <a:schemeClr val="bg2"/>
                </a:solidFill>
                <a:latin typeface="楷体" panose="02010609060101010101" pitchFamily="49" charset="-122"/>
                <a:ea typeface="楷体" panose="02010609060101010101" pitchFamily="49" charset="-122"/>
              </a:rPr>
              <a:t>，可由国家统计局官网获取</a:t>
            </a:r>
            <a:r>
              <a:rPr lang="en-US" altLang="zh-CN" sz="2400" dirty="0">
                <a:solidFill>
                  <a:schemeClr val="bg2"/>
                </a:solidFill>
                <a:latin typeface="楷体" panose="02010609060101010101" pitchFamily="49" charset="-122"/>
                <a:ea typeface="楷体" panose="02010609060101010101" pitchFamily="49" charset="-122"/>
              </a:rPr>
              <a:t>)</a:t>
            </a:r>
            <a:endParaRPr lang="en-US" altLang="zh-CN" sz="2400" dirty="0">
              <a:solidFill>
                <a:schemeClr val="bg2"/>
              </a:solidFill>
              <a:latin typeface="楷体" panose="02010609060101010101" pitchFamily="49" charset="-122"/>
              <a:ea typeface="楷体" panose="02010609060101010101" pitchFamily="49" charset="-122"/>
            </a:endParaRPr>
          </a:p>
        </p:txBody>
      </p:sp>
      <p:sp>
        <p:nvSpPr>
          <p:cNvPr id="7" name="Rectangle 2"/>
          <p:cNvSpPr txBox="1">
            <a:spLocks noChangeArrowheads="1"/>
          </p:cNvSpPr>
          <p:nvPr/>
        </p:nvSpPr>
        <p:spPr>
          <a:xfrm>
            <a:off x="0" y="65988"/>
            <a:ext cx="5036859" cy="7001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defRPr/>
            </a:pPr>
            <a:r>
              <a:rPr lang="zh-CN" altLang="en-US" sz="2800" dirty="0">
                <a:solidFill>
                  <a:schemeClr val="bg2"/>
                </a:solidFill>
                <a:latin typeface="隶书" panose="02010509060101010101" pitchFamily="49" charset="-122"/>
                <a:ea typeface="隶书" panose="02010509060101010101" pitchFamily="49" charset="-122"/>
              </a:rPr>
              <a:t>需要注意的地方</a:t>
            </a:r>
            <a:endParaRPr lang="zh-CN" altLang="zh-CN" sz="2800" dirty="0">
              <a:solidFill>
                <a:schemeClr val="bg2"/>
              </a:solidFill>
              <a:latin typeface="隶书" panose="02010509060101010101" pitchFamily="49" charset="-122"/>
              <a:ea typeface="隶书" panose="02010509060101010101" pitchFamily="49" charset="-122"/>
            </a:endParaRPr>
          </a:p>
        </p:txBody>
      </p:sp>
    </p:spTree>
  </p:cSld>
  <p:clrMapOvr>
    <a:overrideClrMapping bg1="dk2" tx1="lt1" bg2="dk1"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0" y="-81331"/>
            <a:ext cx="8870950" cy="838200"/>
          </a:xfrm>
        </p:spPr>
        <p:txBody>
          <a:bodyPr/>
          <a:lstStyle/>
          <a:p>
            <a:pPr>
              <a:defRPr/>
            </a:pPr>
            <a:r>
              <a:rPr lang="zh-CN" altLang="en-US" sz="2800" dirty="0">
                <a:solidFill>
                  <a:schemeClr val="bg2"/>
                </a:solidFill>
                <a:latin typeface="隶书" panose="02010509060101010101" pitchFamily="49" charset="-122"/>
                <a:ea typeface="隶书" panose="02010509060101010101" pitchFamily="49" charset="-122"/>
              </a:rPr>
              <a:t>数据来源</a:t>
            </a:r>
            <a:endParaRPr lang="zh-CN" altLang="zh-CN" sz="2800" dirty="0">
              <a:solidFill>
                <a:schemeClr val="bg2"/>
              </a:solidFill>
              <a:latin typeface="隶书" panose="02010509060101010101" pitchFamily="49" charset="-122"/>
              <a:ea typeface="隶书" panose="02010509060101010101" pitchFamily="49" charset="-122"/>
            </a:endParaRPr>
          </a:p>
        </p:txBody>
      </p:sp>
      <p:sp>
        <p:nvSpPr>
          <p:cNvPr id="8195" name="Rectangle 3"/>
          <p:cNvSpPr>
            <a:spLocks noGrp="1" noChangeArrowheads="1"/>
          </p:cNvSpPr>
          <p:nvPr>
            <p:ph idx="1"/>
          </p:nvPr>
        </p:nvSpPr>
        <p:spPr bwMode="auto">
          <a:xfrm>
            <a:off x="251520" y="1052736"/>
            <a:ext cx="8001000" cy="5360640"/>
          </a:xfrm>
          <a:noFill/>
          <a:ln>
            <a:miter lim="800000"/>
          </a:ln>
        </p:spPr>
        <p:txBody>
          <a:bodyPr vert="horz" wrap="square" lIns="91440" tIns="45720" rIns="91440" bIns="45720" numCol="1" anchor="t" anchorCtr="0" compatLnSpc="1"/>
          <a:lstStyle/>
          <a:p>
            <a:pPr>
              <a:defRPr/>
            </a:pP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Most data can be found from the following items, but you cannot be limited to them.</a:t>
            </a:r>
            <a:endPar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人口普查资料</a:t>
            </a:r>
            <a:endPar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人口</a:t>
            </a:r>
            <a:r>
              <a:rPr lang="zh-CN" altLang="en-US"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普抽查</a:t>
            </a: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资料 </a:t>
            </a: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00</a:t>
            </a:r>
            <a:r>
              <a:rPr lang="zh-CN" altLang="en-US"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05</a:t>
            </a:r>
            <a:r>
              <a:rPr lang="zh-CN" altLang="en-US"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10</a:t>
            </a:r>
            <a:r>
              <a:rPr lang="zh-CN" altLang="en-US"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15 </a:t>
            </a:r>
            <a:r>
              <a:rPr lang="zh-CN" altLang="en-US"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u="sng"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可能存在个别省份未公布某年数据的情况</a:t>
            </a:r>
            <a:r>
              <a:rPr lang="zh-CN" altLang="en-US"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省统计年鉴》</a:t>
            </a: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1982-2020</a:t>
            </a:r>
            <a:endPar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省教育年鉴》</a:t>
            </a:r>
            <a:endPar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《新中国六十年统计资料汇编》</a:t>
            </a:r>
            <a:endPar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《中国金融年鉴》</a:t>
            </a:r>
            <a:endPar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中国教育统计年鉴</a:t>
            </a: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中国人口与就业统计年鉴</a:t>
            </a: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idx="1"/>
          </p:nvPr>
        </p:nvSpPr>
        <p:spPr bwMode="auto">
          <a:xfrm>
            <a:off x="533400" y="1676400"/>
            <a:ext cx="8001000" cy="3828854"/>
          </a:xfrm>
          <a:noFill/>
          <a:ln>
            <a:miter lim="800000"/>
          </a:ln>
        </p:spPr>
        <p:txBody>
          <a:bodyPr vert="horz" wrap="square" lIns="91440" tIns="45720" rIns="91440" bIns="45720" numCol="1" anchor="t" anchorCtr="0" compatLnSpc="1"/>
          <a:lstStyle/>
          <a:p>
            <a:pPr>
              <a:defRPr/>
            </a:pPr>
            <a:r>
              <a:rPr lang="zh-CN" altLang="en-US"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国家图书馆（注意开闭馆时间）</a:t>
            </a:r>
            <a:endPar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endPar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zh-CN" altLang="en-US"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国家统计局（询问开放时间）</a:t>
            </a:r>
            <a:endPar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endPar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zh-CN" altLang="en-US"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网站资源（</a:t>
            </a: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hlinkClick r:id="rId1"/>
              </a:rPr>
              <a:t>http://data.cnki.net/</a:t>
            </a:r>
            <a:r>
              <a:rPr lang="zh-CN" altLang="en-US"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marL="0" indent="0">
              <a:buNone/>
              <a:defRPr/>
            </a:pPr>
            <a:r>
              <a:rPr lang="zh-CN" altLang="en-US"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                  （中国经济社会大数据研究平台）</a:t>
            </a:r>
            <a:endParaRPr lang="zh-CN" altLang="en-US"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Rectangle 2"/>
          <p:cNvSpPr>
            <a:spLocks noGrp="1" noChangeArrowheads="1"/>
          </p:cNvSpPr>
          <p:nvPr>
            <p:ph type="title"/>
          </p:nvPr>
        </p:nvSpPr>
        <p:spPr>
          <a:xfrm>
            <a:off x="0" y="-81331"/>
            <a:ext cx="8870950" cy="838200"/>
          </a:xfrm>
        </p:spPr>
        <p:txBody>
          <a:bodyPr/>
          <a:lstStyle/>
          <a:p>
            <a:pPr>
              <a:defRPr/>
            </a:pPr>
            <a:r>
              <a:rPr lang="zh-CN" altLang="en-US" sz="2800" dirty="0">
                <a:solidFill>
                  <a:schemeClr val="bg2"/>
                </a:solidFill>
                <a:latin typeface="隶书" panose="02010509060101010101" pitchFamily="49" charset="-122"/>
                <a:ea typeface="隶书" panose="02010509060101010101" pitchFamily="49" charset="-122"/>
              </a:rPr>
              <a:t>数据来源</a:t>
            </a:r>
            <a:endParaRPr lang="zh-CN" altLang="zh-CN" sz="2800" dirty="0">
              <a:solidFill>
                <a:schemeClr val="bg2"/>
              </a:solidFill>
              <a:latin typeface="隶书" panose="02010509060101010101" pitchFamily="49" charset="-122"/>
              <a:ea typeface="隶书" panose="02010509060101010101" pitchFamily="49" charset="-122"/>
            </a:endParaRPr>
          </a:p>
        </p:txBody>
      </p:sp>
    </p:spTree>
  </p:cSld>
  <p:clrMapOvr>
    <a:overrideClrMapping bg1="dk2" tx1="lt1" bg2="dk1"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533400" y="1676400"/>
            <a:ext cx="8001000" cy="4953000"/>
          </a:xfrm>
          <a:noFill/>
          <a:ln>
            <a:miter lim="800000"/>
          </a:ln>
        </p:spPr>
        <p:txBody>
          <a:bodyPr vert="horz" wrap="square" lIns="91440" tIns="45720" rIns="91440" bIns="45720" numCol="1" anchor="t" anchorCtr="0" compatLnSpc="1"/>
          <a:lstStyle/>
          <a:p>
            <a:pPr>
              <a:defRPr/>
            </a:pP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知网</a:t>
            </a:r>
            <a:endPar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hlinkClick r:id="rId1"/>
              </a:rPr>
              <a:t>http://www.cnki.net/</a:t>
            </a:r>
            <a:endPar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中国</a:t>
            </a:r>
            <a:r>
              <a:rPr lang="zh-CN" altLang="en-US"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国家图书馆网站</a:t>
            </a:r>
            <a:endPar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hlinkClick r:id="rId2"/>
              </a:rPr>
              <a:t>http://www.nlc.gov.cn/</a:t>
            </a:r>
            <a:endPar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中国</a:t>
            </a:r>
            <a:r>
              <a:rPr lang="zh-CN" altLang="en-US"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国家统计局网站</a:t>
            </a: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hlinkClick r:id="rId3"/>
              </a:rPr>
              <a:t>http://www.stats.gov.cn/</a:t>
            </a:r>
            <a:endPar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4. </a:t>
            </a:r>
            <a:r>
              <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rPr>
              <a:t>人大经济论坛</a:t>
            </a:r>
            <a:endPar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a:p>
            <a:pPr>
              <a:defRPr/>
            </a:pPr>
            <a:r>
              <a:rPr lang="en-US"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hlinkClick r:id="rId4"/>
              </a:rPr>
              <a:t>http://www.pinggu.org/bbs/forum-55-1.html</a:t>
            </a:r>
            <a:endParaRPr lang="zh-CN" altLang="zh-CN" sz="2400" dirty="0">
              <a:solidFill>
                <a:schemeClr val="bg2"/>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Rectangle 2"/>
          <p:cNvSpPr txBox="1">
            <a:spLocks noChangeArrowheads="1"/>
          </p:cNvSpPr>
          <p:nvPr/>
        </p:nvSpPr>
        <p:spPr>
          <a:xfrm>
            <a:off x="0" y="-81331"/>
            <a:ext cx="887095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800">
                <a:solidFill>
                  <a:schemeClr val="bg2"/>
                </a:solidFill>
                <a:latin typeface="隶书" panose="02010509060101010101" pitchFamily="49" charset="-122"/>
                <a:ea typeface="隶书" panose="02010509060101010101" pitchFamily="49" charset="-122"/>
              </a:rPr>
              <a:t>数据来源</a:t>
            </a:r>
            <a:endParaRPr lang="zh-CN" altLang="zh-CN" sz="2800" dirty="0">
              <a:solidFill>
                <a:schemeClr val="bg2"/>
              </a:solidFill>
              <a:latin typeface="隶书" panose="02010509060101010101" pitchFamily="49" charset="-122"/>
              <a:ea typeface="隶书" panose="02010509060101010101" pitchFamily="49" charset="-122"/>
            </a:endParaRPr>
          </a:p>
        </p:txBody>
      </p:sp>
    </p:spTree>
  </p:cSld>
  <p:clrMapOvr>
    <a:overrideClrMapping bg1="dk2" tx1="lt1" bg2="dk1"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1815428" y="2367126"/>
            <a:ext cx="5660027" cy="1470025"/>
          </a:xfrm>
        </p:spPr>
        <p:txBody>
          <a:bodyPr vert="horz" wrap="square" lIns="91440" tIns="45720" rIns="91440" bIns="45720" anchor="ctr"/>
          <a:lstStyle/>
          <a:p>
            <a:pPr marL="0" indent="0" algn="l" eaLnBrk="1" hangingPunct="1">
              <a:lnSpc>
                <a:spcPct val="90000"/>
              </a:lnSpc>
            </a:pPr>
            <a:r>
              <a:rPr lang="zh-CN" altLang="en-US" kern="1200" dirty="0">
                <a:latin typeface="楷体" panose="02010609060101010101" pitchFamily="49" charset="-122"/>
                <a:ea typeface="楷体" panose="02010609060101010101" pitchFamily="49" charset="-122"/>
              </a:rPr>
              <a:t>原始数据处理（一）</a:t>
            </a:r>
            <a:endParaRPr lang="en-US" altLang="zh-CN" kern="1200" dirty="0">
              <a:latin typeface="楷体" panose="02010609060101010101" pitchFamily="49" charset="-122"/>
              <a:ea typeface="楷体" panose="02010609060101010101" pitchFamily="49" charset="-122"/>
            </a:endParaRPr>
          </a:p>
        </p:txBody>
      </p:sp>
      <p:sp>
        <p:nvSpPr>
          <p:cNvPr id="3" name="页脚占位符 2"/>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人力资本与劳动经济研究中心</a:t>
            </a: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C59921D-1F29-4B1E-845F-2D8F5A0C74E1}" type="slidenum">
              <a:rPr kumimoji="0" lang="zh-CN" altLang="en-US" sz="1200" b="0" i="0" u="none" strike="noStrike" kern="1200" cap="none" spc="0" normalizeH="0" baseline="0" noProof="1" smtClean="0">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5715589" cy="907493"/>
          </a:xfrm>
        </p:spPr>
        <p:txBody>
          <a:bodyPr/>
          <a:lstStyle/>
          <a:p>
            <a:r>
              <a:rPr lang="zh-CN" altLang="en-US" sz="2800" dirty="0">
                <a:latin typeface="隶书" panose="02010509060101010101" pitchFamily="49" charset="-122"/>
                <a:ea typeface="隶书" panose="02010509060101010101" pitchFamily="49" charset="-122"/>
              </a:rPr>
              <a:t>教学任务</a:t>
            </a:r>
            <a:endParaRPr lang="zh-CN" altLang="en-US" sz="2800" dirty="0">
              <a:latin typeface="隶书" panose="02010509060101010101" pitchFamily="49" charset="-122"/>
              <a:ea typeface="隶书" panose="02010509060101010101" pitchFamily="49" charset="-122"/>
            </a:endParaRPr>
          </a:p>
        </p:txBody>
      </p:sp>
      <p:sp>
        <p:nvSpPr>
          <p:cNvPr id="3" name="内容占位符 2"/>
          <p:cNvSpPr>
            <a:spLocks noGrp="1"/>
          </p:cNvSpPr>
          <p:nvPr>
            <p:ph idx="1"/>
          </p:nvPr>
        </p:nvSpPr>
        <p:spPr>
          <a:xfrm>
            <a:off x="2446672" y="907493"/>
            <a:ext cx="8229601" cy="4534293"/>
          </a:xfrm>
        </p:spPr>
        <p:txBody>
          <a:bodyPr>
            <a:noAutofit/>
          </a:bodyPr>
          <a:lstStyle/>
          <a:p>
            <a:pPr marL="457200" lvl="0" indent="-457200" algn="just">
              <a:buFont typeface="+mj-lt"/>
              <a:buAutoNum type="arabicPeriod"/>
            </a:pPr>
            <a:r>
              <a:rPr lang="zh-CN" altLang="zh-CN" sz="1800" dirty="0">
                <a:latin typeface="楷体" panose="02010609060101010101" pitchFamily="49" charset="-122"/>
                <a:ea typeface="楷体" panose="02010609060101010101" pitchFamily="49" charset="-122"/>
              </a:rPr>
              <a:t>人力资本度量研究项目介绍框架逻辑</a:t>
            </a:r>
            <a:endParaRPr lang="en-US" altLang="zh-CN" sz="1800" dirty="0">
              <a:latin typeface="楷体" panose="02010609060101010101" pitchFamily="49" charset="-122"/>
              <a:ea typeface="楷体" panose="02010609060101010101" pitchFamily="49" charset="-122"/>
            </a:endParaRPr>
          </a:p>
          <a:p>
            <a:pPr marL="457200" lvl="0" indent="-457200" algn="just">
              <a:buFont typeface="+mj-lt"/>
              <a:buAutoNum type="arabicPeriod"/>
            </a:pPr>
            <a:r>
              <a:rPr lang="zh-CN" altLang="zh-CN" sz="1800" dirty="0">
                <a:latin typeface="楷体" panose="02010609060101010101" pitchFamily="49" charset="-122"/>
                <a:ea typeface="楷体" panose="02010609060101010101" pitchFamily="49" charset="-122"/>
              </a:rPr>
              <a:t>数据收集</a:t>
            </a:r>
            <a:r>
              <a:rPr lang="zh-CN" altLang="en-US" sz="1800" dirty="0">
                <a:latin typeface="楷体" panose="02010609060101010101" pitchFamily="49" charset="-122"/>
                <a:ea typeface="楷体" panose="02010609060101010101" pitchFamily="49" charset="-122"/>
              </a:rPr>
              <a:t>与</a:t>
            </a:r>
            <a:r>
              <a:rPr lang="zh-CN" altLang="zh-CN" sz="1800" dirty="0">
                <a:latin typeface="楷体" panose="02010609060101010101" pitchFamily="49" charset="-122"/>
                <a:ea typeface="楷体" panose="02010609060101010101" pitchFamily="49" charset="-122"/>
              </a:rPr>
              <a:t>核查</a:t>
            </a:r>
            <a:endParaRPr lang="en-US" altLang="zh-CN" sz="1800" dirty="0">
              <a:latin typeface="楷体" panose="02010609060101010101" pitchFamily="49" charset="-122"/>
              <a:ea typeface="楷体" panose="02010609060101010101" pitchFamily="49" charset="-122"/>
            </a:endParaRPr>
          </a:p>
          <a:p>
            <a:pPr marL="457200" lvl="0" indent="-457200" algn="just">
              <a:buFont typeface="+mj-lt"/>
              <a:buAutoNum type="arabicPeriod"/>
            </a:pPr>
            <a:r>
              <a:rPr lang="zh-CN" altLang="en-US" sz="1800" dirty="0">
                <a:latin typeface="楷体" panose="02010609060101010101" pitchFamily="49" charset="-122"/>
                <a:ea typeface="楷体" panose="02010609060101010101" pitchFamily="49" charset="-122"/>
              </a:rPr>
              <a:t>原始数据处理（一）</a:t>
            </a:r>
            <a:endParaRPr lang="en-US" altLang="zh-CN" sz="1800" dirty="0">
              <a:latin typeface="楷体" panose="02010609060101010101" pitchFamily="49" charset="-122"/>
              <a:ea typeface="楷体" panose="02010609060101010101" pitchFamily="49" charset="-122"/>
            </a:endParaRPr>
          </a:p>
          <a:p>
            <a:pPr marL="0" lvl="0" indent="0" algn="just">
              <a:buNone/>
            </a:pPr>
            <a:r>
              <a:rPr lang="zh-CN" altLang="en-US" sz="1800" dirty="0">
                <a:latin typeface="楷体" panose="02010609060101010101" pitchFamily="49" charset="-122"/>
                <a:ea typeface="楷体" panose="02010609060101010101" pitchFamily="49" charset="-122"/>
              </a:rPr>
              <a:t>     （</a:t>
            </a:r>
            <a:r>
              <a:rPr lang="en-US" altLang="zh-CN" sz="1800" dirty="0">
                <a:latin typeface="楷体" panose="02010609060101010101" pitchFamily="49" charset="-122"/>
                <a:ea typeface="楷体" panose="02010609060101010101" pitchFamily="49" charset="-122"/>
              </a:rPr>
              <a:t>1</a:t>
            </a:r>
            <a:r>
              <a:rPr lang="zh-CN" altLang="en-US" sz="1800" dirty="0">
                <a:latin typeface="楷体" panose="02010609060101010101" pitchFamily="49" charset="-122"/>
                <a:ea typeface="楷体" panose="02010609060101010101" pitchFamily="49" charset="-122"/>
              </a:rPr>
              <a:t>）</a:t>
            </a:r>
            <a:r>
              <a:rPr lang="zh-CN" altLang="zh-CN" sz="1800" dirty="0">
                <a:latin typeface="楷体" panose="02010609060101010101" pitchFamily="49" charset="-122"/>
                <a:ea typeface="楷体" panose="02010609060101010101" pitchFamily="49" charset="-122"/>
              </a:rPr>
              <a:t>城乡比</a:t>
            </a:r>
            <a:r>
              <a:rPr lang="zh-CN" altLang="en-US" sz="1800" dirty="0">
                <a:latin typeface="楷体" panose="02010609060101010101" pitchFamily="49" charset="-122"/>
                <a:ea typeface="楷体" panose="02010609060101010101" pitchFamily="49" charset="-122"/>
              </a:rPr>
              <a:t>与</a:t>
            </a:r>
            <a:r>
              <a:rPr lang="zh-CN" altLang="zh-CN" sz="1800" dirty="0">
                <a:latin typeface="楷体" panose="02010609060101010101" pitchFamily="49" charset="-122"/>
                <a:ea typeface="楷体" panose="02010609060101010101" pitchFamily="49" charset="-122"/>
              </a:rPr>
              <a:t>抽样比</a:t>
            </a:r>
            <a:endParaRPr lang="en-US" altLang="zh-CN" sz="1800" dirty="0">
              <a:latin typeface="楷体" panose="02010609060101010101" pitchFamily="49" charset="-122"/>
              <a:ea typeface="楷体" panose="02010609060101010101" pitchFamily="49" charset="-122"/>
            </a:endParaRPr>
          </a:p>
          <a:p>
            <a:pPr marL="0" lvl="0" indent="0" algn="just">
              <a:buNone/>
            </a:pPr>
            <a:r>
              <a:rPr lang="en-US" altLang="zh-CN" sz="1800" dirty="0">
                <a:latin typeface="楷体" panose="02010609060101010101" pitchFamily="49" charset="-122"/>
                <a:ea typeface="楷体" panose="02010609060101010101" pitchFamily="49" charset="-122"/>
              </a:rPr>
              <a:t>     </a:t>
            </a:r>
            <a:r>
              <a:rPr lang="zh-CN" altLang="en-US"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2</a:t>
            </a:r>
            <a:r>
              <a:rPr lang="zh-CN" altLang="en-US" sz="1800" dirty="0">
                <a:latin typeface="楷体" panose="02010609060101010101" pitchFamily="49" charset="-122"/>
                <a:ea typeface="楷体" panose="02010609060101010101" pitchFamily="49" charset="-122"/>
              </a:rPr>
              <a:t>）出生人口与存活率</a:t>
            </a:r>
            <a:endParaRPr lang="en-US" altLang="zh-CN" sz="1800" dirty="0">
              <a:latin typeface="楷体" panose="02010609060101010101" pitchFamily="49" charset="-122"/>
              <a:ea typeface="楷体" panose="02010609060101010101" pitchFamily="49" charset="-122"/>
            </a:endParaRPr>
          </a:p>
          <a:p>
            <a:pPr marL="457200" lvl="0" indent="-457200" algn="just">
              <a:buAutoNum type="arabicPeriod" startAt="4"/>
            </a:pPr>
            <a:r>
              <a:rPr lang="zh-CN" altLang="en-US" sz="1800" dirty="0">
                <a:latin typeface="楷体" panose="02010609060101010101" pitchFamily="49" charset="-122"/>
                <a:ea typeface="楷体" panose="02010609060101010101" pitchFamily="49" charset="-122"/>
              </a:rPr>
              <a:t>原始数据处理（二）</a:t>
            </a:r>
            <a:endParaRPr lang="en-US" altLang="zh-CN" sz="1800" dirty="0">
              <a:latin typeface="楷体" panose="02010609060101010101" pitchFamily="49" charset="-122"/>
              <a:ea typeface="楷体" panose="02010609060101010101" pitchFamily="49" charset="-122"/>
            </a:endParaRPr>
          </a:p>
          <a:p>
            <a:pPr marL="0" lvl="0" indent="0" algn="just">
              <a:buNone/>
            </a:pPr>
            <a:r>
              <a:rPr lang="en-US" altLang="zh-CN" sz="1800" dirty="0">
                <a:latin typeface="楷体" panose="02010609060101010101" pitchFamily="49" charset="-122"/>
                <a:ea typeface="楷体" panose="02010609060101010101" pitchFamily="49" charset="-122"/>
              </a:rPr>
              <a:t>     </a:t>
            </a:r>
            <a:r>
              <a:rPr lang="zh-CN" altLang="en-US"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1</a:t>
            </a:r>
            <a:r>
              <a:rPr lang="zh-CN" altLang="en-US" sz="1800" dirty="0">
                <a:latin typeface="楷体" panose="02010609060101010101" pitchFamily="49" charset="-122"/>
                <a:ea typeface="楷体" panose="02010609060101010101" pitchFamily="49" charset="-122"/>
              </a:rPr>
              <a:t>）招生数</a:t>
            </a:r>
            <a:endParaRPr lang="en-US" altLang="zh-CN" sz="1800" dirty="0">
              <a:latin typeface="楷体" panose="02010609060101010101" pitchFamily="49" charset="-122"/>
              <a:ea typeface="楷体" panose="02010609060101010101" pitchFamily="49" charset="-122"/>
            </a:endParaRPr>
          </a:p>
          <a:p>
            <a:pPr marL="0" lvl="0" indent="0" algn="just">
              <a:buNone/>
            </a:pPr>
            <a:r>
              <a:rPr lang="en-US" altLang="zh-CN" sz="1800" dirty="0">
                <a:latin typeface="楷体" panose="02010609060101010101" pitchFamily="49" charset="-122"/>
                <a:ea typeface="楷体" panose="02010609060101010101" pitchFamily="49" charset="-122"/>
              </a:rPr>
              <a:t>     </a:t>
            </a:r>
            <a:r>
              <a:rPr lang="zh-CN" altLang="en-US"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2</a:t>
            </a:r>
            <a:r>
              <a:rPr lang="zh-CN" altLang="en-US" sz="1800" dirty="0">
                <a:latin typeface="楷体" panose="02010609060101010101" pitchFamily="49" charset="-122"/>
                <a:ea typeface="楷体" panose="02010609060101010101" pitchFamily="49" charset="-122"/>
              </a:rPr>
              <a:t>）拆四分人口（城乡比异常、抽样比异常）</a:t>
            </a:r>
            <a:endParaRPr lang="en-US" altLang="zh-CN" sz="1800" dirty="0">
              <a:latin typeface="楷体" panose="02010609060101010101" pitchFamily="49" charset="-122"/>
              <a:ea typeface="楷体" panose="02010609060101010101" pitchFamily="49" charset="-122"/>
            </a:endParaRPr>
          </a:p>
          <a:p>
            <a:pPr marL="457200" indent="-457200" algn="just">
              <a:buAutoNum type="arabicPeriod" startAt="5"/>
            </a:pPr>
            <a:r>
              <a:rPr lang="en-US" altLang="zh-CN" sz="1800" dirty="0">
                <a:latin typeface="Times New Roman" panose="02020603050405020304" pitchFamily="18" charset="0"/>
                <a:ea typeface="楷体" panose="02010609060101010101" pitchFamily="49" charset="-122"/>
                <a:cs typeface="Times New Roman" panose="02020603050405020304" pitchFamily="18" charset="0"/>
              </a:rPr>
              <a:t>Stata</a:t>
            </a:r>
            <a:r>
              <a:rPr lang="zh-CN" altLang="en-US" sz="1800" dirty="0">
                <a:latin typeface="楷体" panose="02010609060101010101" pitchFamily="49" charset="-122"/>
                <a:ea typeface="楷体" panose="02010609060101010101" pitchFamily="49" charset="-122"/>
              </a:rPr>
              <a:t>教学</a:t>
            </a:r>
            <a:endParaRPr lang="en-US" altLang="zh-CN" sz="1800" dirty="0">
              <a:latin typeface="楷体" panose="02010609060101010101" pitchFamily="49" charset="-122"/>
              <a:ea typeface="楷体" panose="02010609060101010101" pitchFamily="49" charset="-122"/>
            </a:endParaRPr>
          </a:p>
          <a:p>
            <a:pPr marL="457200" indent="-457200" algn="just">
              <a:buAutoNum type="arabicPeriod" startAt="5"/>
            </a:pPr>
            <a:r>
              <a:rPr lang="zh-CN" altLang="en-US" sz="1800" dirty="0">
                <a:latin typeface="楷体" panose="02010609060101010101" pitchFamily="49" charset="-122"/>
                <a:ea typeface="楷体" panose="02010609060101010101" pitchFamily="49" charset="-122"/>
              </a:rPr>
              <a:t>普抽查四分人口处理</a:t>
            </a:r>
            <a:endParaRPr lang="en-US" altLang="zh-CN" sz="1800" dirty="0">
              <a:latin typeface="楷体" panose="02010609060101010101" pitchFamily="49" charset="-122"/>
              <a:ea typeface="楷体" panose="02010609060101010101" pitchFamily="49" charset="-122"/>
            </a:endParaRPr>
          </a:p>
          <a:p>
            <a:pPr marL="457200" indent="-457200" algn="just">
              <a:buAutoNum type="arabicPeriod" startAt="5"/>
            </a:pPr>
            <a:r>
              <a:rPr lang="zh-CN" altLang="en-US" sz="1800" b="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中间年份四分人口估算</a:t>
            </a:r>
            <a:endParaRPr lang="en-US" altLang="zh-CN" sz="1800" b="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gn="just">
              <a:buAutoNum type="arabicPeriod" startAt="5"/>
            </a:pPr>
            <a:r>
              <a:rPr lang="zh-CN" altLang="en-US" sz="1800" dirty="0">
                <a:latin typeface="楷体" panose="02010609060101010101" pitchFamily="49" charset="-122"/>
                <a:ea typeface="楷体" panose="02010609060101010101" pitchFamily="49" charset="-122"/>
              </a:rPr>
              <a:t>就业率、增长率、</a:t>
            </a:r>
            <a:r>
              <a:rPr lang="en-US" altLang="zh-CN" sz="1800" dirty="0">
                <a:latin typeface="Times New Roman" panose="02020603050405020304" pitchFamily="18" charset="0"/>
                <a:ea typeface="楷体" panose="02010609060101010101" pitchFamily="49" charset="-122"/>
                <a:cs typeface="Times New Roman" panose="02020603050405020304" pitchFamily="18" charset="0"/>
              </a:rPr>
              <a:t>LCI</a:t>
            </a:r>
            <a:r>
              <a:rPr lang="zh-CN" altLang="en-US" sz="1800" dirty="0">
                <a:latin typeface="楷体" panose="02010609060101010101" pitchFamily="49" charset="-122"/>
                <a:ea typeface="楷体" panose="02010609060101010101" pitchFamily="49" charset="-122"/>
              </a:rPr>
              <a:t>计算</a:t>
            </a:r>
            <a:endParaRPr lang="en-US" altLang="zh-CN" sz="1800" dirty="0">
              <a:latin typeface="楷体" panose="02010609060101010101" pitchFamily="49" charset="-122"/>
              <a:ea typeface="楷体" panose="02010609060101010101" pitchFamily="49" charset="-122"/>
            </a:endParaRPr>
          </a:p>
          <a:p>
            <a:pPr marL="457200" indent="-457200" algn="just">
              <a:buAutoNum type="arabicPeriod" startAt="5"/>
            </a:pPr>
            <a:r>
              <a:rPr lang="en-US" altLang="zh-CN" sz="1800" dirty="0">
                <a:latin typeface="Times New Roman" panose="02020603050405020304" pitchFamily="18" charset="0"/>
                <a:ea typeface="楷体" panose="02010609060101010101" pitchFamily="49" charset="-122"/>
                <a:cs typeface="Times New Roman" panose="02020603050405020304" pitchFamily="18" charset="0"/>
              </a:rPr>
              <a:t>Mincer</a:t>
            </a:r>
            <a:r>
              <a:rPr lang="zh-CN" altLang="en-US" sz="1800" dirty="0">
                <a:latin typeface="楷体" panose="02010609060101010101" pitchFamily="49" charset="-122"/>
                <a:ea typeface="楷体" panose="02010609060101010101" pitchFamily="49" charset="-122"/>
              </a:rPr>
              <a:t>参数拟合</a:t>
            </a:r>
            <a:endParaRPr lang="en-US" altLang="zh-CN" sz="1800" dirty="0">
              <a:latin typeface="楷体" panose="02010609060101010101" pitchFamily="49" charset="-122"/>
              <a:ea typeface="楷体" panose="02010609060101010101" pitchFamily="49" charset="-122"/>
            </a:endParaRPr>
          </a:p>
          <a:p>
            <a:pPr marL="457200" indent="-457200" algn="just">
              <a:buFont typeface="Arial" panose="020B0604020202020204" pitchFamily="34" charset="0"/>
              <a:buAutoNum type="arabicPeriod" startAt="5"/>
            </a:pPr>
            <a:r>
              <a:rPr lang="en-US" altLang="zh-CN" sz="1800" dirty="0">
                <a:latin typeface="Times New Roman" panose="02020603050405020304" pitchFamily="18" charset="0"/>
                <a:ea typeface="楷体" panose="02010609060101010101" pitchFamily="49" charset="-122"/>
                <a:cs typeface="Times New Roman" panose="02020603050405020304" pitchFamily="18" charset="0"/>
              </a:rPr>
              <a:t>Calculation</a:t>
            </a:r>
            <a:r>
              <a:rPr lang="zh-CN" altLang="zh-CN" sz="1800" dirty="0">
                <a:latin typeface="楷体" panose="02010609060101010101" pitchFamily="49" charset="-122"/>
                <a:ea typeface="楷体" panose="02010609060101010101" pitchFamily="49" charset="-122"/>
              </a:rPr>
              <a:t>计算、升学率计算</a:t>
            </a:r>
            <a:endParaRPr lang="en-US" altLang="zh-CN" sz="1800" dirty="0">
              <a:latin typeface="楷体" panose="02010609060101010101" pitchFamily="49" charset="-122"/>
              <a:ea typeface="楷体" panose="02010609060101010101" pitchFamily="49" charset="-122"/>
            </a:endParaRPr>
          </a:p>
          <a:p>
            <a:pPr marL="0" indent="0" algn="just">
              <a:buNone/>
            </a:pPr>
            <a:r>
              <a:rPr lang="zh-CN" altLang="en-US" sz="1800" dirty="0">
                <a:latin typeface="楷体" panose="02010609060101010101" pitchFamily="49" charset="-122"/>
                <a:ea typeface="楷体" panose="02010609060101010101" pitchFamily="49" charset="-122"/>
              </a:rPr>
              <a:t>补充参考</a:t>
            </a:r>
            <a:endParaRPr lang="zh-CN" altLang="zh-CN" sz="1800" dirty="0">
              <a:latin typeface="楷体" panose="02010609060101010101" pitchFamily="49" charset="-122"/>
              <a:ea typeface="楷体" panose="02010609060101010101" pitchFamily="49" charset="-122"/>
            </a:endParaRPr>
          </a:p>
          <a:p>
            <a:pPr marL="0" indent="0" algn="just">
              <a:buNone/>
            </a:pPr>
            <a:endParaRPr lang="en-US" altLang="zh-CN" sz="600" dirty="0">
              <a:latin typeface="楷体" panose="02010609060101010101" pitchFamily="49" charset="-122"/>
              <a:ea typeface="楷体" panose="02010609060101010101" pitchFamily="49" charset="-122"/>
            </a:endParaRPr>
          </a:p>
          <a:p>
            <a:pPr marL="457200" indent="-457200" algn="just">
              <a:buAutoNum type="arabicPeriod" startAt="5"/>
            </a:pPr>
            <a:endParaRPr lang="en-US" altLang="zh-CN" sz="600" dirty="0">
              <a:latin typeface="楷体" panose="02010609060101010101" pitchFamily="49" charset="-122"/>
              <a:ea typeface="楷体" panose="02010609060101010101" pitchFamily="49" charset="-122"/>
            </a:endParaRPr>
          </a:p>
          <a:p>
            <a:pPr marL="457200" indent="-457200" algn="just">
              <a:buAutoNum type="arabicPeriod" startAt="5"/>
            </a:pPr>
            <a:endParaRPr lang="en-US" altLang="zh-CN" sz="600" dirty="0">
              <a:latin typeface="楷体" panose="02010609060101010101" pitchFamily="49" charset="-122"/>
              <a:ea typeface="楷体" panose="02010609060101010101" pitchFamily="49" charset="-122"/>
            </a:endParaRPr>
          </a:p>
          <a:p>
            <a:pPr marL="0" lvl="0" indent="0" algn="just">
              <a:buNone/>
            </a:pPr>
            <a:r>
              <a:rPr lang="en-US" altLang="zh-CN" sz="600" dirty="0">
                <a:latin typeface="楷体" panose="02010609060101010101" pitchFamily="49" charset="-122"/>
                <a:ea typeface="楷体" panose="02010609060101010101" pitchFamily="49" charset="-122"/>
              </a:rPr>
              <a:t>    </a:t>
            </a:r>
            <a:endParaRPr lang="en-US" altLang="zh-CN" sz="600" dirty="0">
              <a:latin typeface="楷体" panose="02010609060101010101" pitchFamily="49" charset="-122"/>
              <a:ea typeface="楷体" panose="02010609060101010101" pitchFamily="49" charset="-122"/>
            </a:endParaRPr>
          </a:p>
          <a:p>
            <a:pPr marL="0" lvl="0" indent="0" algn="just">
              <a:buNone/>
            </a:pPr>
            <a:endParaRPr lang="zh-CN" altLang="zh-CN" sz="600" dirty="0">
              <a:latin typeface="楷体" panose="02010609060101010101" pitchFamily="49" charset="-122"/>
              <a:ea typeface="楷体" panose="02010609060101010101" pitchFamily="49" charset="-122"/>
            </a:endParaRPr>
          </a:p>
          <a:p>
            <a:pPr marL="342900" lvl="0" indent="-342900" algn="just">
              <a:buFont typeface="+mj-lt"/>
              <a:buAutoNum type="arabicPeriod"/>
            </a:pPr>
            <a:endParaRPr lang="zh-CN" altLang="zh-CN" sz="600" dirty="0">
              <a:latin typeface="楷体" panose="02010609060101010101" pitchFamily="49" charset="-122"/>
              <a:ea typeface="楷体" panose="02010609060101010101" pitchFamily="49" charset="-122"/>
            </a:endParaRPr>
          </a:p>
          <a:p>
            <a:endParaRPr lang="zh-CN" altLang="en-US" sz="800" dirty="0"/>
          </a:p>
        </p:txBody>
      </p:sp>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内容占位符 2"/>
          <p:cNvSpPr>
            <a:spLocks noGrp="1" noChangeArrowheads="1"/>
          </p:cNvSpPr>
          <p:nvPr>
            <p:ph idx="4294967295"/>
          </p:nvPr>
        </p:nvSpPr>
        <p:spPr>
          <a:xfrm>
            <a:off x="457200" y="1321336"/>
            <a:ext cx="8229600" cy="4004809"/>
          </a:xfrm>
        </p:spPr>
        <p:txBody>
          <a:bodyPr vert="horz" wrap="square" lIns="91440" tIns="45720" rIns="91440" bIns="45720" numCol="1" anchor="t" anchorCtr="0" compatLnSpc="1"/>
          <a:lstStyle/>
          <a:p>
            <a:pPr marL="228600" marR="0" lvl="0" indent="-228600" eaLnBrk="1" fontAlgn="base" hangingPunct="1">
              <a:lnSpc>
                <a:spcPct val="90000"/>
              </a:lnSpc>
              <a:spcBef>
                <a:spcPts val="1000"/>
              </a:spcBef>
              <a:spcAft>
                <a:spcPct val="0"/>
              </a:spcAft>
              <a:buClrTx/>
              <a:buSzTx/>
              <a:defRPr/>
            </a:pPr>
            <a:r>
              <a:rPr lang="zh-CN" altLang="en-US" sz="2400" b="1" kern="1200" dirty="0">
                <a:latin typeface="Times New Roman" panose="02020603050405020304" pitchFamily="18" charset="0"/>
                <a:ea typeface="楷体" panose="02010609060101010101" pitchFamily="49" charset="-122"/>
                <a:cs typeface="Times New Roman" panose="02020603050405020304" pitchFamily="18" charset="0"/>
              </a:rPr>
              <a:t>目的：</a:t>
            </a:r>
            <a:endParaRPr lang="zh-CN" altLang="en-US" sz="2400" b="1" kern="1200" dirty="0">
              <a:latin typeface="Times New Roman" panose="02020603050405020304" pitchFamily="18" charset="0"/>
              <a:ea typeface="楷体" panose="02010609060101010101" pitchFamily="49" charset="-122"/>
              <a:cs typeface="Times New Roman" panose="02020603050405020304" pitchFamily="18" charset="0"/>
            </a:endParaRPr>
          </a:p>
          <a:p>
            <a:pPr marL="228600" marR="0" lvl="0" indent="-228600" eaLnBrk="1" fontAlgn="base" hangingPunct="1">
              <a:lnSpc>
                <a:spcPct val="90000"/>
              </a:lnSpc>
              <a:spcBef>
                <a:spcPts val="1000"/>
              </a:spcBef>
              <a:spcAft>
                <a:spcPct val="0"/>
              </a:spcAft>
              <a:buClrTx/>
              <a:buSzTx/>
              <a:defRPr/>
            </a:pP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检查原始数据，如有异常后续需要特殊处理</a:t>
            </a:r>
            <a:endPar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endParaRPr>
          </a:p>
          <a:p>
            <a:pPr marL="228600" marR="0" lvl="0" indent="-228600" eaLnBrk="1" fontAlgn="base" hangingPunct="1">
              <a:lnSpc>
                <a:spcPct val="90000"/>
              </a:lnSpc>
              <a:spcBef>
                <a:spcPts val="1000"/>
              </a:spcBef>
              <a:spcAft>
                <a:spcPct val="0"/>
              </a:spcAft>
              <a:buClrTx/>
              <a:buSzTx/>
              <a:defRPr/>
            </a:pPr>
            <a:endPar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endParaRPr>
          </a:p>
          <a:p>
            <a:pPr marL="228600" marR="0" lvl="0" indent="-228600" eaLnBrk="1" fontAlgn="base" hangingPunct="1">
              <a:lnSpc>
                <a:spcPct val="90000"/>
              </a:lnSpc>
              <a:spcBef>
                <a:spcPts val="1000"/>
              </a:spcBef>
              <a:spcAft>
                <a:spcPct val="0"/>
              </a:spcAft>
              <a:buClrTx/>
              <a:buSzTx/>
              <a:defRPr/>
            </a:pPr>
            <a:r>
              <a:rPr lang="zh-CN" altLang="en-US" sz="2400" b="1" kern="1200" dirty="0">
                <a:latin typeface="Times New Roman" panose="02020603050405020304" pitchFamily="18" charset="0"/>
                <a:ea typeface="楷体" panose="02010609060101010101" pitchFamily="49" charset="-122"/>
                <a:cs typeface="Times New Roman" panose="02020603050405020304" pitchFamily="18" charset="0"/>
              </a:rPr>
              <a:t>需要处理的数据</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a:t>
            </a:r>
            <a:endParaRPr lang="en-US" sz="2400" kern="1200" dirty="0">
              <a:latin typeface="Times New Roman" panose="02020603050405020304" pitchFamily="18" charset="0"/>
              <a:ea typeface="楷体" panose="02010609060101010101" pitchFamily="49" charset="-122"/>
              <a:cs typeface="Times New Roman" panose="02020603050405020304" pitchFamily="18" charset="0"/>
            </a:endParaRPr>
          </a:p>
          <a:p>
            <a:pPr marL="228600" marR="0" lvl="0" indent="-228600" eaLnBrk="1" fontAlgn="base" hangingPunct="1">
              <a:lnSpc>
                <a:spcPct val="90000"/>
              </a:lnSpc>
              <a:spcBef>
                <a:spcPts val="1000"/>
              </a:spcBef>
              <a:spcAft>
                <a:spcPct val="0"/>
              </a:spcAft>
              <a:buClrTx/>
              <a:buSzTx/>
              <a:defRPr/>
            </a:pPr>
            <a:r>
              <a:rPr lang="en-US" sz="2400" kern="12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分城乡总人口数</a:t>
            </a:r>
            <a:endParaRPr lang="en-US" sz="2400" kern="1200" dirty="0">
              <a:latin typeface="Times New Roman" panose="02020603050405020304" pitchFamily="18" charset="0"/>
              <a:ea typeface="楷体" panose="02010609060101010101" pitchFamily="49" charset="-122"/>
              <a:cs typeface="Times New Roman" panose="02020603050405020304" pitchFamily="18" charset="0"/>
            </a:endParaRPr>
          </a:p>
          <a:p>
            <a:pPr marL="228600" marR="0" lvl="0" indent="-228600" eaLnBrk="1" fontAlgn="base" hangingPunct="1">
              <a:lnSpc>
                <a:spcPct val="90000"/>
              </a:lnSpc>
              <a:spcBef>
                <a:spcPts val="1000"/>
              </a:spcBef>
              <a:spcAft>
                <a:spcPct val="0"/>
              </a:spcAft>
              <a:buClrTx/>
              <a:buSzTx/>
              <a:defRPr/>
            </a:pPr>
            <a:r>
              <a:rPr lang="en-US" sz="2400" kern="12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出生人口</a:t>
            </a:r>
            <a:endParaRPr lang="en-US" sz="2400" kern="1200" dirty="0">
              <a:latin typeface="Times New Roman" panose="02020603050405020304" pitchFamily="18" charset="0"/>
              <a:ea typeface="楷体" panose="02010609060101010101" pitchFamily="49" charset="-122"/>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sym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sym typeface="Calibri" panose="020F0502020204030204" pitchFamily="34" charset="0"/>
            </a:endParaRPr>
          </a:p>
        </p:txBody>
      </p:sp>
      <p:sp>
        <p:nvSpPr>
          <p:cNvPr id="3" name="页脚占位符 2"/>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人力资本与劳动经济研究中心</a:t>
            </a: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C59921D-1F29-4B1E-845F-2D8F5A0C74E1}" type="slidenum">
              <a:rPr kumimoji="0" lang="zh-CN" altLang="en-US" sz="1200" b="0" i="0" u="none" strike="noStrike" kern="1200" cap="none" spc="0" normalizeH="0" baseline="0" noProof="1" smtClean="0">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391305"/>
            <a:ext cx="8229600" cy="1143000"/>
          </a:xfrm>
        </p:spPr>
        <p:txBody>
          <a:bodyPr/>
          <a:lstStyle/>
          <a:p>
            <a:r>
              <a:rPr lang="zh-CN" altLang="en-US">
                <a:latin typeface="楷体" panose="02010609060101010101" pitchFamily="49" charset="-122"/>
                <a:ea typeface="楷体" panose="02010609060101010101" pitchFamily="49" charset="-122"/>
              </a:rPr>
              <a:t>抽样比与城乡比</a:t>
            </a:r>
            <a:endParaRPr lang="zh-CN" altLang="en-US" dirty="0">
              <a:latin typeface="楷体" panose="02010609060101010101" pitchFamily="49" charset="-122"/>
              <a:ea typeface="楷体" panose="02010609060101010101" pitchFamily="49" charset="-122"/>
            </a:endParaRPr>
          </a:p>
        </p:txBody>
      </p:sp>
      <p:sp>
        <p:nvSpPr>
          <p:cNvPr id="4" name="页脚占位符 3"/>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人力资本与劳动经济研究中心</a:t>
            </a: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C59921D-1F29-4B1E-845F-2D8F5A0C74E1}" type="slidenum">
              <a:rPr kumimoji="0" lang="zh-CN" altLang="en-US" sz="1200" b="0" i="0" u="none" strike="noStrike" kern="1200" cap="none" spc="0" normalizeH="0" baseline="0" noProof="1" smtClean="0">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73269" y="92076"/>
            <a:ext cx="5632515" cy="457199"/>
          </a:xfrm>
        </p:spPr>
        <p:txBody>
          <a:bodyPr vert="horz" wrap="square" lIns="91440" tIns="45720" rIns="91440" bIns="45720" anchor="ctr"/>
          <a:lstStyle/>
          <a:p>
            <a:pPr marL="0" indent="0" algn="l" eaLnBrk="1" hangingPunct="1">
              <a:lnSpc>
                <a:spcPct val="90000"/>
              </a:lnSpc>
              <a:defRPr/>
            </a:pPr>
            <a:r>
              <a:rPr lang="zh-CN" altLang="en-US" sz="2800" kern="1200" dirty="0">
                <a:latin typeface="隶书" panose="02010509060101010101" pitchFamily="49" charset="-122"/>
                <a:ea typeface="隶书" panose="02010509060101010101" pitchFamily="49" charset="-122"/>
              </a:rPr>
              <a:t>一、分城乡的总人口</a:t>
            </a:r>
            <a:endParaRPr lang="zh-CN" altLang="en-US" sz="2800" kern="1200" dirty="0">
              <a:latin typeface="隶书" panose="02010509060101010101" pitchFamily="49" charset="-122"/>
              <a:ea typeface="隶书" panose="02010509060101010101" pitchFamily="49" charset="-122"/>
            </a:endParaRPr>
          </a:p>
        </p:txBody>
      </p:sp>
      <p:sp>
        <p:nvSpPr>
          <p:cNvPr id="16387" name="内容占位符 2"/>
          <p:cNvSpPr>
            <a:spLocks noGrp="1"/>
          </p:cNvSpPr>
          <p:nvPr>
            <p:ph idx="4294967295"/>
          </p:nvPr>
        </p:nvSpPr>
        <p:spPr>
          <a:xfrm>
            <a:off x="325225" y="1166018"/>
            <a:ext cx="8451130" cy="4801149"/>
          </a:xfrm>
        </p:spPr>
        <p:txBody>
          <a:bodyPr vert="horz" wrap="square" lIns="91440" tIns="45720" rIns="91440" bIns="45720" anchor="t"/>
          <a:lstStyle/>
          <a:p>
            <a:pPr marL="0" indent="0" eaLnBrk="1" hangingPunct="1">
              <a:lnSpc>
                <a:spcPct val="90000"/>
              </a:lnSpc>
              <a:spcBef>
                <a:spcPts val="1000"/>
              </a:spcBef>
              <a:buNone/>
              <a:defRPr/>
            </a:pP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普抽查年份城乡总人口处理：</a:t>
            </a:r>
            <a:endPar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endParaRPr>
          </a:p>
          <a:p>
            <a:pPr marL="228600" indent="-228600" eaLnBrk="1" hangingPunct="1">
              <a:lnSpc>
                <a:spcPct val="90000"/>
              </a:lnSpc>
              <a:spcBef>
                <a:spcPts val="1000"/>
              </a:spcBef>
              <a:defRPr/>
            </a:pPr>
            <a:endPar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endParaRPr>
          </a:p>
          <a:p>
            <a:pPr marL="228600" indent="-228600" eaLnBrk="1" hangingPunct="1">
              <a:lnSpc>
                <a:spcPct val="90000"/>
              </a:lnSpc>
              <a:spcBef>
                <a:spcPts val="1000"/>
              </a:spcBef>
              <a:defRPr/>
            </a:pP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检查</a:t>
            </a:r>
            <a:r>
              <a:rPr lang="zh-CN" altLang="zh-CN" sz="2400" kern="1200" dirty="0">
                <a:latin typeface="Times New Roman" panose="02020603050405020304" pitchFamily="18" charset="0"/>
                <a:ea typeface="楷体" panose="02010609060101010101" pitchFamily="49" charset="-122"/>
                <a:cs typeface="Times New Roman" panose="02020603050405020304" pitchFamily="18" charset="0"/>
              </a:rPr>
              <a:t>抽查年份</a:t>
            </a:r>
            <a:r>
              <a:rPr lang="zh-CN" altLang="zh-CN" sz="2400" kern="12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抽样比</a:t>
            </a:r>
            <a:r>
              <a:rPr lang="zh-CN" altLang="zh-CN" sz="2400" kern="1200" dirty="0">
                <a:latin typeface="Times New Roman" panose="02020603050405020304" pitchFamily="18" charset="0"/>
                <a:ea typeface="楷体" panose="02010609060101010101" pitchFamily="49" charset="-122"/>
                <a:cs typeface="Times New Roman" panose="02020603050405020304" pitchFamily="18" charset="0"/>
              </a:rPr>
              <a:t>是否错误</a:t>
            </a:r>
            <a:endPar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endParaRPr>
          </a:p>
          <a:p>
            <a:pPr marL="228600" indent="-228600" eaLnBrk="1" hangingPunct="1">
              <a:lnSpc>
                <a:spcPct val="90000"/>
              </a:lnSpc>
              <a:spcBef>
                <a:spcPts val="1000"/>
              </a:spcBef>
              <a:defRPr/>
            </a:pPr>
            <a:endPar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1" hangingPunct="1">
              <a:spcBef>
                <a:spcPts val="1000"/>
              </a:spcBef>
              <a:buNone/>
              <a:defRPr/>
            </a:pP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sym typeface="+mn-ea"/>
              </a:rPr>
              <a:t>       比较各抽查年份抽样比调整后的城乡总人口数与统计年鉴常住人口数，若差距较大需要</a:t>
            </a:r>
            <a:r>
              <a:rPr lang="zh-CN" altLang="en-US" sz="2400" kern="12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调整抽样比</a:t>
            </a:r>
            <a:endParaRPr lang="zh-CN" altLang="en-US" sz="2400" kern="12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marL="228600" indent="-228600" eaLnBrk="1" hangingPunct="1">
              <a:lnSpc>
                <a:spcPct val="90000"/>
              </a:lnSpc>
              <a:spcBef>
                <a:spcPts val="1000"/>
              </a:spcBef>
              <a:defRPr/>
            </a:pPr>
            <a:endPar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sym typeface="+mn-ea"/>
            </a:endParaRPr>
          </a:p>
          <a:p>
            <a:pPr marL="0" indent="0" eaLnBrk="1" hangingPunct="1">
              <a:spcBef>
                <a:spcPts val="1000"/>
              </a:spcBef>
              <a:buNone/>
              <a:defRPr/>
            </a:pP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        例：若某省某抽查年份城乡总人口数分别约</a:t>
            </a: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8000</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5000</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，披露抽样比</a:t>
            </a: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，可得抽查的城乡总人口数分别约</a:t>
            </a: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80</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万，</a:t>
            </a: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50</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万。但该省统计年鉴当年常住城乡人口数分别约为</a:t>
            </a: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20</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万，</a:t>
            </a: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12.5</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万。差距较大，认为该省该抽查年份披露的抽样比不准确，重新进行调整为</a:t>
            </a: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4%</a:t>
            </a:r>
            <a:endPar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页脚占位符 2"/>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人力资本与劳动经济研究中心</a:t>
            </a: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C59921D-1F29-4B1E-845F-2D8F5A0C74E1}" type="slidenum">
              <a:rPr kumimoji="0" lang="zh-CN" altLang="en-US" sz="1200" b="0" i="0" u="none" strike="noStrike" kern="1200" cap="none" spc="0" normalizeH="0" baseline="0" noProof="1" smtClean="0">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内容占位符 2"/>
          <p:cNvSpPr>
            <a:spLocks noGrp="1"/>
          </p:cNvSpPr>
          <p:nvPr>
            <p:ph idx="4294967295"/>
          </p:nvPr>
        </p:nvSpPr>
        <p:spPr>
          <a:xfrm>
            <a:off x="457200" y="1600200"/>
            <a:ext cx="8306435" cy="4526280"/>
          </a:xfrm>
        </p:spPr>
        <p:txBody>
          <a:bodyPr vert="horz" wrap="square" lIns="91440" tIns="45720" rIns="91440" bIns="45720" anchor="t"/>
          <a:lstStyle/>
          <a:p>
            <a:pPr marL="0" indent="0" eaLnBrk="1" hangingPunct="1">
              <a:lnSpc>
                <a:spcPct val="90000"/>
              </a:lnSpc>
              <a:spcBef>
                <a:spcPts val="1000"/>
              </a:spcBef>
              <a:buNone/>
              <a:defRPr/>
            </a:pP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普抽查年份城乡总人口</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sym typeface="+mn-ea"/>
              </a:rPr>
              <a:t>处理：</a:t>
            </a:r>
            <a:endPar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endParaRPr>
          </a:p>
          <a:p>
            <a:pPr marL="228600" indent="-228600" eaLnBrk="1" hangingPunct="1">
              <a:lnSpc>
                <a:spcPct val="90000"/>
              </a:lnSpc>
              <a:spcBef>
                <a:spcPts val="1000"/>
              </a:spcBef>
              <a:defRPr/>
            </a:pPr>
            <a:endPar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endParaRPr>
          </a:p>
          <a:p>
            <a:pPr marL="228600" indent="-228600" eaLnBrk="1" hangingPunct="1">
              <a:lnSpc>
                <a:spcPct val="90000"/>
              </a:lnSpc>
              <a:spcBef>
                <a:spcPts val="1000"/>
              </a:spcBef>
              <a:defRPr/>
            </a:pP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检查</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sym typeface="+mn-ea"/>
              </a:rPr>
              <a:t>各普抽查年份的</a:t>
            </a:r>
            <a:r>
              <a:rPr lang="zh-CN" altLang="en-US" sz="2400" kern="12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城乡比</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sym typeface="+mn-ea"/>
              </a:rPr>
              <a:t>是否异常，若有异常，需拟合或用统计年鉴城乡比代替（</a:t>
            </a:r>
            <a:r>
              <a:rPr lang="zh-CN" altLang="en-US" sz="2400" u="sng" kern="12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拟合可根据前后两年线性拟合得到</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sym typeface="+mn-ea"/>
              </a:rPr>
              <a:t>）</a:t>
            </a:r>
            <a:endPar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sym typeface="+mn-ea"/>
            </a:endParaRPr>
          </a:p>
          <a:p>
            <a:pPr marL="228600" indent="-228600" eaLnBrk="1" hangingPunct="1">
              <a:lnSpc>
                <a:spcPct val="90000"/>
              </a:lnSpc>
              <a:spcBef>
                <a:spcPts val="1000"/>
              </a:spcBef>
              <a:defRPr/>
            </a:pPr>
            <a:endPar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1" hangingPunct="1">
              <a:lnSpc>
                <a:spcPct val="90000"/>
              </a:lnSpc>
              <a:spcBef>
                <a:spcPts val="1000"/>
              </a:spcBef>
              <a:buNone/>
              <a:defRPr/>
            </a:pP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      判断依据：省份各年份城乡比变化趋势一般一致。</a:t>
            </a:r>
            <a:endPar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endParaRPr>
          </a:p>
          <a:p>
            <a:pPr marL="228600" indent="-228600" eaLnBrk="1" hangingPunct="1">
              <a:lnSpc>
                <a:spcPct val="90000"/>
              </a:lnSpc>
              <a:spcBef>
                <a:spcPts val="1000"/>
              </a:spcBef>
              <a:defRPr/>
            </a:pPr>
            <a:endPar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1" hangingPunct="1">
              <a:lnSpc>
                <a:spcPct val="90000"/>
              </a:lnSpc>
              <a:spcBef>
                <a:spcPts val="1000"/>
              </a:spcBef>
              <a:buNone/>
              <a:defRPr/>
            </a:pP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      例：设某省普抽查年份城乡比依次为</a:t>
            </a: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0.2</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0.5</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1.0</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0.6</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1.9  2.2</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，则认为</a:t>
            </a: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0.6</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为异常城乡比（因为中国城镇化是不断在提高的），用拟合或</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sym typeface="+mn-ea"/>
              </a:rPr>
              <a:t>统计年鉴城乡比代替的方法调整</a:t>
            </a:r>
            <a:endPar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3" name="页脚占位符 2"/>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人力资本与劳动经济研究中心</a:t>
            </a: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C59921D-1F29-4B1E-845F-2D8F5A0C74E1}" type="slidenum">
              <a:rPr kumimoji="0" lang="zh-CN" altLang="en-US" sz="1200" b="0" i="0" u="none" strike="noStrike" kern="1200" cap="none" spc="0" normalizeH="0" baseline="0" noProof="1" smtClean="0">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12" name="标题 1"/>
          <p:cNvSpPr txBox="1"/>
          <p:nvPr/>
        </p:nvSpPr>
        <p:spPr>
          <a:xfrm>
            <a:off x="73269" y="92076"/>
            <a:ext cx="5632515" cy="457199"/>
          </a:xfrm>
          <a:prstGeom prst="rect">
            <a:avLst/>
          </a:prstGeom>
          <a:noFill/>
          <a:ln w="9525">
            <a:noFill/>
          </a:ln>
        </p:spPr>
        <p:txBody>
          <a:bodyPr vert="horz" wrap="square" lIns="91440" tIns="45720" rIns="91440" bIns="45720" anchor="ctr"/>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indent="0" algn="l" defTabSz="914400" eaLnBrk="1" hangingPunct="1">
              <a:lnSpc>
                <a:spcPct val="90000"/>
              </a:lnSpc>
              <a:defRPr/>
            </a:pPr>
            <a:r>
              <a:rPr lang="zh-CN" altLang="en-US" sz="2800" kern="1200" dirty="0">
                <a:latin typeface="隶书" panose="02010509060101010101" pitchFamily="49" charset="-122"/>
                <a:ea typeface="隶书" panose="02010509060101010101" pitchFamily="49" charset="-122"/>
              </a:rPr>
              <a:t>一、分城乡的总人口</a:t>
            </a:r>
            <a:endParaRPr lang="zh-CN" altLang="en-US" sz="2800" kern="1200" dirty="0">
              <a:latin typeface="隶书" panose="02010509060101010101" pitchFamily="49" charset="-122"/>
              <a:ea typeface="隶书" panose="02010509060101010101"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内容占位符 2"/>
          <p:cNvSpPr>
            <a:spLocks noGrp="1"/>
          </p:cNvSpPr>
          <p:nvPr>
            <p:ph idx="4294967295"/>
          </p:nvPr>
        </p:nvSpPr>
        <p:spPr>
          <a:xfrm>
            <a:off x="457200" y="2057399"/>
            <a:ext cx="8229600" cy="3593969"/>
          </a:xfrm>
        </p:spPr>
        <p:txBody>
          <a:bodyPr vert="horz" wrap="square" lIns="91440" tIns="45720" rIns="91440" bIns="45720" anchor="t"/>
          <a:lstStyle/>
          <a:p>
            <a:pPr eaLnBrk="1" hangingPunct="1"/>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按照调整后的普抽查年份人口每两点线性拟合得到</a:t>
            </a:r>
            <a:endPar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endParaRPr>
          </a:p>
          <a:p>
            <a:pPr eaLnBrk="1" hangingPunct="1"/>
            <a:endPar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endParaRPr>
          </a:p>
          <a:p>
            <a:pPr eaLnBrk="1" hangingPunct="1"/>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例如：用</a:t>
            </a: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1982</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年和</a:t>
            </a: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1987</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年数据得到</a:t>
            </a: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1983-1986</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年分城乡的人口；</a:t>
            </a: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1987-1990</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年数据得到</a:t>
            </a:r>
            <a:r>
              <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rPr>
              <a:t>1988-1989</a:t>
            </a: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年分城乡的人口。</a:t>
            </a:r>
            <a:endParaRPr lang="en-US" altLang="zh-CN" sz="2400" dirty="0"/>
          </a:p>
          <a:p>
            <a:pPr eaLnBrk="1" hangingPunct="1"/>
            <a:endParaRPr lang="zh-CN" altLang="en-US" sz="2400" dirty="0"/>
          </a:p>
        </p:txBody>
      </p:sp>
      <p:sp>
        <p:nvSpPr>
          <p:cNvPr id="3" name="页脚占位符 2"/>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人力资本与劳动经济研究中心</a:t>
            </a: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C59921D-1F29-4B1E-845F-2D8F5A0C74E1}" type="slidenum">
              <a:rPr kumimoji="0" lang="zh-CN" altLang="en-US" sz="1200" b="0" i="0" u="none" strike="noStrike" kern="1200" cap="none" spc="0" normalizeH="0" baseline="0" noProof="1" smtClean="0">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endParaRPr>
          </a:p>
        </p:txBody>
      </p:sp>
      <p:sp>
        <p:nvSpPr>
          <p:cNvPr id="10" name="标题 1"/>
          <p:cNvSpPr txBox="1"/>
          <p:nvPr/>
        </p:nvSpPr>
        <p:spPr>
          <a:xfrm>
            <a:off x="73269" y="92076"/>
            <a:ext cx="5632515" cy="457199"/>
          </a:xfrm>
          <a:prstGeom prst="rect">
            <a:avLst/>
          </a:prstGeom>
          <a:noFill/>
          <a:ln w="9525">
            <a:noFill/>
          </a:ln>
        </p:spPr>
        <p:txBody>
          <a:bodyPr vert="horz" wrap="square" lIns="91440" tIns="45720" rIns="91440" bIns="45720" anchor="ctr"/>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indent="0" algn="l" defTabSz="914400" eaLnBrk="1" hangingPunct="1">
              <a:lnSpc>
                <a:spcPct val="90000"/>
              </a:lnSpc>
              <a:defRPr/>
            </a:pPr>
            <a:r>
              <a:rPr lang="zh-CN" altLang="en-US" sz="2800" kern="1200">
                <a:latin typeface="隶书" panose="02010509060101010101" pitchFamily="49" charset="-122"/>
                <a:ea typeface="隶书" panose="02010509060101010101" pitchFamily="49" charset="-122"/>
              </a:rPr>
              <a:t>一、分城乡的总人口</a:t>
            </a:r>
            <a:endParaRPr lang="zh-CN" altLang="en-US" sz="2800" kern="1200" dirty="0">
              <a:latin typeface="隶书" panose="02010509060101010101" pitchFamily="49" charset="-122"/>
              <a:ea typeface="隶书" panose="02010509060101010101"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1249052" y="1932495"/>
          <a:ext cx="6645896" cy="3930977"/>
        </p:xfrm>
        <a:graphic>
          <a:graphicData uri="http://schemas.openxmlformats.org/drawingml/2006/chart">
            <c:chart xmlns:c="http://schemas.openxmlformats.org/drawingml/2006/chart" xmlns:r="http://schemas.openxmlformats.org/officeDocument/2006/relationships" r:id="rId1"/>
          </a:graphicData>
        </a:graphic>
      </p:graphicFrame>
      <p:sp>
        <p:nvSpPr>
          <p:cNvPr id="7" name="文本框 6"/>
          <p:cNvSpPr txBox="1"/>
          <p:nvPr/>
        </p:nvSpPr>
        <p:spPr>
          <a:xfrm flipH="1">
            <a:off x="-1" y="248945"/>
            <a:ext cx="5870713" cy="523220"/>
          </a:xfrm>
          <a:prstGeom prst="rect">
            <a:avLst/>
          </a:prstGeom>
          <a:noFill/>
        </p:spPr>
        <p:txBody>
          <a:bodyPr wrap="square" rtlCol="0">
            <a:spAutoFit/>
          </a:bodyPr>
          <a:lstStyle/>
          <a:p>
            <a:pPr defTabSz="685800"/>
            <a:r>
              <a:rPr lang="zh-CN" altLang="en-US" sz="2800" dirty="0">
                <a:latin typeface="隶书" panose="02010509060101010101" pitchFamily="49" charset="-122"/>
                <a:ea typeface="隶书" panose="02010509060101010101" pitchFamily="49" charset="-122"/>
                <a:cs typeface="+mj-cs"/>
                <a:sym typeface="Calibri" panose="020F0502020204030204" pitchFamily="34" charset="0"/>
              </a:rPr>
              <a:t>例子：城乡比与城乡人口模板</a:t>
            </a:r>
            <a:endParaRPr lang="en-US" altLang="zh-CN" sz="2800" dirty="0">
              <a:latin typeface="隶书" panose="02010509060101010101" pitchFamily="49" charset="-122"/>
              <a:ea typeface="隶书" panose="02010509060101010101" pitchFamily="49" charset="-122"/>
              <a:cs typeface="+mj-cs"/>
              <a:sym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19121" y="2473288"/>
            <a:ext cx="5019675" cy="1325563"/>
          </a:xfrm>
        </p:spPr>
        <p:txBody>
          <a:bodyPr>
            <a:normAutofit/>
          </a:bodyPr>
          <a:lstStyle/>
          <a:p>
            <a:r>
              <a:rPr lang="zh-CN" altLang="en-US" sz="4400" dirty="0">
                <a:latin typeface="楷体" panose="02010609060101010101" pitchFamily="49" charset="-122"/>
                <a:ea typeface="楷体" panose="02010609060101010101" pitchFamily="49" charset="-122"/>
              </a:rPr>
              <a:t>存活率与出生人口</a:t>
            </a:r>
            <a:endParaRPr lang="zh-CN" altLang="en-US" sz="4400" dirty="0">
              <a:latin typeface="楷体" panose="02010609060101010101" pitchFamily="49" charset="-122"/>
              <a:ea typeface="楷体" panose="02010609060101010101" pitchFamily="49" charset="-122"/>
            </a:endParaRPr>
          </a:p>
        </p:txBody>
      </p:sp>
      <p:sp>
        <p:nvSpPr>
          <p:cNvPr id="4" name="页脚占位符 3"/>
          <p:cNvSpPr>
            <a:spLocks noGrp="1"/>
          </p:cNvSpPr>
          <p:nvPr>
            <p:ph type="ftr" sz="quarter" idx="11"/>
          </p:nvPr>
        </p:nvSpPr>
        <p:spPr/>
        <p:txBody>
          <a:bodyPr/>
          <a:lstStyle/>
          <a:p>
            <a:r>
              <a:rPr lang="zh-CN" altLang="en-US"/>
              <a:t>人力资本与劳动经济研究中心</a:t>
            </a:r>
            <a:endParaRPr lang="zh-CN" altLang="en-US"/>
          </a:p>
        </p:txBody>
      </p:sp>
      <p:sp>
        <p:nvSpPr>
          <p:cNvPr id="5" name="灯片编号占位符 4"/>
          <p:cNvSpPr>
            <a:spLocks noGrp="1"/>
          </p:cNvSpPr>
          <p:nvPr>
            <p:ph type="sldNum" sz="quarter" idx="12"/>
          </p:nvPr>
        </p:nvSpPr>
        <p:spPr/>
        <p:txBody>
          <a:bodyPr/>
          <a:lstStyle/>
          <a:p>
            <a:fld id="{AA381308-B50A-4C89-84D8-088D8669C89D}" type="slidenum">
              <a:rPr lang="zh-CN" altLang="en-US" smtClean="0"/>
            </a:fld>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en-US" altLang="zh-CN" sz="4400" dirty="0">
                <a:latin typeface="楷体" panose="02010609060101010101" pitchFamily="49" charset="-122"/>
                <a:ea typeface="楷体" panose="02010609060101010101" pitchFamily="49" charset="-122"/>
              </a:rPr>
              <a:t>1.</a:t>
            </a:r>
            <a:r>
              <a:rPr lang="zh-CN" altLang="en-US" sz="4400" dirty="0">
                <a:latin typeface="楷体" panose="02010609060101010101" pitchFamily="49" charset="-122"/>
                <a:ea typeface="楷体" panose="02010609060101010101" pitchFamily="49" charset="-122"/>
              </a:rPr>
              <a:t>存活率计算</a:t>
            </a:r>
            <a:endParaRPr lang="zh-CN" altLang="en-US" sz="4400" dirty="0">
              <a:latin typeface="楷体" panose="02010609060101010101" pitchFamily="49" charset="-122"/>
              <a:ea typeface="楷体"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044769" cy="869785"/>
          </a:xfrm>
        </p:spPr>
        <p:txBody>
          <a:bodyPr>
            <a:normAutofit/>
          </a:bodyPr>
          <a:lstStyle/>
          <a:p>
            <a:r>
              <a:rPr lang="zh-CN" altLang="zh-CN" sz="2800" dirty="0">
                <a:latin typeface="隶书" panose="02010509060101010101" pitchFamily="49" charset="-122"/>
                <a:ea typeface="隶书" panose="02010509060101010101" pitchFamily="49" charset="-122"/>
              </a:rPr>
              <a:t>存活率计算</a:t>
            </a:r>
            <a:endParaRPr lang="zh-CN" altLang="en-US" sz="2800" dirty="0">
              <a:latin typeface="隶书" panose="02010509060101010101" pitchFamily="49" charset="-122"/>
              <a:ea typeface="隶书" panose="02010509060101010101" pitchFamily="49" charset="-122"/>
            </a:endParaRPr>
          </a:p>
        </p:txBody>
      </p:sp>
      <p:sp>
        <p:nvSpPr>
          <p:cNvPr id="3" name="内容占位符 2"/>
          <p:cNvSpPr>
            <a:spLocks noGrp="1"/>
          </p:cNvSpPr>
          <p:nvPr>
            <p:ph idx="1"/>
          </p:nvPr>
        </p:nvSpPr>
        <p:spPr>
          <a:xfrm>
            <a:off x="628649" y="1825625"/>
            <a:ext cx="7912035" cy="4351338"/>
          </a:xfrm>
        </p:spPr>
        <p:txBody>
          <a:bodyPr/>
          <a:lstStyle/>
          <a:p>
            <a:pPr marL="342900" indent="-342900" fontAlgn="base">
              <a:spcBef>
                <a:spcPct val="20000"/>
              </a:spcBef>
              <a:spcAft>
                <a:spcPct val="0"/>
              </a:spcAft>
            </a:pPr>
            <a:r>
              <a:rPr lang="zh-CN"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死亡率</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死亡人口</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总人口</a:t>
            </a:r>
            <a:endParaRPr lang="zh-CN"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endParaRPr>
          </a:p>
          <a:p>
            <a:pPr marL="342900" indent="-342900" fontAlgn="base">
              <a:spcBef>
                <a:spcPct val="20000"/>
              </a:spcBef>
              <a:spcAft>
                <a:spcPct val="0"/>
              </a:spcAft>
            </a:pPr>
            <a:r>
              <a:rPr lang="zh-CN"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存活率</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=1-</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死亡率</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endParaRPr>
          </a:p>
          <a:p>
            <a:pPr marL="342900" indent="-342900" fontAlgn="base">
              <a:spcBef>
                <a:spcPct val="20000"/>
              </a:spcBef>
              <a:spcAft>
                <a:spcPct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endParaRPr>
          </a:p>
          <a:p>
            <a:pPr marL="342900" indent="-342900" fontAlgn="base">
              <a:spcBef>
                <a:spcPct val="20000"/>
              </a:spcBef>
              <a:spcAft>
                <a:spcPct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处理方法：各省均用全国的数据替代</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endParaRPr>
          </a:p>
          <a:p>
            <a:pPr marL="342900" indent="-342900" fontAlgn="base">
              <a:spcBef>
                <a:spcPct val="20000"/>
              </a:spcBef>
              <a:spcAft>
                <a:spcPct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endParaRPr>
          </a:p>
          <a:p>
            <a:pPr marL="342900" indent="-342900" fontAlgn="base">
              <a:spcBef>
                <a:spcPct val="20000"/>
              </a:spcBef>
              <a:spcAft>
                <a:spcPct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数据来源：</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普抽查年份数据来源</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《全国人口普查资料》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《全国</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1%</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人口抽样调查资料》</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其余年份数据来源</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《中国人口</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和就业</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统计年鉴》</a:t>
            </a:r>
            <a:endParaRPr lang="zh-CN"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endParaRPr>
          </a:p>
          <a:p>
            <a:endParaRPr lang="zh-CN" altLang="en-US" dirty="0"/>
          </a:p>
          <a:p>
            <a:endParaRPr lang="zh-CN" altLang="zh-CN" dirty="0"/>
          </a:p>
        </p:txBody>
      </p:sp>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AA381308-B50A-4C89-84D8-088D8669C89D}" type="slidenum">
              <a:rPr lang="zh-CN" altLang="en-US" smtClean="0"/>
            </a:fld>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20894"/>
            <a:ext cx="6526294" cy="700103"/>
          </a:xfrm>
        </p:spPr>
        <p:txBody>
          <a:bodyPr>
            <a:normAutofit/>
          </a:bodyPr>
          <a:lstStyle/>
          <a:p>
            <a:pPr eaLnBrk="1" hangingPunct="1"/>
            <a:r>
              <a:rPr lang="zh-CN" altLang="en-US" sz="2800" dirty="0">
                <a:latin typeface="隶书" panose="02010509060101010101" pitchFamily="49" charset="-122"/>
                <a:ea typeface="隶书" panose="02010509060101010101" pitchFamily="49" charset="-122"/>
              </a:rPr>
              <a:t>香港存活率</a:t>
            </a:r>
            <a:endParaRPr lang="zh-CN" altLang="en-US" sz="2800" dirty="0">
              <a:latin typeface="隶书" panose="02010509060101010101" pitchFamily="49" charset="-122"/>
              <a:ea typeface="隶书" panose="02010509060101010101" pitchFamily="49" charset="-122"/>
            </a:endParaRPr>
          </a:p>
        </p:txBody>
      </p:sp>
      <p:sp>
        <p:nvSpPr>
          <p:cNvPr id="5123" name="Rectangle 3"/>
          <p:cNvSpPr>
            <a:spLocks noGrp="1" noChangeArrowheads="1"/>
          </p:cNvSpPr>
          <p:nvPr>
            <p:ph idx="1"/>
          </p:nvPr>
        </p:nvSpPr>
        <p:spPr>
          <a:xfrm>
            <a:off x="628650" y="1825625"/>
            <a:ext cx="7886700" cy="3557080"/>
          </a:xfrm>
        </p:spPr>
        <p:txBody>
          <a:bodyPr/>
          <a:lstStyle/>
          <a:p>
            <a:pPr eaLnBrk="1" hangingPunct="1"/>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数据来源：生命表数据（此项数据中包含有各年份分年龄分性别的死亡率数据）</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eaLnBrk="1" hangingPunct="1"/>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eaLnBrk="1" hangingPunct="1"/>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0-65岁：存活率=1-死亡率</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eaLnBrk="1" hangingPunct="1"/>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65岁以上：平均死亡率= 65岁以上总死亡人口数/65岁以上尚存人口总数</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eaLnBrk="1" hangingPunct="1">
              <a:buFontTx/>
              <a:buNone/>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存活率=1-平均死亡率</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4" name="灯片编号占位符 3"/>
          <p:cNvSpPr>
            <a:spLocks noGrp="1"/>
          </p:cNvSpPr>
          <p:nvPr>
            <p:ph type="sldNum" sz="quarter" idx="12"/>
          </p:nvPr>
        </p:nvSpPr>
        <p:spPr/>
        <p:txBody>
          <a:bodyPr/>
          <a:lstStyle/>
          <a:p>
            <a:fld id="{AA381308-B50A-4C89-84D8-088D8669C89D}" type="slidenum">
              <a:rPr lang="zh-CN" altLang="en-US" smtClean="0"/>
            </a:fld>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64849" y="2655527"/>
            <a:ext cx="6306532" cy="1152901"/>
          </a:xfrm>
        </p:spPr>
        <p:txBody>
          <a:bodyPr>
            <a:normAutofit/>
          </a:bodyPr>
          <a:lstStyle/>
          <a:p>
            <a:r>
              <a:rPr lang="zh-CN" altLang="en-US" dirty="0">
                <a:latin typeface="楷体" panose="02010609060101010101" pitchFamily="49" charset="-122"/>
                <a:ea typeface="楷体" panose="02010609060101010101" pitchFamily="49" charset="-122"/>
              </a:rPr>
              <a:t>中国人力资本项目介绍</a:t>
            </a:r>
            <a:endParaRPr lang="zh-CN" altLang="en-US" dirty="0">
              <a:latin typeface="楷体" panose="02010609060101010101" pitchFamily="49" charset="-122"/>
              <a:ea typeface="楷体" panose="02010609060101010101" pitchFamily="49" charset="-122"/>
            </a:endParaRPr>
          </a:p>
        </p:txBody>
      </p:sp>
      <p:sp>
        <p:nvSpPr>
          <p:cNvPr id="4" name="页脚占位符 3"/>
          <p:cNvSpPr>
            <a:spLocks noGrp="1"/>
          </p:cNvSpPr>
          <p:nvPr>
            <p:ph type="ftr" sz="quarter" idx="11"/>
          </p:nvPr>
        </p:nvSpPr>
        <p:spPr/>
        <p:txBody>
          <a:bodyPr/>
          <a:lstStyle/>
          <a:p>
            <a:r>
              <a:rPr lang="zh-CN" altLang="en-US"/>
              <a:t>人力资本与劳动经济研究中心</a:t>
            </a:r>
            <a:endParaRPr lang="zh-CN" altLang="en-US"/>
          </a:p>
        </p:txBody>
      </p:sp>
      <p:sp>
        <p:nvSpPr>
          <p:cNvPr id="5" name="灯片编号占位符 4"/>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7673419" cy="763571"/>
          </a:xfrm>
        </p:spPr>
        <p:txBody>
          <a:bodyPr>
            <a:normAutofit/>
          </a:bodyPr>
          <a:lstStyle/>
          <a:p>
            <a:pPr eaLnBrk="1" hangingPunct="1"/>
            <a:r>
              <a:rPr lang="zh-CN" altLang="en-US" sz="2800" dirty="0">
                <a:latin typeface="隶书" panose="02010509060101010101" pitchFamily="49" charset="-122"/>
                <a:ea typeface="隶书" panose="02010509060101010101" pitchFamily="49" charset="-122"/>
              </a:rPr>
              <a:t>台湾存活率</a:t>
            </a:r>
            <a:endParaRPr lang="zh-CN" altLang="en-US" sz="2800" dirty="0">
              <a:latin typeface="隶书" panose="02010509060101010101" pitchFamily="49" charset="-122"/>
              <a:ea typeface="隶书" panose="02010509060101010101" pitchFamily="49" charset="-122"/>
            </a:endParaRPr>
          </a:p>
        </p:txBody>
      </p:sp>
      <p:sp>
        <p:nvSpPr>
          <p:cNvPr id="7171" name="Rectangle 3"/>
          <p:cNvSpPr>
            <a:spLocks noGrp="1" noChangeArrowheads="1"/>
          </p:cNvSpPr>
          <p:nvPr>
            <p:ph idx="1"/>
          </p:nvPr>
        </p:nvSpPr>
        <p:spPr>
          <a:xfrm>
            <a:off x="628650" y="2190751"/>
            <a:ext cx="7886700" cy="1938190"/>
          </a:xfrm>
        </p:spPr>
        <p:txBody>
          <a:bodyPr/>
          <a:lstStyle/>
          <a:p>
            <a:pPr eaLnBrk="1" hangingPunct="1">
              <a:buFontTx/>
              <a:buNone/>
            </a:pPr>
            <a:r>
              <a:rPr lang="zh-CN" altLang="en-US" dirty="0"/>
              <a:t>   </a:t>
            </a:r>
            <a:endParaRPr lang="zh-CN" altLang="en-US" dirty="0"/>
          </a:p>
          <a:p>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由于台湾省原始数据中也有生命表的数据，数据很齐全，所以处理方法与香港的相同。</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4" name="灯片编号占位符 3"/>
          <p:cNvSpPr>
            <a:spLocks noGrp="1"/>
          </p:cNvSpPr>
          <p:nvPr>
            <p:ph type="sldNum" sz="quarter" idx="12"/>
          </p:nvPr>
        </p:nvSpPr>
        <p:spPr/>
        <p:txBody>
          <a:bodyPr/>
          <a:lstStyle/>
          <a:p>
            <a:fld id="{AA381308-B50A-4C89-84D8-088D8669C89D}" type="slidenum">
              <a:rPr lang="zh-CN" altLang="en-US" smtClean="0"/>
            </a:fld>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sz="4400" dirty="0">
                <a:latin typeface="楷体" panose="02010609060101010101" pitchFamily="49" charset="-122"/>
                <a:ea typeface="楷体" panose="02010609060101010101" pitchFamily="49" charset="-122"/>
              </a:rPr>
              <a:t>2.</a:t>
            </a:r>
            <a:r>
              <a:rPr lang="zh-CN" altLang="en-US" sz="4400" dirty="0">
                <a:latin typeface="楷体" panose="02010609060101010101" pitchFamily="49" charset="-122"/>
                <a:ea typeface="楷体" panose="02010609060101010101" pitchFamily="49" charset="-122"/>
              </a:rPr>
              <a:t>出生人口</a:t>
            </a:r>
            <a:r>
              <a:rPr lang="en-US" altLang="zh-CN" sz="4400" dirty="0">
                <a:latin typeface="楷体" panose="02010609060101010101" pitchFamily="49" charset="-122"/>
                <a:ea typeface="楷体" panose="02010609060101010101" pitchFamily="49" charset="-122"/>
              </a:rPr>
              <a:t>-</a:t>
            </a:r>
            <a:r>
              <a:rPr lang="zh-CN" altLang="en-US" sz="4400" dirty="0">
                <a:latin typeface="楷体" panose="02010609060101010101" pitchFamily="49" charset="-122"/>
                <a:ea typeface="楷体" panose="02010609060101010101" pitchFamily="49" charset="-122"/>
              </a:rPr>
              <a:t>倒推法</a:t>
            </a:r>
            <a:endParaRPr lang="zh-CN" altLang="en-US" sz="4400" dirty="0">
              <a:latin typeface="楷体" panose="02010609060101010101" pitchFamily="49" charset="-122"/>
              <a:ea typeface="楷体" panose="0201060906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69711"/>
            <a:ext cx="5979540" cy="577554"/>
          </a:xfrm>
        </p:spPr>
        <p:txBody>
          <a:bodyPr>
            <a:normAutofit/>
          </a:bodyPr>
          <a:lstStyle/>
          <a:p>
            <a:r>
              <a:rPr lang="zh-CN" altLang="zh-CN" sz="2800" dirty="0">
                <a:latin typeface="隶书" panose="02010509060101010101" pitchFamily="49" charset="-122"/>
                <a:ea typeface="隶书" panose="02010509060101010101" pitchFamily="49" charset="-122"/>
              </a:rPr>
              <a:t>所需数据</a:t>
            </a:r>
            <a:endParaRPr lang="zh-CN" altLang="en-US" sz="2800" dirty="0">
              <a:latin typeface="隶书" panose="02010509060101010101" pitchFamily="49" charset="-122"/>
              <a:ea typeface="隶书" panose="02010509060101010101" pitchFamily="49" charset="-122"/>
            </a:endParaRPr>
          </a:p>
        </p:txBody>
      </p:sp>
      <p:sp>
        <p:nvSpPr>
          <p:cNvPr id="3" name="内容占位符 2"/>
          <p:cNvSpPr>
            <a:spLocks noGrp="1"/>
          </p:cNvSpPr>
          <p:nvPr>
            <p:ph idx="1"/>
          </p:nvPr>
        </p:nvSpPr>
        <p:spPr>
          <a:xfrm>
            <a:off x="628650" y="2268684"/>
            <a:ext cx="7886700" cy="2077073"/>
          </a:xfrm>
        </p:spPr>
        <p:txBody>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）普抽查年份三分人口分城乡、男女人口数</a:t>
            </a:r>
            <a:endParaRPr lang="zh-CN" altLang="zh-CN" sz="2400" dirty="0">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）抽查年份抽样比</a:t>
            </a:r>
            <a:endParaRPr lang="zh-CN" altLang="zh-CN" sz="2400" dirty="0">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）各年相应年龄存活率</a:t>
            </a:r>
            <a:endParaRPr lang="zh-CN" altLang="zh-CN" sz="2400" dirty="0">
              <a:latin typeface="Times New Roman" panose="02020603050405020304" pitchFamily="18" charset="0"/>
              <a:ea typeface="楷体" panose="02010609060101010101" pitchFamily="49" charset="-122"/>
              <a:cs typeface="Times New Roman" panose="02020603050405020304" pitchFamily="18" charset="0"/>
            </a:endParaRPr>
          </a:p>
          <a:p>
            <a:endParaRPr lang="zh-CN" altLang="en-US" dirty="0"/>
          </a:p>
        </p:txBody>
      </p:sp>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AA381308-B50A-4C89-84D8-088D8669C89D}" type="slidenum">
              <a:rPr lang="zh-CN" altLang="en-US" smtClean="0"/>
            </a:fld>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04870"/>
            <a:ext cx="6545148" cy="700103"/>
          </a:xfrm>
        </p:spPr>
        <p:txBody>
          <a:bodyPr>
            <a:normAutofit/>
          </a:bodyPr>
          <a:lstStyle/>
          <a:p>
            <a:r>
              <a:rPr lang="zh-CN" altLang="zh-CN" sz="2800" dirty="0">
                <a:latin typeface="隶书" panose="02010509060101010101" pitchFamily="49" charset="-122"/>
                <a:ea typeface="隶书" panose="02010509060101010101" pitchFamily="49" charset="-122"/>
              </a:rPr>
              <a:t>处理方法</a:t>
            </a:r>
            <a:endParaRPr lang="zh-CN" altLang="en-US" sz="2800" dirty="0">
              <a:latin typeface="隶书" panose="02010509060101010101" pitchFamily="49" charset="-122"/>
              <a:ea typeface="隶书" panose="02010509060101010101" pitchFamily="49" charset="-122"/>
            </a:endParaRPr>
          </a:p>
        </p:txBody>
      </p:sp>
      <p:sp>
        <p:nvSpPr>
          <p:cNvPr id="3" name="内容占位符 2"/>
          <p:cNvSpPr>
            <a:spLocks noGrp="1"/>
          </p:cNvSpPr>
          <p:nvPr>
            <p:ph idx="1"/>
          </p:nvPr>
        </p:nvSpPr>
        <p:spPr>
          <a:xfrm>
            <a:off x="487248" y="1580528"/>
            <a:ext cx="7886700" cy="4351338"/>
          </a:xfrm>
        </p:spPr>
        <p:txBody>
          <a:bodyPr>
            <a:norm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）普、抽查年份：使用三分人口数中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岁人口（抽查年份经抽样比调整后）作为该年出生人口数；</a:t>
            </a:r>
            <a:endParaRPr lang="zh-CN" altLang="zh-CN" sz="2400" dirty="0">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）非普、抽查年份：利用普抽查年份的人口数倒推。如：分城乡、分性别</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1991</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年的出生人数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1995</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岁的人口数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1994</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岁的存活率</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1993</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岁的存活率</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1992</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岁的存活率</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1991</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岁的存活率，其中，城、乡存活率分别采用全国组存活率得出的相应数据；</a:t>
            </a:r>
            <a:endParaRPr lang="zh-CN" altLang="zh-CN" sz="2400" dirty="0">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u="sng"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对于没有</a:t>
            </a:r>
            <a:r>
              <a:rPr lang="en-US" altLang="zh-CN" sz="2400" u="sng"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2020</a:t>
            </a:r>
            <a:r>
              <a:rPr lang="zh-CN" altLang="en-US" sz="2400" u="sng"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年普查数据的省份：</a:t>
            </a:r>
            <a:r>
              <a:rPr lang="en-US" altLang="zh-CN" sz="2400" u="sng"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2016-2020</a:t>
            </a:r>
            <a:r>
              <a:rPr lang="zh-CN" altLang="en-US" sz="2400" u="sng"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年出生人口数为使用</a:t>
            </a:r>
            <a:r>
              <a:rPr lang="en-US" altLang="zh-CN" sz="2400" u="sng"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2010-2015</a:t>
            </a:r>
            <a:r>
              <a:rPr lang="zh-CN" altLang="en-US" sz="2400" u="sng"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六年数据拟合所得结果。</a:t>
            </a:r>
            <a:endParaRPr lang="zh-CN" altLang="en-US" sz="2400" u="sng"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r>
              <a:rPr lang="zh-CN" altLang="en-US" sz="2400" u="sng"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拟合方法思考？</a:t>
            </a:r>
            <a:endParaRPr lang="zh-CN" altLang="en-US" sz="2400" u="sng"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endParaRPr lang="zh-CN" altLang="en-US" dirty="0"/>
          </a:p>
        </p:txBody>
      </p:sp>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AA381308-B50A-4C89-84D8-088D8669C89D}" type="slidenum">
              <a:rPr lang="zh-CN" altLang="en-US" smtClean="0"/>
            </a:fld>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nvGraphicFramePr>
        <p:xfrm>
          <a:off x="258977" y="2240689"/>
          <a:ext cx="4313023" cy="2595262"/>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图表 6"/>
          <p:cNvGraphicFramePr/>
          <p:nvPr/>
        </p:nvGraphicFramePr>
        <p:xfrm>
          <a:off x="4572000" y="2155847"/>
          <a:ext cx="4572000" cy="2595262"/>
        </p:xfrm>
        <a:graphic>
          <a:graphicData uri="http://schemas.openxmlformats.org/drawingml/2006/chart">
            <c:chart xmlns:c="http://schemas.openxmlformats.org/drawingml/2006/chart" xmlns:r="http://schemas.openxmlformats.org/officeDocument/2006/relationships" r:id="rId2"/>
          </a:graphicData>
        </a:graphic>
      </p:graphicFrame>
      <p:sp>
        <p:nvSpPr>
          <p:cNvPr id="8" name="文本框 7"/>
          <p:cNvSpPr txBox="1"/>
          <p:nvPr/>
        </p:nvSpPr>
        <p:spPr>
          <a:xfrm flipH="1">
            <a:off x="0" y="192382"/>
            <a:ext cx="3162749" cy="523220"/>
          </a:xfrm>
          <a:prstGeom prst="rect">
            <a:avLst/>
          </a:prstGeom>
          <a:noFill/>
        </p:spPr>
        <p:txBody>
          <a:bodyPr wrap="square" rtlCol="0">
            <a:spAutoFit/>
          </a:bodyPr>
          <a:lstStyle/>
          <a:p>
            <a:pPr defTabSz="685800"/>
            <a:r>
              <a:rPr lang="zh-CN" altLang="en-US" sz="2800" dirty="0">
                <a:latin typeface="隶书" panose="02010509060101010101" pitchFamily="49" charset="-122"/>
                <a:ea typeface="隶书" panose="02010509060101010101" pitchFamily="49" charset="-122"/>
                <a:cs typeface="+mj-cs"/>
              </a:rPr>
              <a:t>出生人口汇报模板</a:t>
            </a:r>
            <a:endParaRPr lang="en-US" altLang="zh-CN" sz="2800" dirty="0">
              <a:latin typeface="隶书" panose="02010509060101010101" pitchFamily="49" charset="-122"/>
              <a:ea typeface="隶书" panose="02010509060101010101" pitchFamily="49" charset="-122"/>
              <a:cs typeface="+mj-cs"/>
            </a:endParaRPr>
          </a:p>
        </p:txBody>
      </p:sp>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4" name="灯片编号占位符 3"/>
          <p:cNvSpPr>
            <a:spLocks noGrp="1"/>
          </p:cNvSpPr>
          <p:nvPr>
            <p:ph type="sldNum" sz="quarter" idx="12"/>
          </p:nvPr>
        </p:nvSpPr>
        <p:spPr/>
        <p:txBody>
          <a:bodyPr/>
          <a:lstStyle/>
          <a:p>
            <a:fld id="{AA381308-B50A-4C89-84D8-088D8669C89D}" type="slidenum">
              <a:rPr lang="zh-CN" altLang="en-US" smtClean="0"/>
            </a:fld>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ctrTitle"/>
          </p:nvPr>
        </p:nvSpPr>
        <p:spPr>
          <a:xfrm>
            <a:off x="806761" y="2527382"/>
            <a:ext cx="7772400" cy="1470025"/>
          </a:xfrm>
        </p:spPr>
        <p:txBody>
          <a:bodyPr vert="horz" wrap="square" lIns="91440" tIns="45720" rIns="91440" bIns="45720" anchor="ctr"/>
          <a:lstStyle/>
          <a:p>
            <a:pPr marL="0" indent="0" eaLnBrk="1" hangingPunct="1">
              <a:buClrTx/>
              <a:buSzTx/>
              <a:buFontTx/>
            </a:pPr>
            <a:r>
              <a:rPr kumimoji="0" lang="zh-CN" altLang="en-US" sz="4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j-cs"/>
                <a:sym typeface="Calibri" panose="020F0502020204030204" pitchFamily="34" charset="0"/>
              </a:rPr>
              <a:t>原始数据处理（二）</a:t>
            </a:r>
            <a:endParaRPr lang="zh-CN" altLang="en-US" sz="7200" dirty="0"/>
          </a:p>
        </p:txBody>
      </p:sp>
      <p:sp>
        <p:nvSpPr>
          <p:cNvPr id="3" name="页脚占位符 2"/>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人力资本与劳动经济研究中心</a:t>
            </a: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BD3B639-0751-4F63-9FEB-18290EFE6447}"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9F754DE-2CAD-44b6-B708-469DEB6407EB-2" descr="C:/Users/ADMINI~1/AppData/Local/Temp/qt_temp.L17960qt_temp"/>
          <p:cNvPicPr>
            <a:picLocks noChangeAspect="1"/>
          </p:cNvPicPr>
          <p:nvPr/>
        </p:nvPicPr>
        <p:blipFill>
          <a:blip r:embed="rId1"/>
          <a:stretch>
            <a:fillRect/>
          </a:stretch>
        </p:blipFill>
        <p:spPr>
          <a:xfrm>
            <a:off x="1619754" y="3519776"/>
            <a:ext cx="3908074" cy="2755358"/>
          </a:xfrm>
          <a:prstGeom prst="rect">
            <a:avLst/>
          </a:prstGeom>
        </p:spPr>
      </p:pic>
      <p:pic>
        <p:nvPicPr>
          <p:cNvPr id="2" name="C9F754DE-2CAD-44b6-B708-469DEB6407EB-3" descr="qt_temp"/>
          <p:cNvPicPr>
            <a:picLocks noChangeAspect="1"/>
          </p:cNvPicPr>
          <p:nvPr/>
        </p:nvPicPr>
        <p:blipFill>
          <a:blip r:embed="rId2"/>
          <a:stretch>
            <a:fillRect/>
          </a:stretch>
        </p:blipFill>
        <p:spPr>
          <a:xfrm>
            <a:off x="1619754" y="115593"/>
            <a:ext cx="5364142" cy="3537802"/>
          </a:xfrm>
          <a:prstGeom prst="rect">
            <a:avLst/>
          </a:prstGeom>
        </p:spPr>
      </p:pic>
      <p:sp>
        <p:nvSpPr>
          <p:cNvPr id="15362" name="标题 1"/>
          <p:cNvSpPr>
            <a:spLocks noGrp="1"/>
          </p:cNvSpPr>
          <p:nvPr>
            <p:ph type="title"/>
          </p:nvPr>
        </p:nvSpPr>
        <p:spPr>
          <a:xfrm>
            <a:off x="700" y="14999"/>
            <a:ext cx="2704793" cy="699247"/>
          </a:xfrm>
        </p:spPr>
        <p:txBody>
          <a:bodyPr vert="horz" wrap="square" lIns="91440" tIns="45720" rIns="91440" bIns="45720" anchor="ctr"/>
          <a:lstStyle/>
          <a:p>
            <a:pPr eaLnBrk="1" hangingPunct="1"/>
            <a:r>
              <a:rPr lang="zh-CN" altLang="en-US" sz="2800" kern="1200" dirty="0">
                <a:latin typeface="隶书" panose="02010509060101010101" pitchFamily="49" charset="-122"/>
                <a:ea typeface="隶书" panose="02010509060101010101" pitchFamily="49" charset="-122"/>
              </a:rPr>
              <a:t>招生数</a:t>
            </a:r>
            <a:endParaRPr lang="zh-CN" altLang="en-US" sz="2800" kern="1200" dirty="0">
              <a:latin typeface="隶书" panose="02010509060101010101" pitchFamily="49" charset="-122"/>
              <a:ea typeface="隶书" panose="02010509060101010101" pitchFamily="49" charset="-122"/>
            </a:endParaRPr>
          </a:p>
        </p:txBody>
      </p:sp>
      <p:sp>
        <p:nvSpPr>
          <p:cNvPr id="9219" name="内容占位符 2"/>
          <p:cNvSpPr>
            <a:spLocks noGrp="1" noChangeArrowheads="1"/>
          </p:cNvSpPr>
          <p:nvPr>
            <p:ph idx="4294967295"/>
          </p:nvPr>
        </p:nvSpPr>
        <p:spPr>
          <a:xfrm>
            <a:off x="457200" y="924585"/>
            <a:ext cx="8229600" cy="4522178"/>
          </a:xfrm>
        </p:spPr>
        <p:txBody>
          <a:bodyPr vert="horz" wrap="square" lIns="91440" tIns="45720" rIns="91440" bIns="45720" numCol="1" anchor="t" anchorCtr="0" compatLnSpc="1"/>
          <a:lstStyle/>
          <a:p>
            <a:pPr marL="514350" marR="0" lvl="0" indent="-514350" algn="l" defTabSz="914400" rtl="0" eaLnBrk="1" fontAlgn="base" latinLnBrk="0" hangingPunct="1">
              <a:lnSpc>
                <a:spcPct val="80000"/>
              </a:lnSpc>
              <a:spcBef>
                <a:spcPct val="20000"/>
              </a:spcBef>
              <a:spcAft>
                <a:spcPct val="0"/>
              </a:spcAft>
              <a:buClrTx/>
              <a:buSzTx/>
              <a:buFont typeface="Arial" panose="020B0604020202020204" pitchFamily="34" charset="0"/>
              <a:buAutoNum type="arabicPeriod"/>
              <a:defRPr/>
            </a:pPr>
            <a:r>
              <a:rPr lang="zh-CN" altLang="en-US" sz="2400" kern="1200" dirty="0">
                <a:latin typeface="Times New Roman" panose="02020603050405020304" pitchFamily="18" charset="0"/>
                <a:ea typeface="楷体" panose="02010609060101010101" pitchFamily="49" charset="-122"/>
                <a:cs typeface="Times New Roman" panose="02020603050405020304" pitchFamily="18" charset="0"/>
              </a:rPr>
              <a:t>统一口径：</a:t>
            </a:r>
            <a:endParaRPr lang="en-US" altLang="zh-CN" sz="2400" kern="1200" dirty="0">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base" latinLnBrk="0" hangingPunct="1">
              <a:lnSpc>
                <a:spcPct val="80000"/>
              </a:lnSpc>
              <a:spcBef>
                <a:spcPct val="20000"/>
              </a:spcBef>
              <a:spcAft>
                <a:spcPct val="0"/>
              </a:spcAft>
              <a:buClrTx/>
              <a:buSzTx/>
              <a:buFont typeface="Arial" panose="020B0604020202020204" pitchFamily="34" charset="0"/>
              <a:buNone/>
              <a:defRPr/>
            </a:pPr>
            <a:endParaRPr kumimoji="0" lang="zh-CN" altLang="en-US" sz="2800" b="0" i="0" u="none" strike="noStrike" kern="0" cap="none" spc="0" normalizeH="0" baseline="0" noProof="0" dirty="0">
              <a:ln>
                <a:noFill/>
              </a:ln>
              <a:solidFill>
                <a:schemeClr val="tx1"/>
              </a:solidFill>
              <a:effectLst/>
              <a:uLnTx/>
              <a:uFillTx/>
              <a:latin typeface="+mn-lt"/>
              <a:ea typeface="+mn-ea"/>
              <a:cs typeface="+mn-cs"/>
              <a:sym typeface="Calibri" panose="020F0502020204030204" pitchFamily="34" charset="0"/>
            </a:endParaRPr>
          </a:p>
        </p:txBody>
      </p:sp>
      <p:sp>
        <p:nvSpPr>
          <p:cNvPr id="5" name="文本框 4"/>
          <p:cNvSpPr txBox="1"/>
          <p:nvPr/>
        </p:nvSpPr>
        <p:spPr>
          <a:xfrm>
            <a:off x="1771906" y="6275134"/>
            <a:ext cx="4647426" cy="387798"/>
          </a:xfrm>
          <a:prstGeom prst="rect">
            <a:avLst/>
          </a:prstGeom>
          <a:noFill/>
        </p:spPr>
        <p:txBody>
          <a:bodyPr wrap="none" rtlCol="0" anchor="t">
            <a:spAutoFit/>
          </a:bodyPr>
          <a:lstStyle/>
          <a:p>
            <a:pPr defTabSz="914400" fontAlgn="base">
              <a:lnSpc>
                <a:spcPct val="80000"/>
              </a:lnSpc>
              <a:spcBef>
                <a:spcPct val="20000"/>
              </a:spcBef>
              <a:spcAft>
                <a:spcPct val="0"/>
              </a:spcAft>
              <a:defRPr/>
            </a:pPr>
            <a:r>
              <a:rPr lang="zh-CN" altLang="en-US"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其他口径：如幼儿园，特殊教育不作考虑</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217196" y="1318305"/>
          <a:ext cx="8709608" cy="479950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文本框 4"/>
          <p:cNvSpPr txBox="1"/>
          <p:nvPr/>
        </p:nvSpPr>
        <p:spPr>
          <a:xfrm>
            <a:off x="104317" y="340572"/>
            <a:ext cx="4217580" cy="461665"/>
          </a:xfrm>
          <a:prstGeom prst="rect">
            <a:avLst/>
          </a:prstGeom>
          <a:noFill/>
        </p:spPr>
        <p:txBody>
          <a:bodyPr wrap="square" rtlCol="0">
            <a:spAutoFit/>
          </a:bodyPr>
          <a:lstStyle/>
          <a:p>
            <a:r>
              <a:rPr lang="zh-CN" altLang="en-US"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重点处理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2002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年以后数据：</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endParaRPr>
          </a:p>
        </p:txBody>
      </p:sp>
      <p:sp>
        <p:nvSpPr>
          <p:cNvPr id="2" name="页脚占位符 1"/>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人力资本与劳动经济研究中心</a:t>
            </a: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BD3B639-0751-4F63-9FEB-18290EFE6447}"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0" y="7543"/>
            <a:ext cx="1717789" cy="760200"/>
          </a:xfrm>
        </p:spPr>
        <p:txBody>
          <a:bodyPr vert="horz" wrap="square" lIns="91440" tIns="45720" rIns="91440" bIns="45720" anchor="ctr"/>
          <a:lstStyle/>
          <a:p>
            <a:pPr eaLnBrk="1" hangingPunct="1"/>
            <a:r>
              <a:rPr lang="zh-CN" altLang="en-US" sz="2800" kern="1200" dirty="0">
                <a:latin typeface="隶书" panose="02010509060101010101" pitchFamily="49" charset="-122"/>
                <a:ea typeface="隶书" panose="02010509060101010101" pitchFamily="49" charset="-122"/>
              </a:rPr>
              <a:t>招生数</a:t>
            </a:r>
            <a:endParaRPr lang="zh-CN" altLang="en-US" sz="2800" kern="1200" dirty="0">
              <a:latin typeface="隶书" panose="02010509060101010101" pitchFamily="49" charset="-122"/>
              <a:ea typeface="隶书" panose="02010509060101010101" pitchFamily="49" charset="-122"/>
            </a:endParaRPr>
          </a:p>
        </p:txBody>
      </p:sp>
      <p:sp>
        <p:nvSpPr>
          <p:cNvPr id="9219" name="内容占位符 2"/>
          <p:cNvSpPr>
            <a:spLocks noGrp="1" noChangeArrowheads="1"/>
          </p:cNvSpPr>
          <p:nvPr>
            <p:ph idx="4294967295"/>
          </p:nvPr>
        </p:nvSpPr>
        <p:spPr>
          <a:xfrm>
            <a:off x="323850" y="1052803"/>
            <a:ext cx="8229600" cy="4638386"/>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Tx/>
              <a:buSzTx/>
              <a:buFont typeface="Arial" panose="020B0604020202020204" pitchFamily="34" charset="0"/>
              <a:buNone/>
              <a:defRPr/>
            </a:pPr>
            <a:r>
              <a:rPr kumimoji="0" lang="en-US" altLang="zh-CN" sz="240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sym typeface="Calibri" panose="020F0502020204030204" pitchFamily="34" charset="0"/>
              </a:rPr>
              <a:t>2. </a:t>
            </a:r>
            <a:r>
              <a:rPr kumimoji="0" lang="zh-CN" altLang="en-US" sz="240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sym typeface="Calibri" panose="020F0502020204030204" pitchFamily="34" charset="0"/>
              </a:rPr>
              <a:t>计算城乡比、女生比</a:t>
            </a:r>
            <a:endParaRPr kumimoji="0" lang="en-US" altLang="zh-CN" sz="240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sym typeface="Calibri" panose="020F0502020204030204" pitchFamily="34" charset="0"/>
            </a:endParaRPr>
          </a:p>
          <a:p>
            <a:pPr marL="0" indent="0" eaLnBrk="1" hangingPunct="1">
              <a:lnSpc>
                <a:spcPct val="80000"/>
              </a:lnSpc>
              <a:buNone/>
              <a:defRPr/>
            </a:pPr>
            <a:endParaRPr lang="en-US" altLang="zh-CN" sz="2400" dirty="0">
              <a:latin typeface="楷体" panose="02010609060101010101" pitchFamily="49" charset="-122"/>
              <a:ea typeface="楷体" panose="02010609060101010101" pitchFamily="49" charset="-122"/>
            </a:endParaRPr>
          </a:p>
          <a:p>
            <a:pPr marL="0" indent="0" eaLnBrk="1" hangingPunct="1">
              <a:lnSpc>
                <a:spcPct val="80000"/>
              </a:lnSpc>
              <a:buNone/>
              <a:defRPr/>
            </a:pPr>
            <a:r>
              <a:rPr lang="en-US" altLang="zh-CN" sz="2400" dirty="0">
                <a:latin typeface="楷体" panose="02010609060101010101" pitchFamily="49" charset="-122"/>
                <a:ea typeface="楷体" panose="02010609060101010101" pitchFamily="49" charset="-122"/>
              </a:rPr>
              <a:t>2002</a:t>
            </a:r>
            <a:r>
              <a:rPr lang="zh-CN" altLang="en-US" sz="2400" dirty="0">
                <a:latin typeface="楷体" panose="02010609060101010101" pitchFamily="49" charset="-122"/>
                <a:ea typeface="楷体" panose="02010609060101010101" pitchFamily="49" charset="-122"/>
              </a:rPr>
              <a:t>年以前：</a:t>
            </a:r>
            <a:endParaRPr lang="en-US" altLang="zh-CN" sz="2400" dirty="0">
              <a:latin typeface="楷体" panose="02010609060101010101" pitchFamily="49" charset="-122"/>
              <a:ea typeface="楷体" panose="02010609060101010101" pitchFamily="49" charset="-122"/>
            </a:endParaRPr>
          </a:p>
          <a:p>
            <a:pPr eaLnBrk="1" hangingPunct="1">
              <a:lnSpc>
                <a:spcPct val="80000"/>
              </a:lnSpc>
              <a:defRPr/>
            </a:pPr>
            <a:r>
              <a:rPr lang="zh-CN" altLang="en-US" sz="2400" dirty="0">
                <a:latin typeface="楷体" panose="02010609060101010101" pitchFamily="49" charset="-122"/>
                <a:ea typeface="楷体" panose="02010609060101010101" pitchFamily="49" charset="-122"/>
              </a:rPr>
              <a:t>1987年以前数据缺失严重缺，主要采取拟合方式。</a:t>
            </a:r>
            <a:endParaRPr lang="en-US" altLang="zh-CN" sz="2400" dirty="0">
              <a:latin typeface="楷体" panose="02010609060101010101" pitchFamily="49" charset="-122"/>
              <a:ea typeface="楷体" panose="02010609060101010101" pitchFamily="49" charset="-122"/>
            </a:endParaRPr>
          </a:p>
          <a:p>
            <a:pPr eaLnBrk="1" hangingPunct="1">
              <a:lnSpc>
                <a:spcPct val="80000"/>
              </a:lnSpc>
              <a:defRPr/>
            </a:pPr>
            <a:r>
              <a:rPr lang="zh-CN" altLang="en-US" sz="2400" dirty="0">
                <a:latin typeface="楷体" panose="02010609060101010101" pitchFamily="49" charset="-122"/>
                <a:ea typeface="楷体" panose="02010609060101010101" pitchFamily="49" charset="-122"/>
              </a:rPr>
              <a:t>1987年以后：</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defRPr/>
            </a:pPr>
            <a:r>
              <a:rPr lang="en-US" altLang="zh-CN" sz="2400" dirty="0">
                <a:latin typeface="楷体" panose="02010609060101010101" pitchFamily="49" charset="-122"/>
                <a:ea typeface="楷体" panose="02010609060101010101" pitchFamily="49" charset="-122"/>
              </a:rPr>
              <a:t>  1</a:t>
            </a:r>
            <a:r>
              <a:rPr lang="zh-CN" altLang="en-US" sz="2400" dirty="0">
                <a:latin typeface="楷体" panose="02010609060101010101" pitchFamily="49" charset="-122"/>
                <a:ea typeface="楷体" panose="02010609060101010101" pitchFamily="49" charset="-122"/>
              </a:rPr>
              <a:t>）本专科比和男女比：本省有的用本省比例，没有的用全国本专科比例和全国男女比例代替，其中无法计算全国小学女生比，各省采用当年小学一年级在校生的男女生比作为男女生比。</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defRPr/>
            </a:pPr>
            <a:r>
              <a:rPr lang="en-US" altLang="zh-CN" sz="2400" dirty="0">
                <a:latin typeface="楷体" panose="02010609060101010101" pitchFamily="49" charset="-122"/>
                <a:ea typeface="楷体" panose="02010609060101010101" pitchFamily="49" charset="-122"/>
              </a:rPr>
              <a:t>  2</a:t>
            </a:r>
            <a:r>
              <a:rPr lang="zh-CN" altLang="en-US" sz="2400" dirty="0">
                <a:latin typeface="楷体" panose="02010609060101010101" pitchFamily="49" charset="-122"/>
                <a:ea typeface="楷体" panose="02010609060101010101" pitchFamily="49" charset="-122"/>
              </a:rPr>
              <a:t>）城乡比：中等专业学校的城乡比采用职业高中的城乡比，如果职业高中的城乡比数据缺失，中等专业学校和职高全部采用普通高中的城乡比</a:t>
            </a:r>
            <a:endParaRPr lang="zh-CN" altLang="en-US" sz="2400" dirty="0">
              <a:latin typeface="楷体" panose="02010609060101010101" pitchFamily="49" charset="-122"/>
              <a:ea typeface="楷体" panose="02010609060101010101" pitchFamily="49" charset="-122"/>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2200" i="0" u="none" strike="noStrike" kern="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sym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None/>
              <a:defRPr/>
            </a:pPr>
            <a:r>
              <a:rPr lang="en-US" altLang="zh-CN" sz="2400" dirty="0">
                <a:solidFill>
                  <a:srgbClr val="FF0000"/>
                </a:solidFill>
                <a:latin typeface="楷体" panose="02010609060101010101" pitchFamily="49" charset="-122"/>
                <a:ea typeface="楷体" panose="02010609060101010101" pitchFamily="49" charset="-122"/>
              </a:rPr>
              <a:t>2002</a:t>
            </a:r>
            <a:r>
              <a:rPr lang="zh-CN" altLang="en-US" sz="2400" dirty="0">
                <a:solidFill>
                  <a:srgbClr val="FF0000"/>
                </a:solidFill>
                <a:latin typeface="楷体" panose="02010609060101010101" pitchFamily="49" charset="-122"/>
                <a:ea typeface="楷体" panose="02010609060101010101" pitchFamily="49" charset="-122"/>
              </a:rPr>
              <a:t>年以后：</a:t>
            </a:r>
            <a:endParaRPr lang="zh-CN" altLang="en-US" sz="2400" dirty="0">
              <a:solidFill>
                <a:srgbClr val="FF0000"/>
              </a:solidFill>
              <a:latin typeface="楷体" panose="02010609060101010101" pitchFamily="49" charset="-122"/>
              <a:ea typeface="楷体" panose="02010609060101010101" pitchFamily="49" charset="-122"/>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lang="zh-CN" altLang="en-US" sz="2400" dirty="0">
                <a:solidFill>
                  <a:srgbClr val="FF0000"/>
                </a:solidFill>
                <a:latin typeface="楷体" panose="02010609060101010101" pitchFamily="49" charset="-122"/>
                <a:ea typeface="楷体" panose="02010609060101010101" pitchFamily="49" charset="-122"/>
              </a:rPr>
              <a:t>高中阶段城乡比：采用普通高中的城乡比</a:t>
            </a:r>
            <a:endParaRPr lang="zh-CN" altLang="en-US" sz="2400" dirty="0">
              <a:solidFill>
                <a:srgbClr val="FF0000"/>
              </a:solidFill>
              <a:latin typeface="楷体" panose="02010609060101010101" pitchFamily="49" charset="-122"/>
              <a:ea typeface="楷体" panose="02010609060101010101" pitchFamily="49" charset="-122"/>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20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sym typeface="Calibri" panose="020F0502020204030204" pitchFamily="34" charset="0"/>
              </a:rPr>
              <a:t> </a:t>
            </a:r>
            <a:endParaRPr kumimoji="0" lang="en-US" altLang="en-US" sz="220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sym typeface="Calibri" panose="020F0502020204030204" pitchFamily="34" charset="0"/>
            </a:endParaRPr>
          </a:p>
        </p:txBody>
      </p:sp>
      <p:sp>
        <p:nvSpPr>
          <p:cNvPr id="3" name="页脚占位符 2"/>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人力资本与劳动经济研究中心</a:t>
            </a: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BD3B639-0751-4F63-9FEB-18290EFE6447}"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8711" y="936904"/>
            <a:ext cx="8446577" cy="4437753"/>
          </a:xfrm>
          <a:prstGeom prst="rect">
            <a:avLst/>
          </a:prstGeom>
          <a:noFill/>
        </p:spPr>
        <p:txBody>
          <a:bodyPr wrap="square" rtlCol="0">
            <a:spAutoFit/>
          </a:bodyPr>
          <a:lstStyle/>
          <a:p>
            <a:r>
              <a:rPr lang="en-US" altLang="zh-CN" sz="2400" b="1" dirty="0">
                <a:latin typeface="楷体" panose="02010609060101010101" pitchFamily="49" charset="-122"/>
                <a:ea typeface="楷体" panose="02010609060101010101" pitchFamily="49" charset="-122"/>
              </a:rPr>
              <a:t>3.</a:t>
            </a:r>
            <a:r>
              <a:rPr lang="zh-CN" altLang="en-US" sz="2400" b="1" dirty="0">
                <a:latin typeface="楷体" panose="02010609060101010101" pitchFamily="49" charset="-122"/>
                <a:ea typeface="楷体" panose="02010609060101010101" pitchFamily="49" charset="-122"/>
              </a:rPr>
              <a:t>分城乡、分性别的估计</a:t>
            </a:r>
            <a:endParaRPr lang="en-US" altLang="zh-CN" sz="2400" b="1" dirty="0">
              <a:latin typeface="楷体" panose="02010609060101010101" pitchFamily="49" charset="-122"/>
              <a:ea typeface="楷体" panose="02010609060101010101" pitchFamily="49" charset="-122"/>
            </a:endParaRPr>
          </a:p>
          <a:p>
            <a:pPr>
              <a:spcBef>
                <a:spcPts val="0"/>
              </a:spcBef>
            </a:pPr>
            <a:endParaRPr lang="en-US" altLang="zh-CN" sz="2400" dirty="0">
              <a:latin typeface="楷体" panose="02010609060101010101" pitchFamily="49" charset="-122"/>
              <a:ea typeface="楷体" panose="02010609060101010101" pitchFamily="49" charset="-122"/>
            </a:endParaRPr>
          </a:p>
          <a:p>
            <a:pPr>
              <a:lnSpc>
                <a:spcPct val="110000"/>
              </a:lnSpc>
              <a:spcBef>
                <a:spcPts val="0"/>
              </a:spcBef>
            </a:pP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）按照</a:t>
            </a:r>
            <a:r>
              <a:rPr lang="en-US" altLang="zh-CN" sz="2400" dirty="0" err="1">
                <a:latin typeface="楷体" panose="02010609060101010101" pitchFamily="49" charset="-122"/>
                <a:ea typeface="楷体" panose="02010609060101010101" pitchFamily="49" charset="-122"/>
              </a:rPr>
              <a:t>dta</a:t>
            </a:r>
            <a:r>
              <a:rPr lang="zh-CN" altLang="en-US" sz="2400" dirty="0">
                <a:latin typeface="楷体" panose="02010609060101010101" pitchFamily="49" charset="-122"/>
                <a:ea typeface="楷体" panose="02010609060101010101" pitchFamily="49" charset="-122"/>
              </a:rPr>
              <a:t>需要的变量整理</a:t>
            </a:r>
            <a:r>
              <a:rPr lang="en-US" altLang="zh-CN" sz="2400" dirty="0">
                <a:latin typeface="楷体" panose="02010609060101010101" pitchFamily="49" charset="-122"/>
                <a:ea typeface="楷体" panose="02010609060101010101" pitchFamily="49" charset="-122"/>
              </a:rPr>
              <a:t>excel</a:t>
            </a:r>
            <a:r>
              <a:rPr lang="zh-CN" altLang="en-US" sz="2400" dirty="0">
                <a:latin typeface="楷体" panose="02010609060101010101" pitchFamily="49" charset="-122"/>
                <a:ea typeface="楷体" panose="02010609060101010101" pitchFamily="49" charset="-122"/>
              </a:rPr>
              <a:t>原始数据</a:t>
            </a:r>
            <a:endParaRPr lang="en-US" altLang="zh-CN" sz="2400" dirty="0">
              <a:latin typeface="楷体" panose="02010609060101010101" pitchFamily="49" charset="-122"/>
              <a:ea typeface="楷体" panose="02010609060101010101" pitchFamily="49" charset="-122"/>
            </a:endParaRPr>
          </a:p>
          <a:p>
            <a:pPr>
              <a:lnSpc>
                <a:spcPct val="110000"/>
              </a:lnSpc>
              <a:spcBef>
                <a:spcPts val="0"/>
              </a:spcBef>
            </a:pP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a:t>
            </a:r>
            <a:r>
              <a:rPr lang="zh-CN" altLang="en-US" sz="2400" dirty="0">
                <a:solidFill>
                  <a:srgbClr val="FF0000"/>
                </a:solidFill>
                <a:latin typeface="楷体" panose="02010609060101010101" pitchFamily="49" charset="-122"/>
                <a:ea typeface="楷体" panose="02010609060101010101" pitchFamily="49" charset="-122"/>
              </a:rPr>
              <a:t>拆分城乡男女数据</a:t>
            </a:r>
            <a:endParaRPr lang="en-US" altLang="zh-CN" sz="2400" dirty="0">
              <a:solidFill>
                <a:srgbClr val="FF0000"/>
              </a:solidFill>
              <a:latin typeface="楷体" panose="02010609060101010101" pitchFamily="49" charset="-122"/>
              <a:ea typeface="楷体" panose="02010609060101010101" pitchFamily="49" charset="-122"/>
            </a:endParaRPr>
          </a:p>
          <a:p>
            <a:pPr marL="0" indent="457200">
              <a:lnSpc>
                <a:spcPct val="110000"/>
              </a:lnSpc>
              <a:spcBef>
                <a:spcPts val="0"/>
              </a:spcBef>
              <a:buNone/>
            </a:pPr>
            <a:r>
              <a:rPr lang="zh-CN" altLang="en-US" sz="2400" dirty="0">
                <a:latin typeface="楷体" panose="02010609060101010101" pitchFamily="49" charset="-122"/>
                <a:ea typeface="楷体" panose="02010609060101010101" pitchFamily="49" charset="-122"/>
              </a:rPr>
              <a:t>用各教育层级的女生比进行拆分</a:t>
            </a:r>
            <a:endParaRPr lang="en-US" altLang="zh-CN" sz="2400" dirty="0">
              <a:latin typeface="楷体" panose="02010609060101010101" pitchFamily="49" charset="-122"/>
              <a:ea typeface="楷体" panose="02010609060101010101" pitchFamily="49" charset="-122"/>
            </a:endParaRPr>
          </a:p>
          <a:p>
            <a:pPr marL="0" indent="457200">
              <a:lnSpc>
                <a:spcPct val="110000"/>
              </a:lnSpc>
              <a:spcBef>
                <a:spcPts val="0"/>
              </a:spcBef>
              <a:buNone/>
            </a:pPr>
            <a:r>
              <a:rPr lang="zh-CN" altLang="en-US" sz="2400" dirty="0">
                <a:latin typeface="楷体" panose="02010609060101010101" pitchFamily="49" charset="-122"/>
                <a:ea typeface="楷体" panose="02010609060101010101" pitchFamily="49" charset="-122"/>
              </a:rPr>
              <a:t>城镇女</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城镇总数</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女生比，城镇男</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城镇总数</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城镇女</a:t>
            </a:r>
            <a:endParaRPr lang="en-US" altLang="zh-CN" sz="2400" dirty="0">
              <a:latin typeface="楷体" panose="02010609060101010101" pitchFamily="49" charset="-122"/>
              <a:ea typeface="楷体" panose="02010609060101010101" pitchFamily="49" charset="-122"/>
            </a:endParaRPr>
          </a:p>
          <a:p>
            <a:pPr marL="0" indent="457200">
              <a:lnSpc>
                <a:spcPct val="110000"/>
              </a:lnSpc>
              <a:spcBef>
                <a:spcPts val="0"/>
              </a:spcBef>
              <a:buNone/>
            </a:pPr>
            <a:r>
              <a:rPr lang="zh-CN" altLang="en-US" sz="2400" dirty="0">
                <a:latin typeface="楷体" panose="02010609060101010101" pitchFamily="49" charset="-122"/>
                <a:ea typeface="楷体" panose="02010609060101010101" pitchFamily="49" charset="-122"/>
              </a:rPr>
              <a:t>乡村女</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乡村总数</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女生比，乡村男</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乡村总数</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乡村女</a:t>
            </a:r>
            <a:endParaRPr lang="en-US" altLang="zh-CN" sz="2400" dirty="0">
              <a:latin typeface="楷体" panose="02010609060101010101" pitchFamily="49" charset="-122"/>
              <a:ea typeface="楷体" panose="02010609060101010101" pitchFamily="49" charset="-122"/>
            </a:endParaRPr>
          </a:p>
          <a:p>
            <a:pPr marL="0" indent="457200">
              <a:lnSpc>
                <a:spcPct val="110000"/>
              </a:lnSpc>
              <a:spcBef>
                <a:spcPts val="0"/>
              </a:spcBef>
              <a:buNone/>
            </a:pPr>
            <a:r>
              <a:rPr lang="zh-CN" altLang="en-US" sz="2400" dirty="0">
                <a:latin typeface="楷体" panose="02010609060101010101" pitchFamily="49" charset="-122"/>
                <a:ea typeface="楷体" panose="02010609060101010101" pitchFamily="49" charset="-122"/>
              </a:rPr>
              <a:t>默认本专科招生人数全部放在城镇，乡村数据为零</a:t>
            </a:r>
            <a:endParaRPr lang="en-US" altLang="zh-CN" sz="2400" dirty="0">
              <a:latin typeface="楷体" panose="02010609060101010101" pitchFamily="49" charset="-122"/>
              <a:ea typeface="楷体" panose="02010609060101010101" pitchFamily="49" charset="-122"/>
            </a:endParaRPr>
          </a:p>
          <a:p>
            <a:pPr>
              <a:lnSpc>
                <a:spcPct val="110000"/>
              </a:lnSpc>
              <a:spcBef>
                <a:spcPts val="0"/>
              </a:spcBef>
            </a:pP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3</a:t>
            </a:r>
            <a:r>
              <a:rPr lang="zh-CN" altLang="en-US" sz="2400" dirty="0">
                <a:latin typeface="楷体" panose="02010609060101010101" pitchFamily="49" charset="-122"/>
                <a:ea typeface="楷体" panose="02010609060101010101" pitchFamily="49" charset="-122"/>
              </a:rPr>
              <a:t>）</a:t>
            </a:r>
            <a:r>
              <a:rPr lang="zh-CN" altLang="en-US" sz="2400" dirty="0">
                <a:solidFill>
                  <a:srgbClr val="FF0000"/>
                </a:solidFill>
                <a:latin typeface="楷体" panose="02010609060101010101" pitchFamily="49" charset="-122"/>
                <a:ea typeface="楷体" panose="02010609060101010101" pitchFamily="49" charset="-122"/>
              </a:rPr>
              <a:t>拟合</a:t>
            </a:r>
            <a:r>
              <a:rPr lang="en-US" altLang="zh-CN" sz="2400" dirty="0">
                <a:solidFill>
                  <a:srgbClr val="FF0000"/>
                </a:solidFill>
                <a:latin typeface="楷体" panose="02010609060101010101" pitchFamily="49" charset="-122"/>
                <a:ea typeface="楷体" panose="02010609060101010101" pitchFamily="49" charset="-122"/>
              </a:rPr>
              <a:t>2021</a:t>
            </a:r>
            <a:r>
              <a:rPr lang="zh-CN" altLang="en-US" sz="2400" dirty="0">
                <a:solidFill>
                  <a:srgbClr val="FF0000"/>
                </a:solidFill>
                <a:latin typeface="楷体" panose="02010609060101010101" pitchFamily="49" charset="-122"/>
                <a:ea typeface="楷体" panose="02010609060101010101" pitchFamily="49" charset="-122"/>
              </a:rPr>
              <a:t>年招生人数</a:t>
            </a:r>
            <a:endParaRPr lang="en-US" altLang="zh-CN" sz="2400" dirty="0">
              <a:solidFill>
                <a:srgbClr val="FF0000"/>
              </a:solidFill>
              <a:latin typeface="楷体" panose="02010609060101010101" pitchFamily="49" charset="-122"/>
              <a:ea typeface="楷体" panose="02010609060101010101" pitchFamily="49" charset="-122"/>
            </a:endParaRPr>
          </a:p>
          <a:p>
            <a:pPr>
              <a:lnSpc>
                <a:spcPct val="110000"/>
              </a:lnSpc>
              <a:spcBef>
                <a:spcPts val="0"/>
              </a:spcBef>
            </a:pPr>
            <a:r>
              <a:rPr lang="zh-CN" altLang="en-US" sz="2400" dirty="0">
                <a:solidFill>
                  <a:srgbClr val="FF0000"/>
                </a:solidFill>
                <a:latin typeface="楷体" panose="02010609060101010101" pitchFamily="49" charset="-122"/>
                <a:ea typeface="楷体" panose="02010609060101010101" pitchFamily="49" charset="-122"/>
              </a:rPr>
              <a:t>（后续若统计年鉴的招生数据更新到</a:t>
            </a:r>
            <a:r>
              <a:rPr lang="en-US" altLang="zh-CN" sz="2400" dirty="0">
                <a:solidFill>
                  <a:srgbClr val="FF0000"/>
                </a:solidFill>
                <a:latin typeface="楷体" panose="02010609060101010101" pitchFamily="49" charset="-122"/>
                <a:ea typeface="楷体" panose="02010609060101010101" pitchFamily="49" charset="-122"/>
              </a:rPr>
              <a:t>2021</a:t>
            </a:r>
            <a:r>
              <a:rPr lang="zh-CN" altLang="en-US" sz="2400" dirty="0">
                <a:solidFill>
                  <a:srgbClr val="FF0000"/>
                </a:solidFill>
                <a:latin typeface="楷体" panose="02010609060101010101" pitchFamily="49" charset="-122"/>
                <a:ea typeface="楷体" panose="02010609060101010101" pitchFamily="49" charset="-122"/>
              </a:rPr>
              <a:t>年，则用真实数据）</a:t>
            </a:r>
            <a:endParaRPr lang="en-US" altLang="zh-CN" sz="2400" dirty="0">
              <a:solidFill>
                <a:srgbClr val="FF0000"/>
              </a:solidFill>
              <a:latin typeface="楷体" panose="02010609060101010101" pitchFamily="49" charset="-122"/>
              <a:ea typeface="楷体" panose="02010609060101010101" pitchFamily="49" charset="-122"/>
            </a:endParaRPr>
          </a:p>
          <a:p>
            <a:pPr marL="0" indent="457200">
              <a:lnSpc>
                <a:spcPct val="110000"/>
              </a:lnSpc>
              <a:spcBef>
                <a:spcPts val="0"/>
              </a:spcBef>
              <a:buNone/>
            </a:pPr>
            <a:r>
              <a:rPr lang="en-US" altLang="zh-CN" sz="2400" dirty="0">
                <a:latin typeface="楷体" panose="02010609060101010101" pitchFamily="49" charset="-122"/>
                <a:ea typeface="楷体" panose="02010609060101010101" pitchFamily="49" charset="-122"/>
              </a:rPr>
              <a:t>TREND</a:t>
            </a:r>
            <a:r>
              <a:rPr lang="zh-CN" altLang="en-US" sz="2400" dirty="0">
                <a:latin typeface="楷体" panose="02010609060101010101" pitchFamily="49" charset="-122"/>
                <a:ea typeface="楷体" panose="02010609060101010101" pitchFamily="49" charset="-122"/>
              </a:rPr>
              <a:t>函数，用例如</a:t>
            </a:r>
            <a:r>
              <a:rPr lang="en-US" altLang="zh-CN" sz="2400" dirty="0">
                <a:latin typeface="楷体" panose="02010609060101010101" pitchFamily="49" charset="-122"/>
                <a:ea typeface="楷体" panose="02010609060101010101" pitchFamily="49" charset="-122"/>
              </a:rPr>
              <a:t>2015-2020</a:t>
            </a:r>
            <a:r>
              <a:rPr lang="zh-CN" altLang="en-US" sz="2400" dirty="0">
                <a:latin typeface="楷体" panose="02010609060101010101" pitchFamily="49" charset="-122"/>
                <a:ea typeface="楷体" panose="02010609060101010101" pitchFamily="49" charset="-122"/>
              </a:rPr>
              <a:t>年的数据拟合</a:t>
            </a:r>
            <a:r>
              <a:rPr lang="en-US" altLang="zh-CN" sz="2400" dirty="0">
                <a:latin typeface="楷体" panose="02010609060101010101" pitchFamily="49" charset="-122"/>
                <a:ea typeface="楷体" panose="02010609060101010101" pitchFamily="49" charset="-122"/>
              </a:rPr>
              <a:t>2021</a:t>
            </a:r>
            <a:r>
              <a:rPr lang="zh-CN" altLang="en-US" sz="2400" dirty="0">
                <a:latin typeface="楷体" panose="02010609060101010101" pitchFamily="49" charset="-122"/>
                <a:ea typeface="楷体" panose="02010609060101010101" pitchFamily="49" charset="-122"/>
              </a:rPr>
              <a:t>年数据</a:t>
            </a:r>
            <a:endParaRPr lang="en-US" altLang="zh-CN" sz="2400" dirty="0">
              <a:latin typeface="楷体" panose="02010609060101010101" pitchFamily="49" charset="-122"/>
              <a:ea typeface="楷体" panose="02010609060101010101" pitchFamily="49" charset="-122"/>
            </a:endParaRPr>
          </a:p>
        </p:txBody>
      </p:sp>
      <p:sp>
        <p:nvSpPr>
          <p:cNvPr id="5" name="页脚占位符 4"/>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人力资本与劳动经济研究中心</a:t>
            </a: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BD3B639-0751-4F63-9FEB-18290EFE6447}"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标题 1"/>
          <p:cNvSpPr txBox="1"/>
          <p:nvPr/>
        </p:nvSpPr>
        <p:spPr>
          <a:xfrm>
            <a:off x="0" y="7543"/>
            <a:ext cx="1717789" cy="760200"/>
          </a:xfrm>
          <a:prstGeom prst="rect">
            <a:avLst/>
          </a:prstGeom>
          <a:noFill/>
          <a:ln w="9525">
            <a:noFill/>
          </a:ln>
        </p:spPr>
        <p:txBody>
          <a:bodyPr vert="horz" wrap="square" lIns="91440" tIns="45720" rIns="91440" bIns="45720" anchor="ctr"/>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400" eaLnBrk="1" hangingPunct="1"/>
            <a:r>
              <a:rPr lang="zh-CN" altLang="en-US" sz="2800" kern="1200" dirty="0">
                <a:latin typeface="隶书" panose="02010509060101010101" pitchFamily="49" charset="-122"/>
                <a:ea typeface="隶书" panose="02010509060101010101" pitchFamily="49" charset="-122"/>
              </a:rPr>
              <a:t>招生数</a:t>
            </a:r>
            <a:endParaRPr lang="zh-CN" altLang="en-US" sz="2800" kern="1200" dirty="0">
              <a:latin typeface="隶书" panose="02010509060101010101" pitchFamily="49" charset="-122"/>
              <a:ea typeface="隶书" panose="020105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4381" y="807529"/>
            <a:ext cx="8345667" cy="5376453"/>
          </a:xfrm>
        </p:spPr>
        <p:txBody>
          <a:bodyPr>
            <a:normAutofit fontScale="62500" lnSpcReduction="20000"/>
          </a:bodyPr>
          <a:lstStyle/>
          <a:p>
            <a:pPr marL="0" indent="0" algn="just">
              <a:lnSpc>
                <a:spcPct val="150000"/>
              </a:lnSpc>
              <a:buNone/>
              <a:tabLst>
                <a:tab pos="330200" algn="l"/>
              </a:tabLst>
            </a:pPr>
            <a:r>
              <a:rPr lang="en-US" altLang="zh-CN" sz="2900" dirty="0">
                <a:latin typeface="楷体" panose="02010609060101010101" pitchFamily="49" charset="-122"/>
                <a:ea typeface="楷体" panose="02010609060101010101" pitchFamily="49" charset="-122"/>
              </a:rPr>
              <a:t>  </a:t>
            </a:r>
            <a:r>
              <a:rPr lang="zh-CN" altLang="zh-CN" sz="2900" dirty="0">
                <a:latin typeface="楷体" panose="02010609060101010101" pitchFamily="49" charset="-122"/>
                <a:ea typeface="楷体" panose="02010609060101010101" pitchFamily="49" charset="-122"/>
              </a:rPr>
              <a:t>中国人力资本与劳动经济研究中心（以下简称“中心”）的中国人力资本度量研究项目得到国家自然科学基金委员会及中央财经大学的专项资助。该项目旨在建立中国第一套科学、系统的人力资本指数，定量描述中国人力资本的分布及发展动态；为更深入地研究人力资本在中国经济发展中的作用提供一套综合度量指标；为政府相关经济社会决策提供定量依据。同时也为中国的人力资本度量方法和指标成为国际人力资本指标体系的一部分、为人力资本作为国民经济账户的一部分纳入到国民财富衡量体系提供前期工作。</a:t>
            </a:r>
            <a:endParaRPr lang="zh-CN" altLang="zh-CN" sz="2900" dirty="0">
              <a:latin typeface="楷体" panose="02010609060101010101" pitchFamily="49" charset="-122"/>
              <a:ea typeface="楷体" panose="02010609060101010101" pitchFamily="49" charset="-122"/>
            </a:endParaRPr>
          </a:p>
          <a:p>
            <a:pPr marL="0" indent="0" algn="just">
              <a:lnSpc>
                <a:spcPct val="150000"/>
              </a:lnSpc>
              <a:buNone/>
              <a:tabLst>
                <a:tab pos="330200" algn="l"/>
              </a:tabLst>
            </a:pPr>
            <a:r>
              <a:rPr lang="en-US" altLang="zh-CN" sz="2900" dirty="0">
                <a:latin typeface="楷体" panose="02010609060101010101" pitchFamily="49" charset="-122"/>
                <a:ea typeface="楷体" panose="02010609060101010101" pitchFamily="49" charset="-122"/>
              </a:rPr>
              <a:t>  </a:t>
            </a:r>
            <a:r>
              <a:rPr lang="zh-CN" altLang="zh-CN" sz="2900" dirty="0">
                <a:latin typeface="楷体" panose="02010609060101010101" pitchFamily="49" charset="-122"/>
                <a:ea typeface="楷体" panose="02010609060101010101" pitchFamily="49" charset="-122"/>
              </a:rPr>
              <a:t>该项目由中心特聘教授李海峥教授主持，由人力资本收入计算法</a:t>
            </a:r>
            <a:r>
              <a:rPr lang="zh-CN" altLang="zh-CN" sz="29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900" dirty="0">
                <a:latin typeface="Times New Roman" panose="02020603050405020304" pitchFamily="18" charset="0"/>
                <a:ea typeface="楷体" panose="02010609060101010101" pitchFamily="49" charset="-122"/>
                <a:cs typeface="Times New Roman" panose="02020603050405020304" pitchFamily="18" charset="0"/>
              </a:rPr>
              <a:t>Jorgenson-Fraumeni</a:t>
            </a:r>
            <a:r>
              <a:rPr lang="zh-CN" altLang="zh-CN" sz="2900" dirty="0">
                <a:latin typeface="楷体" panose="02010609060101010101" pitchFamily="49" charset="-122"/>
                <a:ea typeface="楷体" panose="02010609060101010101" pitchFamily="49" charset="-122"/>
              </a:rPr>
              <a:t>方法）创始人之一</a:t>
            </a:r>
            <a:r>
              <a:rPr lang="en-US" altLang="zh-CN" sz="2900" dirty="0">
                <a:latin typeface="Times New Roman" panose="02020603050405020304" pitchFamily="18" charset="0"/>
                <a:ea typeface="楷体" panose="02010609060101010101" pitchFamily="49" charset="-122"/>
                <a:cs typeface="Times New Roman" panose="02020603050405020304" pitchFamily="18" charset="0"/>
              </a:rPr>
              <a:t>Barbara Fraumeni</a:t>
            </a:r>
            <a:r>
              <a:rPr lang="zh-CN" altLang="zh-CN" sz="2900" dirty="0">
                <a:latin typeface="楷体" panose="02010609060101010101" pitchFamily="49" charset="-122"/>
                <a:ea typeface="楷体" panose="02010609060101010101" pitchFamily="49" charset="-122"/>
              </a:rPr>
              <a:t>教授，中心全职教授和特聘教授，以及中心全体博士、硕士研究生及行政人员共同参与。</a:t>
            </a:r>
            <a:endParaRPr lang="en-US" altLang="zh-CN" sz="2900" dirty="0">
              <a:latin typeface="楷体" panose="02010609060101010101" pitchFamily="49" charset="-122"/>
              <a:ea typeface="楷体" panose="02010609060101010101" pitchFamily="49" charset="-122"/>
            </a:endParaRPr>
          </a:p>
          <a:p>
            <a:pPr marL="0" indent="0" algn="just">
              <a:lnSpc>
                <a:spcPct val="150000"/>
              </a:lnSpc>
              <a:buNone/>
              <a:tabLst>
                <a:tab pos="330200" algn="l"/>
              </a:tabLst>
            </a:pPr>
            <a:r>
              <a:rPr lang="en-US" altLang="zh-CN" sz="2900" dirty="0">
                <a:latin typeface="楷体" panose="02010609060101010101" pitchFamily="49" charset="-122"/>
                <a:ea typeface="楷体" panose="02010609060101010101" pitchFamily="49" charset="-122"/>
              </a:rPr>
              <a:t>  </a:t>
            </a:r>
            <a:r>
              <a:rPr lang="zh-CN" altLang="zh-CN" sz="2900" dirty="0">
                <a:latin typeface="楷体" panose="02010609060101010101" pitchFamily="49" charset="-122"/>
                <a:ea typeface="楷体" panose="02010609060101010101" pitchFamily="49" charset="-122"/>
              </a:rPr>
              <a:t>研究成果汇编成的《中国人力资本报告》系列自</a:t>
            </a:r>
            <a:r>
              <a:rPr lang="en-US" altLang="zh-CN" sz="2900" dirty="0">
                <a:latin typeface="Times New Roman" panose="02020603050405020304" pitchFamily="18" charset="0"/>
                <a:ea typeface="楷体" panose="02010609060101010101" pitchFamily="49" charset="-122"/>
                <a:cs typeface="Times New Roman" panose="02020603050405020304" pitchFamily="18" charset="0"/>
              </a:rPr>
              <a:t>2009</a:t>
            </a:r>
            <a:r>
              <a:rPr lang="zh-CN" altLang="zh-CN" sz="2900" dirty="0">
                <a:latin typeface="楷体" panose="02010609060101010101" pitchFamily="49" charset="-122"/>
                <a:ea typeface="楷体" panose="02010609060101010101" pitchFamily="49" charset="-122"/>
              </a:rPr>
              <a:t>年公开发布以来，受到了国际、国内学术界、国际组织及我国政府部门的重视，产生了广泛的社会影响。</a:t>
            </a:r>
            <a:endParaRPr lang="zh-CN" altLang="zh-CN" sz="2900" dirty="0">
              <a:latin typeface="楷体" panose="02010609060101010101" pitchFamily="49" charset="-122"/>
              <a:ea typeface="楷体" panose="02010609060101010101" pitchFamily="49" charset="-122"/>
            </a:endParaRPr>
          </a:p>
          <a:p>
            <a:endParaRPr lang="zh-CN" altLang="en-US" dirty="0"/>
          </a:p>
        </p:txBody>
      </p:sp>
      <p:sp>
        <p:nvSpPr>
          <p:cNvPr id="4" name="页脚占位符 3"/>
          <p:cNvSpPr>
            <a:spLocks noGrp="1"/>
          </p:cNvSpPr>
          <p:nvPr>
            <p:ph type="ftr" sz="quarter" idx="11"/>
          </p:nvPr>
        </p:nvSpPr>
        <p:spPr/>
        <p:txBody>
          <a:bodyPr/>
          <a:lstStyle/>
          <a:p>
            <a:r>
              <a:rPr lang="zh-CN" altLang="en-US"/>
              <a:t>人力资本与劳动经济研究中心</a:t>
            </a:r>
            <a:endParaRPr lang="zh-CN" altLang="en-US"/>
          </a:p>
        </p:txBody>
      </p:sp>
      <p:sp>
        <p:nvSpPr>
          <p:cNvPr id="5" name="灯片编号占位符 4"/>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457200" y="2573518"/>
            <a:ext cx="8229600" cy="2220127"/>
          </a:xfrm>
        </p:spPr>
        <p:txBody>
          <a:bodyPr vert="horz" wrap="square" lIns="91440" tIns="45720" rIns="91440" bIns="45720" anchor="ctr"/>
          <a:lstStyle/>
          <a:p>
            <a:r>
              <a:rPr lang="zh-CN" altLang="en-US" b="1" dirty="0"/>
              <a:t>请仔细阅读中国人力资本指数报告（</a:t>
            </a:r>
            <a:r>
              <a:rPr lang="en-US" altLang="zh-CN" b="1" dirty="0"/>
              <a:t>2022</a:t>
            </a:r>
            <a:r>
              <a:rPr lang="zh-CN" altLang="en-US" b="1" dirty="0"/>
              <a:t>）附录部分</a:t>
            </a:r>
            <a:br>
              <a:rPr lang="en-US" altLang="zh-CN" b="1" dirty="0"/>
            </a:br>
            <a:endParaRPr lang="zh-CN" altLang="en-US" dirty="0"/>
          </a:p>
        </p:txBody>
      </p:sp>
      <p:sp>
        <p:nvSpPr>
          <p:cNvPr id="2" name="页脚占位符 1"/>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人力资本与劳动经济研究中心</a:t>
            </a: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3" name="灯片编号占位符 2"/>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BD3B639-0751-4F63-9FEB-18290EFE6447}"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95867" y="2670705"/>
            <a:ext cx="8229600" cy="1143000"/>
          </a:xfrm>
        </p:spPr>
        <p:txBody>
          <a:bodyPr/>
          <a:lstStyle/>
          <a:p>
            <a:r>
              <a:rPr lang="zh-CN" altLang="en-US" dirty="0">
                <a:latin typeface="楷体" panose="02010609060101010101" pitchFamily="49" charset="-122"/>
                <a:ea typeface="楷体" panose="02010609060101010101" pitchFamily="49" charset="-122"/>
              </a:rPr>
              <a:t>四分人口原始数据处理及问题</a:t>
            </a:r>
            <a:endParaRPr lang="zh-CN" altLang="en-US" dirty="0">
              <a:latin typeface="楷体" panose="02010609060101010101" pitchFamily="49" charset="-122"/>
              <a:ea typeface="楷体" panose="02010609060101010101" pitchFamily="49" charset="-122"/>
            </a:endParaRPr>
          </a:p>
        </p:txBody>
      </p:sp>
      <p:sp>
        <p:nvSpPr>
          <p:cNvPr id="4" name="页脚占位符 3"/>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人力资本与劳动经济研究中心</a:t>
            </a: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BD3B639-0751-4F63-9FEB-18290EFE6447}"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内容占位符 2"/>
          <p:cNvSpPr>
            <a:spLocks noGrp="1" noChangeArrowheads="1"/>
          </p:cNvSpPr>
          <p:nvPr>
            <p:ph idx="4294967295"/>
          </p:nvPr>
        </p:nvSpPr>
        <p:spPr>
          <a:xfrm>
            <a:off x="561242" y="2078772"/>
            <a:ext cx="8229600" cy="4277577"/>
          </a:xfrm>
        </p:spPr>
        <p:txBody>
          <a:bodyPr/>
          <a:lstStyle/>
          <a:p>
            <a:pPr eaLnBrk="1" hangingPunct="1">
              <a:buFont typeface="Arial" panose="020B0604020202020204" pitchFamily="34" charset="0"/>
              <a:buNone/>
              <a:defRPr/>
            </a:pPr>
            <a:r>
              <a:rPr lang="zh-CN" altLang="en-US" sz="2400" b="1" dirty="0">
                <a:latin typeface="楷体" panose="02010609060101010101" pitchFamily="49" charset="-122"/>
                <a:ea typeface="楷体" panose="02010609060101010101" pitchFamily="49" charset="-122"/>
              </a:rPr>
              <a:t>目的：</a:t>
            </a:r>
            <a:endParaRPr lang="zh-CN" altLang="en-US" sz="2400" b="1" dirty="0">
              <a:latin typeface="楷体" panose="02010609060101010101" pitchFamily="49" charset="-122"/>
              <a:ea typeface="楷体" panose="02010609060101010101" pitchFamily="49" charset="-122"/>
            </a:endParaRPr>
          </a:p>
          <a:p>
            <a:pPr marL="0" indent="0" eaLnBrk="1" hangingPunct="1">
              <a:buFont typeface="Arial" panose="020B0604020202020204" pitchFamily="34" charset="0"/>
              <a:buNone/>
              <a:defRPr/>
            </a:pPr>
            <a:r>
              <a:rPr lang="zh-CN" altLang="en-US" sz="2400" dirty="0">
                <a:latin typeface="楷体" panose="02010609060101010101" pitchFamily="49" charset="-122"/>
                <a:ea typeface="楷体" panose="02010609060101010101" pitchFamily="49" charset="-122"/>
              </a:rPr>
              <a:t>处理原始数据，使它们能够用于</a:t>
            </a:r>
            <a:r>
              <a:rPr lang="en-US" sz="2400" dirty="0">
                <a:latin typeface="楷体" panose="02010609060101010101" pitchFamily="49" charset="-122"/>
                <a:ea typeface="楷体" panose="02010609060101010101" pitchFamily="49" charset="-122"/>
              </a:rPr>
              <a:t>imputation</a:t>
            </a:r>
            <a:endParaRPr lang="zh-CN" altLang="en-US" sz="2400" dirty="0">
              <a:latin typeface="楷体" panose="02010609060101010101" pitchFamily="49" charset="-122"/>
              <a:ea typeface="楷体" panose="02010609060101010101" pitchFamily="49" charset="-122"/>
            </a:endParaRPr>
          </a:p>
          <a:p>
            <a:pPr eaLnBrk="1" hangingPunct="1">
              <a:defRPr/>
            </a:pPr>
            <a:endParaRPr lang="zh-CN" altLang="en-US" sz="2400" dirty="0">
              <a:latin typeface="楷体" panose="02010609060101010101" pitchFamily="49" charset="-122"/>
              <a:ea typeface="楷体" panose="02010609060101010101" pitchFamily="49" charset="-122"/>
            </a:endParaRPr>
          </a:p>
          <a:p>
            <a:pPr eaLnBrk="1" hangingPunct="1">
              <a:buFont typeface="Arial" panose="020B0604020202020204" pitchFamily="34" charset="0"/>
              <a:buNone/>
              <a:defRPr/>
            </a:pPr>
            <a:r>
              <a:rPr lang="zh-CN" altLang="en-US" sz="2400" b="1" dirty="0">
                <a:latin typeface="楷体" panose="02010609060101010101" pitchFamily="49" charset="-122"/>
                <a:ea typeface="楷体" panose="02010609060101010101" pitchFamily="49" charset="-122"/>
              </a:rPr>
              <a:t>需要处理的数据：</a:t>
            </a:r>
            <a:endParaRPr lang="en-US" sz="2400" b="1" dirty="0">
              <a:latin typeface="楷体" panose="02010609060101010101" pitchFamily="49" charset="-122"/>
              <a:ea typeface="楷体" panose="02010609060101010101" pitchFamily="49" charset="-122"/>
            </a:endParaRPr>
          </a:p>
          <a:p>
            <a:pPr marL="0" indent="0" eaLnBrk="1" hangingPunct="1">
              <a:buFont typeface="Arial" panose="020B0604020202020204" pitchFamily="34" charset="0"/>
              <a:buNone/>
              <a:defRPr/>
            </a:pPr>
            <a:r>
              <a:rPr lang="en-US" sz="2400" dirty="0">
                <a:latin typeface="楷体" panose="02010609060101010101" pitchFamily="49" charset="-122"/>
                <a:ea typeface="楷体" panose="02010609060101010101" pitchFamily="49" charset="-122"/>
              </a:rPr>
              <a:t>1. </a:t>
            </a:r>
            <a:r>
              <a:rPr lang="zh-CN" altLang="en-US" sz="2400" dirty="0">
                <a:latin typeface="楷体" panose="02010609060101010101" pitchFamily="49" charset="-122"/>
                <a:ea typeface="楷体" panose="02010609060101010101" pitchFamily="49" charset="-122"/>
              </a:rPr>
              <a:t>四分人口（</a:t>
            </a:r>
            <a:r>
              <a:rPr lang="en-US" altLang="zh-CN" sz="2400" dirty="0">
                <a:latin typeface="楷体" panose="02010609060101010101" pitchFamily="49" charset="-122"/>
                <a:ea typeface="楷体" panose="02010609060101010101" pitchFamily="49" charset="-122"/>
              </a:rPr>
              <a:t>1982,1987,1990,1995,2000,2005,2010</a:t>
            </a: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2015</a:t>
            </a:r>
            <a:r>
              <a:rPr lang="zh-CN" altLang="en-US" sz="2400" dirty="0">
                <a:latin typeface="楷体" panose="02010609060101010101" pitchFamily="49" charset="-122"/>
                <a:ea typeface="楷体" panose="02010609060101010101" pitchFamily="49" charset="-122"/>
              </a:rPr>
              <a:t>）</a:t>
            </a:r>
            <a:r>
              <a:rPr lang="zh-CN" altLang="en-US" sz="2400" dirty="0">
                <a:solidFill>
                  <a:srgbClr val="FF0000"/>
                </a:solidFill>
                <a:latin typeface="楷体" panose="02010609060101010101" pitchFamily="49" charset="-122"/>
                <a:ea typeface="楷体" panose="02010609060101010101" pitchFamily="49" charset="-122"/>
              </a:rPr>
              <a:t>只用处理</a:t>
            </a:r>
            <a:r>
              <a:rPr lang="en-US" altLang="zh-CN" sz="2400" dirty="0">
                <a:solidFill>
                  <a:srgbClr val="FF0000"/>
                </a:solidFill>
                <a:latin typeface="楷体" panose="02010609060101010101" pitchFamily="49" charset="-122"/>
                <a:ea typeface="楷体" panose="02010609060101010101" pitchFamily="49" charset="-122"/>
              </a:rPr>
              <a:t>2000</a:t>
            </a:r>
            <a:r>
              <a:rPr lang="zh-CN" altLang="en-US" sz="2400" dirty="0">
                <a:solidFill>
                  <a:srgbClr val="FF0000"/>
                </a:solidFill>
                <a:latin typeface="楷体" panose="02010609060101010101" pitchFamily="49" charset="-122"/>
                <a:ea typeface="楷体" panose="02010609060101010101" pitchFamily="49" charset="-122"/>
              </a:rPr>
              <a:t>，</a:t>
            </a:r>
            <a:r>
              <a:rPr lang="en-US" altLang="zh-CN" sz="2400" dirty="0">
                <a:solidFill>
                  <a:srgbClr val="FF0000"/>
                </a:solidFill>
                <a:latin typeface="楷体" panose="02010609060101010101" pitchFamily="49" charset="-122"/>
                <a:ea typeface="楷体" panose="02010609060101010101" pitchFamily="49" charset="-122"/>
              </a:rPr>
              <a:t>2005</a:t>
            </a:r>
            <a:r>
              <a:rPr lang="zh-CN" altLang="en-US" sz="2400" dirty="0">
                <a:solidFill>
                  <a:srgbClr val="FF0000"/>
                </a:solidFill>
                <a:latin typeface="楷体" panose="02010609060101010101" pitchFamily="49" charset="-122"/>
                <a:ea typeface="楷体" panose="02010609060101010101" pitchFamily="49" charset="-122"/>
              </a:rPr>
              <a:t>，</a:t>
            </a:r>
            <a:r>
              <a:rPr lang="en-US" altLang="zh-CN" sz="2400" dirty="0">
                <a:solidFill>
                  <a:srgbClr val="FF0000"/>
                </a:solidFill>
                <a:latin typeface="楷体" panose="02010609060101010101" pitchFamily="49" charset="-122"/>
                <a:ea typeface="楷体" panose="02010609060101010101" pitchFamily="49" charset="-122"/>
              </a:rPr>
              <a:t>2010</a:t>
            </a:r>
            <a:r>
              <a:rPr lang="zh-CN" altLang="en-US" sz="2400" dirty="0">
                <a:solidFill>
                  <a:srgbClr val="FF0000"/>
                </a:solidFill>
                <a:latin typeface="楷体" panose="02010609060101010101" pitchFamily="49" charset="-122"/>
                <a:ea typeface="楷体" panose="02010609060101010101" pitchFamily="49" charset="-122"/>
              </a:rPr>
              <a:t>，</a:t>
            </a:r>
            <a:r>
              <a:rPr lang="en-US" altLang="zh-CN" sz="2400" dirty="0">
                <a:solidFill>
                  <a:srgbClr val="FF0000"/>
                </a:solidFill>
                <a:latin typeface="楷体" panose="02010609060101010101" pitchFamily="49" charset="-122"/>
                <a:ea typeface="楷体" panose="02010609060101010101" pitchFamily="49" charset="-122"/>
              </a:rPr>
              <a:t>2015</a:t>
            </a:r>
            <a:endParaRPr lang="en-US" sz="2400" dirty="0">
              <a:solidFill>
                <a:srgbClr val="FF0000"/>
              </a:solidFill>
              <a:latin typeface="楷体" panose="02010609060101010101" pitchFamily="49" charset="-122"/>
              <a:ea typeface="楷体" panose="02010609060101010101" pitchFamily="49" charset="-122"/>
            </a:endParaRPr>
          </a:p>
          <a:p>
            <a:pPr marL="0" indent="0" eaLnBrk="1" hangingPunct="1">
              <a:buFont typeface="Arial" panose="020B0604020202020204" pitchFamily="34" charset="0"/>
              <a:buNone/>
              <a:defRPr/>
            </a:pPr>
            <a:endParaRPr lang="zh-CN" altLang="en-US" dirty="0">
              <a:solidFill>
                <a:srgbClr val="FF0000"/>
              </a:solidFill>
            </a:endParaRPr>
          </a:p>
          <a:p>
            <a:pPr eaLnBrk="1" hangingPunct="1">
              <a:buFont typeface="Arial" panose="020B0604020202020204" pitchFamily="34" charset="0"/>
              <a:buNone/>
              <a:defRPr/>
            </a:pPr>
            <a:endParaRPr lang="zh-CN" altLang="en-US" dirty="0"/>
          </a:p>
        </p:txBody>
      </p:sp>
      <p:sp>
        <p:nvSpPr>
          <p:cNvPr id="27650" name="标题 1"/>
          <p:cNvSpPr>
            <a:spLocks noGrp="1" noChangeArrowheads="1"/>
          </p:cNvSpPr>
          <p:nvPr>
            <p:ph type="title"/>
          </p:nvPr>
        </p:nvSpPr>
        <p:spPr>
          <a:xfrm>
            <a:off x="0" y="216817"/>
            <a:ext cx="2106891" cy="365125"/>
          </a:xfrm>
        </p:spPr>
        <p:txBody>
          <a:bodyPr/>
          <a:lstStyle/>
          <a:p>
            <a:pPr eaLnBrk="1" hangingPunct="1"/>
            <a:r>
              <a:rPr lang="zh-CN" altLang="zh-CN" sz="2800" dirty="0">
                <a:latin typeface="隶书" panose="02010509060101010101" pitchFamily="49" charset="-122"/>
                <a:ea typeface="隶书" panose="02010509060101010101" pitchFamily="49" charset="-122"/>
              </a:rPr>
              <a:t>四分人口</a:t>
            </a:r>
            <a:endParaRPr lang="zh-CN" altLang="zh-CN" sz="2800" dirty="0">
              <a:latin typeface="隶书" panose="02010509060101010101" pitchFamily="49" charset="-122"/>
              <a:ea typeface="隶书" panose="02010509060101010101" pitchFamily="49" charset="-122"/>
            </a:endParaRPr>
          </a:p>
        </p:txBody>
      </p:sp>
      <p:sp>
        <p:nvSpPr>
          <p:cNvPr id="3" name="页脚占位符 2"/>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人力资本与劳动经济研究中心</a:t>
            </a: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BD3B639-0751-4F63-9FEB-18290EFE6447}"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内容占位符 2"/>
          <p:cNvSpPr>
            <a:spLocks noGrp="1" noChangeArrowheads="1"/>
          </p:cNvSpPr>
          <p:nvPr>
            <p:ph idx="4294967295"/>
          </p:nvPr>
        </p:nvSpPr>
        <p:spPr>
          <a:xfrm>
            <a:off x="611188" y="836613"/>
            <a:ext cx="8229600" cy="5268912"/>
          </a:xfrm>
        </p:spPr>
        <p:txBody>
          <a:bodyPr/>
          <a:lstStyle/>
          <a:p>
            <a:pPr eaLnBrk="1" hangingPunct="1">
              <a:buFont typeface="Arial" panose="020B0604020202020204" pitchFamily="34" charset="0"/>
              <a:buNone/>
              <a:defRPr/>
            </a:pPr>
            <a:endParaRPr lang="zh-CN" altLang="en-US" sz="2400" b="1" dirty="0">
              <a:latin typeface="楷体" panose="02010609060101010101" pitchFamily="49" charset="-122"/>
              <a:ea typeface="楷体" panose="02010609060101010101" pitchFamily="49" charset="-122"/>
            </a:endParaRPr>
          </a:p>
          <a:p>
            <a:pPr eaLnBrk="1" hangingPunct="1">
              <a:buNone/>
              <a:defRPr/>
            </a:pPr>
            <a:endParaRPr lang="en-US" altLang="zh-CN" sz="2400" dirty="0">
              <a:latin typeface="楷体" panose="02010609060101010101" pitchFamily="49" charset="-122"/>
              <a:ea typeface="楷体" panose="02010609060101010101" pitchFamily="49" charset="-122"/>
            </a:endParaRPr>
          </a:p>
          <a:p>
            <a:pPr eaLnBrk="1" hangingPunct="1">
              <a:buNone/>
              <a:defRPr/>
            </a:pPr>
            <a:r>
              <a:rPr lang="en-US" altLang="zh-CN" sz="2400" dirty="0">
                <a:latin typeface="楷体" panose="02010609060101010101" pitchFamily="49" charset="-122"/>
                <a:ea typeface="楷体" panose="02010609060101010101" pitchFamily="49" charset="-122"/>
              </a:rPr>
              <a:t>1.</a:t>
            </a:r>
            <a:r>
              <a:rPr lang="zh-CN" altLang="en-US" sz="2400" dirty="0">
                <a:solidFill>
                  <a:srgbClr val="FF0000"/>
                </a:solidFill>
                <a:latin typeface="楷体" panose="02010609060101010101" pitchFamily="49" charset="-122"/>
                <a:ea typeface="楷体" panose="02010609060101010101" pitchFamily="49" charset="-122"/>
              </a:rPr>
              <a:t>市</a:t>
            </a:r>
            <a:r>
              <a:rPr lang="zh-CN" altLang="en-US" sz="2400" dirty="0">
                <a:latin typeface="楷体" panose="02010609060101010101" pitchFamily="49" charset="-122"/>
                <a:ea typeface="楷体" panose="02010609060101010101" pitchFamily="49" charset="-122"/>
              </a:rPr>
              <a:t>和</a:t>
            </a:r>
            <a:r>
              <a:rPr lang="zh-CN" altLang="en-US" sz="2400" dirty="0">
                <a:solidFill>
                  <a:srgbClr val="FF0000"/>
                </a:solidFill>
                <a:latin typeface="楷体" panose="02010609060101010101" pitchFamily="49" charset="-122"/>
                <a:ea typeface="楷体" panose="02010609060101010101" pitchFamily="49" charset="-122"/>
              </a:rPr>
              <a:t>镇</a:t>
            </a:r>
            <a:r>
              <a:rPr lang="zh-CN" altLang="en-US" sz="2400" dirty="0">
                <a:latin typeface="楷体" panose="02010609060101010101" pitchFamily="49" charset="-122"/>
                <a:ea typeface="楷体" panose="02010609060101010101" pitchFamily="49" charset="-122"/>
              </a:rPr>
              <a:t>合并为</a:t>
            </a:r>
            <a:r>
              <a:rPr lang="zh-CN" altLang="en-US" sz="2400" b="1" dirty="0">
                <a:solidFill>
                  <a:srgbClr val="FF0000"/>
                </a:solidFill>
                <a:latin typeface="楷体" panose="02010609060101010101" pitchFamily="49" charset="-122"/>
                <a:ea typeface="楷体" panose="02010609060101010101" pitchFamily="49" charset="-122"/>
              </a:rPr>
              <a:t>城镇</a:t>
            </a:r>
            <a:r>
              <a:rPr lang="en-US" altLang="zh-CN" sz="2400" b="1" dirty="0">
                <a:solidFill>
                  <a:srgbClr val="FF0000"/>
                </a:solidFill>
                <a:latin typeface="楷体" panose="02010609060101010101" pitchFamily="49" charset="-122"/>
                <a:ea typeface="楷体" panose="02010609060101010101" pitchFamily="49" charset="-122"/>
              </a:rPr>
              <a:t>(urban)</a:t>
            </a:r>
            <a:r>
              <a:rPr lang="zh-CN" altLang="en-US" sz="2400" dirty="0">
                <a:latin typeface="楷体" panose="02010609060101010101" pitchFamily="49" charset="-122"/>
                <a:ea typeface="楷体" panose="02010609060101010101" pitchFamily="49" charset="-122"/>
              </a:rPr>
              <a:t>，</a:t>
            </a:r>
            <a:r>
              <a:rPr lang="zh-CN" altLang="en-US" sz="2400" dirty="0">
                <a:solidFill>
                  <a:srgbClr val="FF0000"/>
                </a:solidFill>
                <a:latin typeface="楷体" panose="02010609060101010101" pitchFamily="49" charset="-122"/>
                <a:ea typeface="楷体" panose="02010609060101010101" pitchFamily="49" charset="-122"/>
              </a:rPr>
              <a:t>县</a:t>
            </a:r>
            <a:r>
              <a:rPr lang="zh-CN" altLang="en-US" sz="2400" dirty="0">
                <a:latin typeface="楷体" panose="02010609060101010101" pitchFamily="49" charset="-122"/>
                <a:ea typeface="楷体" panose="02010609060101010101" pitchFamily="49" charset="-122"/>
              </a:rPr>
              <a:t>作为</a:t>
            </a:r>
            <a:r>
              <a:rPr lang="zh-CN" altLang="en-US" sz="2400" b="1" dirty="0">
                <a:solidFill>
                  <a:srgbClr val="FF0000"/>
                </a:solidFill>
                <a:latin typeface="楷体" panose="02010609060101010101" pitchFamily="49" charset="-122"/>
                <a:ea typeface="楷体" panose="02010609060101010101" pitchFamily="49" charset="-122"/>
              </a:rPr>
              <a:t>农村</a:t>
            </a:r>
            <a:r>
              <a:rPr lang="en-US" altLang="zh-CN" sz="2400" b="1" dirty="0">
                <a:solidFill>
                  <a:srgbClr val="FF0000"/>
                </a:solidFill>
                <a:latin typeface="楷体" panose="02010609060101010101" pitchFamily="49" charset="-122"/>
                <a:ea typeface="楷体" panose="02010609060101010101" pitchFamily="49" charset="-122"/>
              </a:rPr>
              <a:t>(rural)</a:t>
            </a:r>
            <a:endParaRPr lang="en-US" altLang="zh-CN" sz="2400" b="1" dirty="0">
              <a:solidFill>
                <a:srgbClr val="FF0000"/>
              </a:solidFill>
              <a:latin typeface="楷体" panose="02010609060101010101" pitchFamily="49" charset="-122"/>
              <a:ea typeface="楷体" panose="02010609060101010101" pitchFamily="49" charset="-122"/>
            </a:endParaRPr>
          </a:p>
          <a:p>
            <a:pPr eaLnBrk="1" hangingPunct="1">
              <a:buFont typeface="Arial" panose="020B0604020202020204" pitchFamily="34" charset="0"/>
              <a:buNone/>
              <a:defRPr/>
            </a:pPr>
            <a:endParaRPr lang="zh-CN" altLang="en-US" sz="2400" b="1" dirty="0">
              <a:latin typeface="楷体" panose="02010609060101010101" pitchFamily="49" charset="-122"/>
              <a:ea typeface="楷体" panose="02010609060101010101" pitchFamily="49" charset="-122"/>
            </a:endParaRPr>
          </a:p>
          <a:p>
            <a:pPr eaLnBrk="1" hangingPunct="1">
              <a:buFont typeface="Arial" panose="020B0604020202020204" pitchFamily="34" charset="0"/>
              <a:buNone/>
              <a:defRPr/>
            </a:pPr>
            <a:r>
              <a:rPr lang="en-US" altLang="zh-CN" sz="2400" b="1" dirty="0">
                <a:latin typeface="楷体" panose="02010609060101010101" pitchFamily="49" charset="-122"/>
                <a:ea typeface="楷体" panose="02010609060101010101" pitchFamily="49" charset="-122"/>
              </a:rPr>
              <a:t>2.</a:t>
            </a:r>
            <a:r>
              <a:rPr lang="zh-CN" altLang="en-US" sz="2400" b="1" dirty="0">
                <a:latin typeface="楷体" panose="02010609060101010101" pitchFamily="49" charset="-122"/>
                <a:ea typeface="楷体" panose="02010609060101010101" pitchFamily="49" charset="-122"/>
              </a:rPr>
              <a:t>可能面临的问题：</a:t>
            </a:r>
            <a:endParaRPr lang="zh-CN" altLang="en-US" sz="2400" b="1" dirty="0">
              <a:latin typeface="楷体" panose="02010609060101010101" pitchFamily="49" charset="-122"/>
              <a:ea typeface="楷体" panose="02010609060101010101" pitchFamily="49" charset="-122"/>
            </a:endParaRPr>
          </a:p>
          <a:p>
            <a:pPr marL="0" indent="0" eaLnBrk="1" hangingPunct="1">
              <a:buFont typeface="Arial" panose="020B0604020202020204" pitchFamily="34" charset="0"/>
              <a:buNone/>
              <a:defRPr/>
            </a:pPr>
            <a:r>
              <a:rPr lang="en-US" altLang="zh-CN" sz="2400" dirty="0">
                <a:solidFill>
                  <a:srgbClr val="FF0000"/>
                </a:solidFill>
                <a:latin typeface="楷体" panose="02010609060101010101" pitchFamily="49" charset="-122"/>
                <a:ea typeface="楷体" panose="02010609060101010101" pitchFamily="49" charset="-122"/>
              </a:rPr>
              <a:t>1</a:t>
            </a:r>
            <a:r>
              <a:rPr lang="zh-CN" altLang="en-US" sz="2400" dirty="0">
                <a:solidFill>
                  <a:srgbClr val="FF0000"/>
                </a:solidFill>
                <a:latin typeface="楷体" panose="02010609060101010101" pitchFamily="49" charset="-122"/>
                <a:ea typeface="楷体" panose="02010609060101010101" pitchFamily="49" charset="-122"/>
              </a:rPr>
              <a:t>）城乡比例异常</a:t>
            </a:r>
            <a:endParaRPr lang="zh-CN" altLang="en-US" sz="2400" dirty="0">
              <a:solidFill>
                <a:srgbClr val="FF0000"/>
              </a:solidFill>
              <a:latin typeface="楷体" panose="02010609060101010101" pitchFamily="49" charset="-122"/>
              <a:ea typeface="楷体" panose="02010609060101010101" pitchFamily="49" charset="-122"/>
            </a:endParaRPr>
          </a:p>
          <a:p>
            <a:pPr marL="0" indent="0" eaLnBrk="1" hangingPunct="1">
              <a:buFont typeface="Arial" panose="020B0604020202020204" pitchFamily="34" charset="0"/>
              <a:buNone/>
              <a:defRPr/>
            </a:pPr>
            <a:r>
              <a:rPr lang="en-US" altLang="zh-CN" sz="2400" dirty="0">
                <a:solidFill>
                  <a:srgbClr val="FF0000"/>
                </a:solidFill>
                <a:latin typeface="楷体" panose="02010609060101010101" pitchFamily="49" charset="-122"/>
                <a:ea typeface="楷体" panose="02010609060101010101" pitchFamily="49" charset="-122"/>
              </a:rPr>
              <a:t>2</a:t>
            </a:r>
            <a:r>
              <a:rPr lang="zh-CN" altLang="en-US" sz="2400" dirty="0">
                <a:solidFill>
                  <a:srgbClr val="FF0000"/>
                </a:solidFill>
                <a:latin typeface="楷体" panose="02010609060101010101" pitchFamily="49" charset="-122"/>
                <a:ea typeface="楷体" panose="02010609060101010101" pitchFamily="49" charset="-122"/>
              </a:rPr>
              <a:t>）只有分年龄段的人口数据没有分单龄的人口数据</a:t>
            </a:r>
            <a:endParaRPr lang="zh-CN" altLang="en-US" sz="2400" dirty="0">
              <a:solidFill>
                <a:srgbClr val="FF0000"/>
              </a:solidFill>
              <a:latin typeface="楷体" panose="02010609060101010101" pitchFamily="49" charset="-122"/>
              <a:ea typeface="楷体" panose="02010609060101010101" pitchFamily="49" charset="-122"/>
            </a:endParaRPr>
          </a:p>
          <a:p>
            <a:pPr marL="0" indent="0" eaLnBrk="1" hangingPunct="1">
              <a:buFont typeface="Arial" panose="020B0604020202020204" pitchFamily="34" charset="0"/>
              <a:buNone/>
              <a:defRPr/>
            </a:pPr>
            <a:r>
              <a:rPr lang="en-US" altLang="zh-CN" sz="2400" dirty="0">
                <a:solidFill>
                  <a:srgbClr val="FF0000"/>
                </a:solidFill>
                <a:latin typeface="楷体" panose="02010609060101010101" pitchFamily="49" charset="-122"/>
                <a:ea typeface="楷体" panose="02010609060101010101" pitchFamily="49" charset="-122"/>
              </a:rPr>
              <a:t>3</a:t>
            </a:r>
            <a:r>
              <a:rPr lang="zh-CN" altLang="en-US" sz="2400" dirty="0">
                <a:solidFill>
                  <a:srgbClr val="FF0000"/>
                </a:solidFill>
                <a:latin typeface="楷体" panose="02010609060101010101" pitchFamily="49" charset="-122"/>
                <a:ea typeface="楷体" panose="02010609060101010101" pitchFamily="49" charset="-122"/>
              </a:rPr>
              <a:t>）义务教育的处理</a:t>
            </a:r>
            <a:endParaRPr lang="zh-CN" altLang="en-US" sz="2400" dirty="0">
              <a:solidFill>
                <a:srgbClr val="FF0000"/>
              </a:solidFill>
              <a:latin typeface="楷体" panose="02010609060101010101" pitchFamily="49" charset="-122"/>
              <a:ea typeface="楷体" panose="02010609060101010101" pitchFamily="49" charset="-122"/>
            </a:endParaRPr>
          </a:p>
          <a:p>
            <a:pPr eaLnBrk="1" hangingPunct="1">
              <a:buFont typeface="Arial" panose="020B0604020202020204" pitchFamily="34" charset="0"/>
              <a:buNone/>
              <a:defRPr/>
            </a:pPr>
            <a:endParaRPr lang="zh-CN" altLang="en-US" dirty="0"/>
          </a:p>
        </p:txBody>
      </p:sp>
      <p:sp>
        <p:nvSpPr>
          <p:cNvPr id="3" name="文本框 2"/>
          <p:cNvSpPr txBox="1"/>
          <p:nvPr/>
        </p:nvSpPr>
        <p:spPr>
          <a:xfrm>
            <a:off x="611188" y="5021989"/>
            <a:ext cx="5328907" cy="461665"/>
          </a:xfrm>
          <a:prstGeom prst="rect">
            <a:avLst/>
          </a:prstGeom>
          <a:noFill/>
        </p:spPr>
        <p:txBody>
          <a:bodyPr wrap="square" rtlCol="0">
            <a:spAutoFit/>
          </a:bodyPr>
          <a:lstStyle/>
          <a:p>
            <a:pPr>
              <a:spcBef>
                <a:spcPct val="20000"/>
              </a:spcBef>
              <a:defRPr/>
            </a:pPr>
            <a:r>
              <a:rPr lang="zh-CN" altLang="en-US" sz="2400" dirty="0">
                <a:latin typeface="楷体" panose="02010609060101010101" pitchFamily="49" charset="-122"/>
                <a:ea typeface="楷体" panose="02010609060101010101" pitchFamily="49" charset="-122"/>
                <a:sym typeface="Calibri" panose="020F0502020204030204" pitchFamily="34" charset="0"/>
              </a:rPr>
              <a:t>如何处理？</a:t>
            </a:r>
            <a:endParaRPr lang="zh-CN" altLang="en-US" sz="2400" dirty="0">
              <a:latin typeface="楷体" panose="02010609060101010101" pitchFamily="49" charset="-122"/>
              <a:ea typeface="楷体" panose="02010609060101010101" pitchFamily="49" charset="-122"/>
              <a:sym typeface="Calibri" panose="020F0502020204030204" pitchFamily="34" charset="0"/>
            </a:endParaRPr>
          </a:p>
        </p:txBody>
      </p:sp>
      <p:sp>
        <p:nvSpPr>
          <p:cNvPr id="4" name="页脚占位符 3"/>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人力资本与劳动经济研究中心</a:t>
            </a: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BD3B639-0751-4F63-9FEB-18290EFE6447}"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标题 1"/>
          <p:cNvSpPr txBox="1">
            <a:spLocks noChangeArrowheads="1"/>
          </p:cNvSpPr>
          <p:nvPr/>
        </p:nvSpPr>
        <p:spPr>
          <a:xfrm>
            <a:off x="0" y="216817"/>
            <a:ext cx="2106891" cy="365125"/>
          </a:xfrm>
          <a:prstGeom prst="rect">
            <a:avLst/>
          </a:prstGeom>
          <a:noFill/>
          <a:ln w="9525">
            <a:noFill/>
          </a:ln>
        </p:spPr>
        <p:txBody>
          <a:bodyPr anchor="ctr"/>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400" eaLnBrk="1" hangingPunct="1"/>
            <a:r>
              <a:rPr lang="zh-CN" altLang="zh-CN" sz="2800" kern="0">
                <a:latin typeface="隶书" panose="02010509060101010101" pitchFamily="49" charset="-122"/>
                <a:ea typeface="隶书" panose="02010509060101010101" pitchFamily="49" charset="-122"/>
              </a:rPr>
              <a:t>四分人口</a:t>
            </a:r>
            <a:endParaRPr lang="zh-CN" altLang="zh-CN" sz="2800" kern="0" dirty="0">
              <a:latin typeface="隶书" panose="02010509060101010101" pitchFamily="49" charset="-122"/>
              <a:ea typeface="隶书" panose="02010509060101010101" pitchFamily="49"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noChangeArrowheads="1"/>
          </p:cNvSpPr>
          <p:nvPr>
            <p:ph type="title"/>
          </p:nvPr>
        </p:nvSpPr>
        <p:spPr>
          <a:xfrm>
            <a:off x="457200" y="3226439"/>
            <a:ext cx="8229600" cy="1143000"/>
          </a:xfrm>
        </p:spPr>
        <p:txBody>
          <a:bodyPr/>
          <a:lstStyle/>
          <a:p>
            <a:r>
              <a:rPr lang="zh-CN" altLang="en-US" b="1" dirty="0"/>
              <a:t>请仔细阅读中国人力资本指数报告（</a:t>
            </a:r>
            <a:r>
              <a:rPr lang="en-US" altLang="zh-CN" b="1" dirty="0"/>
              <a:t>2022</a:t>
            </a:r>
            <a:r>
              <a:rPr lang="zh-CN" altLang="en-US" b="1" dirty="0"/>
              <a:t>）附录部分</a:t>
            </a:r>
            <a:br>
              <a:rPr lang="en-US" altLang="zh-CN" b="1" dirty="0"/>
            </a:br>
            <a:endParaRPr lang="zh-CN" altLang="en-US" dirty="0"/>
          </a:p>
        </p:txBody>
      </p:sp>
      <p:sp>
        <p:nvSpPr>
          <p:cNvPr id="2" name="页脚占位符 1"/>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人力资本与劳动经济研究中心</a:t>
            </a: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3" name="灯片编号占位符 2"/>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BD3B639-0751-4F63-9FEB-18290EFE6447}"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2533" y="2586038"/>
            <a:ext cx="8229600" cy="1143000"/>
          </a:xfrm>
        </p:spPr>
        <p:txBody>
          <a:bodyPr/>
          <a:lstStyle/>
          <a:p>
            <a:r>
              <a:rPr lang="en-US" altLang="zh-CN" dirty="0">
                <a:latin typeface="Times New Roman" panose="02020603050405020304" pitchFamily="18" charset="0"/>
                <a:ea typeface="楷体" panose="02010609060101010101" pitchFamily="49" charset="-122"/>
                <a:cs typeface="Times New Roman" panose="02020603050405020304" pitchFamily="18" charset="0"/>
              </a:rPr>
              <a:t>Stata</a:t>
            </a:r>
            <a:r>
              <a:rPr lang="zh-CN" altLang="en-US" dirty="0">
                <a:latin typeface="楷体" panose="02010609060101010101" pitchFamily="49" charset="-122"/>
                <a:ea typeface="楷体" panose="02010609060101010101" pitchFamily="49" charset="-122"/>
              </a:rPr>
              <a:t>常用语句总结</a:t>
            </a:r>
            <a:endParaRPr lang="zh-CN" altLang="en-US" dirty="0">
              <a:latin typeface="楷体" panose="02010609060101010101" pitchFamily="49" charset="-122"/>
              <a:ea typeface="楷体" panose="02010609060101010101" pitchFamily="49" charset="-122"/>
            </a:endParaRPr>
          </a:p>
        </p:txBody>
      </p:sp>
      <p:sp>
        <p:nvSpPr>
          <p:cNvPr id="3" name="页脚占位符 2"/>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人力资本与劳动经济研究中心</a:t>
            </a: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9EBD2B8-37A1-42C9-8A6B-C036D9DF6842}"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latin typeface="Times New Roman" panose="02020603050405020304" pitchFamily="18" charset="0"/>
                <a:ea typeface="楷体" panose="02010609060101010101" pitchFamily="49" charset="-122"/>
                <a:cs typeface="Times New Roman" panose="02020603050405020304" pitchFamily="18" charset="0"/>
              </a:rPr>
              <a:t>1.STATA</a:t>
            </a:r>
            <a:r>
              <a:rPr lang="zh-CN" altLang="en-US" dirty="0">
                <a:latin typeface="Times New Roman" panose="02020603050405020304" pitchFamily="18" charset="0"/>
                <a:ea typeface="楷体" panose="02010609060101010101" pitchFamily="49" charset="-122"/>
                <a:cs typeface="Times New Roman" panose="02020603050405020304" pitchFamily="18" charset="0"/>
              </a:rPr>
              <a:t>介绍</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459730" y="702100"/>
            <a:ext cx="8224540" cy="1241822"/>
          </a:xfrm>
        </p:spPr>
        <p:txBody>
          <a:bodyPr/>
          <a:lstStyle/>
          <a:p>
            <a:pPr marL="257175" indent="-257175" algn="l">
              <a:buFont typeface="Wingdings" panose="05000000000000000000" pitchFamily="2" charset="2"/>
              <a:buChar char="l"/>
            </a:pPr>
            <a:r>
              <a:rPr lang="en-US" altLang="zh-CN" sz="2400" kern="12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Stata </a:t>
            </a:r>
            <a:r>
              <a:rPr lang="zh-CN" altLang="en-US" sz="2400" kern="1200" dirty="0">
                <a:solidFill>
                  <a:srgbClr val="333333"/>
                </a:solidFill>
                <a:latin typeface="楷体" panose="02010609060101010101" pitchFamily="49" charset="-122"/>
                <a:ea typeface="楷体" panose="02010609060101010101" pitchFamily="49" charset="-122"/>
              </a:rPr>
              <a:t>是一套提供其使用者数据分析、数据管理以及绘制专业图表的完整及整合性统计软件。它拥有很多功能，包含线性混合模型、均衡重复反复及多项式普罗比模式</a:t>
            </a:r>
            <a:r>
              <a:rPr lang="zh-CN" altLang="en-US" sz="1800" kern="1200" dirty="0">
                <a:solidFill>
                  <a:srgbClr val="333333"/>
                </a:solidFill>
                <a:latin typeface="Arial" panose="020B0604020202020204" pitchFamily="34" charset="0"/>
              </a:rPr>
              <a:t>。</a:t>
            </a:r>
            <a:endParaRPr lang="zh-CN" altLang="en-US" dirty="0"/>
          </a:p>
        </p:txBody>
      </p:sp>
      <p:sp>
        <p:nvSpPr>
          <p:cNvPr id="9" name="文本框 8"/>
          <p:cNvSpPr txBox="1"/>
          <p:nvPr/>
        </p:nvSpPr>
        <p:spPr>
          <a:xfrm>
            <a:off x="459730" y="2451763"/>
            <a:ext cx="7965649" cy="1569660"/>
          </a:xfrm>
          <a:prstGeom prst="rect">
            <a:avLst/>
          </a:prstGeom>
          <a:noFill/>
        </p:spPr>
        <p:txBody>
          <a:bodyPr wrap="square">
            <a:spAutoFit/>
          </a:bodyPr>
          <a:lstStyle/>
          <a:p>
            <a:pPr marL="257175" indent="-257175">
              <a:buFont typeface="Wingdings" panose="05000000000000000000" pitchFamily="2" charset="2"/>
              <a:buChar char="l"/>
            </a:pPr>
            <a:r>
              <a:rPr lang="en-US" altLang="zh-CN" sz="24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Stata</a:t>
            </a:r>
            <a:r>
              <a:rPr lang="zh-CN" altLang="en-US" sz="2400" dirty="0">
                <a:solidFill>
                  <a:srgbClr val="333333"/>
                </a:solidFill>
                <a:latin typeface="楷体" panose="02010609060101010101" pitchFamily="49" charset="-122"/>
                <a:ea typeface="楷体" panose="02010609060101010101" pitchFamily="49" charset="-122"/>
                <a:sym typeface="Calibri" panose="020F0502020204030204" pitchFamily="34" charset="0"/>
              </a:rPr>
              <a:t>的统计功能很强，除了传统的统计分析方法外，还收集了方法，如</a:t>
            </a:r>
            <a:r>
              <a:rPr lang="en-US" altLang="zh-CN" sz="24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Cox</a:t>
            </a:r>
            <a:r>
              <a:rPr lang="zh-CN" altLang="en-US" sz="2400" dirty="0">
                <a:solidFill>
                  <a:srgbClr val="333333"/>
                </a:solidFill>
                <a:latin typeface="楷体" panose="02010609060101010101" pitchFamily="49" charset="-122"/>
                <a:ea typeface="楷体" panose="02010609060101010101" pitchFamily="49" charset="-122"/>
                <a:sym typeface="Calibri" panose="020F0502020204030204" pitchFamily="34" charset="0"/>
              </a:rPr>
              <a:t>比例风险回归，指数与</a:t>
            </a:r>
            <a:r>
              <a:rPr lang="en-US" altLang="zh-CN" sz="24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Weibull</a:t>
            </a:r>
            <a:r>
              <a:rPr lang="zh-CN" altLang="en-US" sz="2400" dirty="0">
                <a:solidFill>
                  <a:srgbClr val="333333"/>
                </a:solidFill>
                <a:latin typeface="楷体" panose="02010609060101010101" pitchFamily="49" charset="-122"/>
                <a:ea typeface="楷体" panose="02010609060101010101" pitchFamily="49" charset="-122"/>
                <a:sym typeface="Calibri" panose="020F0502020204030204" pitchFamily="34" charset="0"/>
              </a:rPr>
              <a:t>回归，多类结果与有序结果的</a:t>
            </a:r>
            <a:r>
              <a:rPr lang="en-US" altLang="zh-CN" sz="24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hlinkClick r:id="rId1"/>
              </a:rPr>
              <a:t>logistic</a:t>
            </a:r>
            <a:r>
              <a:rPr lang="zh-CN" altLang="en-US" sz="2400" dirty="0">
                <a:solidFill>
                  <a:srgbClr val="333333"/>
                </a:solidFill>
                <a:latin typeface="楷体" panose="02010609060101010101" pitchFamily="49" charset="-122"/>
                <a:ea typeface="楷体" panose="02010609060101010101" pitchFamily="49" charset="-122"/>
                <a:sym typeface="Calibri" panose="020F0502020204030204" pitchFamily="34" charset="0"/>
                <a:hlinkClick r:id="rId1"/>
              </a:rPr>
              <a:t>回归</a:t>
            </a:r>
            <a:r>
              <a:rPr lang="zh-CN" altLang="en-US" sz="2400" dirty="0">
                <a:solidFill>
                  <a:srgbClr val="333333"/>
                </a:solidFill>
                <a:latin typeface="楷体" panose="02010609060101010101" pitchFamily="49" charset="-122"/>
                <a:ea typeface="楷体" panose="02010609060101010101" pitchFamily="49" charset="-122"/>
                <a:sym typeface="Calibri" panose="020F0502020204030204" pitchFamily="34" charset="0"/>
              </a:rPr>
              <a:t>，</a:t>
            </a:r>
            <a:r>
              <a:rPr lang="en-US" altLang="zh-CN" sz="24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Poisson</a:t>
            </a:r>
            <a:r>
              <a:rPr lang="zh-CN" altLang="en-US" sz="2400" dirty="0">
                <a:solidFill>
                  <a:srgbClr val="333333"/>
                </a:solidFill>
                <a:latin typeface="楷体" panose="02010609060101010101" pitchFamily="49" charset="-122"/>
                <a:ea typeface="楷体" panose="02010609060101010101" pitchFamily="49" charset="-122"/>
                <a:sym typeface="Calibri" panose="020F0502020204030204" pitchFamily="34" charset="0"/>
              </a:rPr>
              <a:t>回归，负二项回归及广义负二项回归，</a:t>
            </a:r>
            <a:r>
              <a:rPr lang="zh-CN" altLang="en-US" sz="2400" dirty="0">
                <a:solidFill>
                  <a:srgbClr val="333333"/>
                </a:solidFill>
                <a:latin typeface="楷体" panose="02010609060101010101" pitchFamily="49" charset="-122"/>
                <a:ea typeface="楷体" panose="02010609060101010101" pitchFamily="49" charset="-122"/>
                <a:sym typeface="Calibri" panose="020F0502020204030204" pitchFamily="34" charset="0"/>
                <a:hlinkClick r:id="rId2"/>
              </a:rPr>
              <a:t>随机效应模型</a:t>
            </a:r>
            <a:r>
              <a:rPr lang="zh-CN" altLang="en-US" sz="2400" dirty="0">
                <a:solidFill>
                  <a:srgbClr val="333333"/>
                </a:solidFill>
                <a:latin typeface="楷体" panose="02010609060101010101" pitchFamily="49" charset="-122"/>
                <a:ea typeface="楷体" panose="02010609060101010101" pitchFamily="49" charset="-122"/>
                <a:sym typeface="Calibri" panose="020F0502020204030204" pitchFamily="34" charset="0"/>
              </a:rPr>
              <a:t>等。</a:t>
            </a:r>
            <a:endParaRPr lang="zh-CN" altLang="en-US" sz="2400" dirty="0">
              <a:solidFill>
                <a:srgbClr val="333333"/>
              </a:solidFill>
              <a:latin typeface="楷体" panose="02010609060101010101" pitchFamily="49" charset="-122"/>
              <a:ea typeface="楷体" panose="02010609060101010101" pitchFamily="49" charset="-122"/>
              <a:sym typeface="Calibri" panose="020F0502020204030204" pitchFamily="34" charset="0"/>
            </a:endParaRPr>
          </a:p>
        </p:txBody>
      </p:sp>
      <p:sp>
        <p:nvSpPr>
          <p:cNvPr id="11" name="文本框 10"/>
          <p:cNvSpPr txBox="1"/>
          <p:nvPr/>
        </p:nvSpPr>
        <p:spPr>
          <a:xfrm>
            <a:off x="589175" y="4603158"/>
            <a:ext cx="7965649" cy="1938992"/>
          </a:xfrm>
          <a:prstGeom prst="rect">
            <a:avLst/>
          </a:prstGeom>
          <a:noFill/>
        </p:spPr>
        <p:txBody>
          <a:bodyPr wrap="square">
            <a:spAutoFit/>
          </a:bodyPr>
          <a:lstStyle/>
          <a:p>
            <a:pPr marL="257175" indent="-257175">
              <a:buFont typeface="Wingdings" panose="05000000000000000000" pitchFamily="2" charset="2"/>
              <a:buChar char="l"/>
            </a:pPr>
            <a:r>
              <a:rPr lang="en-US" altLang="zh-CN" sz="24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Stata</a:t>
            </a:r>
            <a:r>
              <a:rPr lang="zh-CN" altLang="en-US" sz="2400" dirty="0">
                <a:solidFill>
                  <a:srgbClr val="333333"/>
                </a:solidFill>
                <a:latin typeface="楷体" panose="02010609060101010101" pitchFamily="49" charset="-122"/>
                <a:ea typeface="楷体" panose="02010609060101010101" pitchFamily="49" charset="-122"/>
              </a:rPr>
              <a:t>是一个统计分析软件，但它也具有很强的程序语言功能，这给用户提供了一个广阔的开发应用的天地，用户可以充分发挥自己的聪明才智，熟练应用各种技巧，真正做到随心所欲。事实上，</a:t>
            </a:r>
            <a:r>
              <a:rPr lang="en-US" altLang="zh-CN" sz="24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Stata</a:t>
            </a:r>
            <a:r>
              <a:rPr lang="zh-CN" altLang="en-US" sz="2400" dirty="0">
                <a:solidFill>
                  <a:srgbClr val="333333"/>
                </a:solidFill>
                <a:latin typeface="楷体" panose="02010609060101010101" pitchFamily="49" charset="-122"/>
                <a:ea typeface="楷体" panose="02010609060101010101" pitchFamily="49" charset="-122"/>
              </a:rPr>
              <a:t>的</a:t>
            </a:r>
            <a:r>
              <a:rPr lang="en-US" altLang="zh-CN" sz="24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ado</a:t>
            </a:r>
            <a:r>
              <a:rPr lang="zh-CN" altLang="en-US" sz="2400" dirty="0">
                <a:solidFill>
                  <a:srgbClr val="333333"/>
                </a:solidFill>
                <a:latin typeface="楷体" panose="02010609060101010101" pitchFamily="49" charset="-122"/>
                <a:ea typeface="楷体" panose="02010609060101010101" pitchFamily="49" charset="-122"/>
              </a:rPr>
              <a:t>文件（高级统计部分）都是用</a:t>
            </a:r>
            <a:r>
              <a:rPr lang="en-US" altLang="zh-CN" sz="24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Stata</a:t>
            </a:r>
            <a:r>
              <a:rPr lang="zh-CN" altLang="en-US" sz="2400" dirty="0">
                <a:solidFill>
                  <a:srgbClr val="333333"/>
                </a:solidFill>
                <a:latin typeface="楷体" panose="02010609060101010101" pitchFamily="49" charset="-122"/>
                <a:ea typeface="楷体" panose="02010609060101010101" pitchFamily="49" charset="-122"/>
              </a:rPr>
              <a:t>自己的语言编写的。</a:t>
            </a:r>
            <a:endParaRPr lang="zh-CN" altLang="en-US" sz="2400" dirty="0">
              <a:solidFill>
                <a:srgbClr val="333333"/>
              </a:solidFill>
              <a:latin typeface="楷体" panose="02010609060101010101" pitchFamily="49" charset="-122"/>
              <a:ea typeface="楷体" panose="02010609060101010101" pitchFamily="49"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示 7"/>
          <p:cNvGraphicFramePr/>
          <p:nvPr/>
        </p:nvGraphicFramePr>
        <p:xfrm>
          <a:off x="4869872" y="2244436"/>
          <a:ext cx="3146714" cy="223462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 name="文本框 9"/>
          <p:cNvSpPr txBox="1"/>
          <p:nvPr/>
        </p:nvSpPr>
        <p:spPr>
          <a:xfrm>
            <a:off x="1202721" y="2900081"/>
            <a:ext cx="4613564" cy="461665"/>
          </a:xfrm>
          <a:prstGeom prst="rect">
            <a:avLst/>
          </a:prstGeom>
          <a:noFill/>
        </p:spPr>
        <p:txBody>
          <a:bodyPr wrap="square" rtlCol="0">
            <a:spAutoFit/>
          </a:bodyPr>
          <a:lstStyle/>
          <a:p>
            <a:r>
              <a:rPr lang="en-US" altLang="zh-CN" sz="2400" dirty="0">
                <a:solidFill>
                  <a:prstClr val="black">
                    <a:hueOff val="0"/>
                    <a:satOff val="0"/>
                    <a:lumOff val="0"/>
                    <a:alphaOff val="0"/>
                  </a:prstClr>
                </a:solidFill>
                <a:latin typeface="Times New Roman" panose="02020603050405020304" pitchFamily="18" charset="0"/>
                <a:ea typeface="楷体" panose="02010609060101010101" pitchFamily="49" charset="-122"/>
                <a:cs typeface="Times New Roman" panose="02020603050405020304" pitchFamily="18" charset="0"/>
              </a:rPr>
              <a:t>STATA</a:t>
            </a:r>
            <a:r>
              <a:rPr lang="zh-CN" altLang="en-US" sz="2400" dirty="0">
                <a:solidFill>
                  <a:prstClr val="black">
                    <a:hueOff val="0"/>
                    <a:satOff val="0"/>
                    <a:lumOff val="0"/>
                    <a:alphaOff val="0"/>
                  </a:prstClr>
                </a:solidFill>
                <a:latin typeface="楷体" panose="02010609060101010101" pitchFamily="49" charset="-122"/>
                <a:ea typeface="楷体" panose="02010609060101010101" pitchFamily="49" charset="-122"/>
              </a:rPr>
              <a:t>将会广泛使用于：</a:t>
            </a:r>
            <a:endParaRPr lang="zh-CN" altLang="en-US" sz="2400" dirty="0">
              <a:solidFill>
                <a:prstClr val="black">
                  <a:hueOff val="0"/>
                  <a:satOff val="0"/>
                  <a:lumOff val="0"/>
                  <a:alphaOff val="0"/>
                </a:prstClr>
              </a:solidFill>
              <a:latin typeface="楷体" panose="02010609060101010101" pitchFamily="49" charset="-122"/>
              <a:ea typeface="楷体" panose="02010609060101010101" pitchFamily="49"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latin typeface="Times New Roman" panose="02020603050405020304" pitchFamily="18" charset="0"/>
                <a:ea typeface="楷体" panose="02010609060101010101" pitchFamily="49" charset="-122"/>
                <a:cs typeface="Times New Roman" panose="02020603050405020304" pitchFamily="18" charset="0"/>
              </a:rPr>
              <a:t>2.STATA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界面介绍</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副标题 2"/>
          <p:cNvSpPr>
            <a:spLocks noGrp="1"/>
          </p:cNvSpPr>
          <p:nvPr>
            <p:ph type="subTitle" idx="1"/>
          </p:nvPr>
        </p:nvSpPr>
        <p:spPr/>
        <p:txBody>
          <a:bodyPr/>
          <a:lstStyle/>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0830" y="0"/>
            <a:ext cx="4326902" cy="862681"/>
          </a:xfrm>
        </p:spPr>
        <p:txBody>
          <a:bodyPr>
            <a:normAutofit/>
          </a:bodyPr>
          <a:lstStyle/>
          <a:p>
            <a:r>
              <a:rPr lang="zh-CN" altLang="en-US" sz="2800">
                <a:latin typeface="隶书" panose="02010509060101010101" pitchFamily="49" charset="-122"/>
                <a:ea typeface="隶书" panose="02010509060101010101" pitchFamily="49" charset="-122"/>
                <a:cs typeface="微软雅黑" panose="020B0503020204020204" pitchFamily="34" charset="-122"/>
                <a:sym typeface="+mn-ea"/>
              </a:rPr>
              <a:t>中国人力资本报告概述</a:t>
            </a:r>
            <a:endParaRPr lang="zh-CN" altLang="en-US" sz="2800" dirty="0">
              <a:latin typeface="隶书" panose="02010509060101010101" pitchFamily="49" charset="-122"/>
              <a:ea typeface="隶书" panose="02010509060101010101" pitchFamily="49" charset="-122"/>
              <a:cs typeface="微软雅黑" panose="020B0503020204020204" pitchFamily="34" charset="-122"/>
              <a:sym typeface="+mn-ea"/>
            </a:endParaRPr>
          </a:p>
        </p:txBody>
      </p:sp>
      <p:sp>
        <p:nvSpPr>
          <p:cNvPr id="3" name="内容占位符 2"/>
          <p:cNvSpPr>
            <a:spLocks noGrp="1"/>
          </p:cNvSpPr>
          <p:nvPr>
            <p:ph idx="1"/>
          </p:nvPr>
        </p:nvSpPr>
        <p:spPr>
          <a:xfrm>
            <a:off x="704654" y="862681"/>
            <a:ext cx="7886111" cy="5898110"/>
          </a:xfrm>
        </p:spPr>
        <p:txBody>
          <a:bodyPr>
            <a:normAutofit fontScale="97500"/>
          </a:bodyPr>
          <a:lstStyle/>
          <a:p>
            <a:pPr marL="0" indent="0" algn="just">
              <a:lnSpc>
                <a:spcPct val="125000"/>
              </a:lnSpc>
              <a:buNone/>
            </a:pPr>
            <a:r>
              <a:rPr lang="en-US" altLang="zh-CN" sz="1800" dirty="0">
                <a:latin typeface="+mn-ea"/>
              </a:rPr>
              <a:t>    </a:t>
            </a:r>
            <a:endParaRPr lang="en-US" altLang="zh-CN" sz="1800" dirty="0">
              <a:latin typeface="+mn-ea"/>
            </a:endParaRPr>
          </a:p>
          <a:p>
            <a:pPr marL="0" indent="0" algn="just">
              <a:lnSpc>
                <a:spcPct val="125000"/>
              </a:lnSpc>
              <a:buNone/>
            </a:pPr>
            <a:r>
              <a:rPr lang="en-US" altLang="zh-CN" sz="1800" dirty="0">
                <a:latin typeface="楷体" panose="02010609060101010101" pitchFamily="49" charset="-122"/>
                <a:ea typeface="楷体" panose="02010609060101010101" pitchFamily="49" charset="-122"/>
              </a:rPr>
              <a:t>   </a:t>
            </a:r>
            <a:r>
              <a:rPr lang="zh-CN" altLang="en-US" sz="1800" dirty="0">
                <a:latin typeface="楷体" panose="02010609060101010101" pitchFamily="49" charset="-122"/>
                <a:ea typeface="楷体" panose="02010609060101010101" pitchFamily="49" charset="-122"/>
              </a:rPr>
              <a:t>本报告旨在估算和描述中国人力资本分布及发展动态。</a:t>
            </a:r>
            <a:endParaRPr lang="zh-CN" altLang="en-US" sz="1800" dirty="0">
              <a:latin typeface="楷体" panose="02010609060101010101" pitchFamily="49" charset="-122"/>
              <a:ea typeface="楷体" panose="02010609060101010101" pitchFamily="49" charset="-122"/>
            </a:endParaRPr>
          </a:p>
          <a:p>
            <a:pPr marL="0" algn="just">
              <a:lnSpc>
                <a:spcPct val="125000"/>
              </a:lnSpc>
              <a:buNone/>
            </a:pPr>
            <a:r>
              <a:rPr lang="zh-CN" altLang="en-US" sz="1800" dirty="0">
                <a:latin typeface="楷体" panose="02010609060101010101" pitchFamily="49" charset="-122"/>
                <a:ea typeface="楷体" panose="02010609060101010101" pitchFamily="49" charset="-122"/>
              </a:rPr>
              <a:t>   我们根据人力资本理论，结合中国的实际情况，将微观调查数据、省级层面数据</a:t>
            </a:r>
            <a:r>
              <a:rPr lang="zh-CN" altLang="en-US" sz="1800" dirty="0">
                <a:latin typeface="Times New Roman" panose="02020603050405020304" pitchFamily="18" charset="0"/>
                <a:ea typeface="楷体" panose="02010609060101010101" pitchFamily="49" charset="-122"/>
                <a:cs typeface="Times New Roman" panose="02020603050405020304" pitchFamily="18" charset="0"/>
              </a:rPr>
              <a:t>（Imputation）</a:t>
            </a:r>
            <a:r>
              <a:rPr lang="zh-CN" altLang="en-US" sz="1800" dirty="0">
                <a:latin typeface="楷体" panose="02010609060101010101" pitchFamily="49" charset="-122"/>
                <a:ea typeface="楷体" panose="02010609060101010101" pitchFamily="49" charset="-122"/>
              </a:rPr>
              <a:t>和</a:t>
            </a:r>
            <a:r>
              <a:rPr lang="zh-CN" altLang="en-US" sz="1800" dirty="0">
                <a:latin typeface="Times New Roman" panose="02020603050405020304" pitchFamily="18" charset="0"/>
                <a:ea typeface="楷体" panose="02010609060101010101" pitchFamily="49" charset="-122"/>
                <a:cs typeface="Times New Roman" panose="02020603050405020304" pitchFamily="18" charset="0"/>
              </a:rPr>
              <a:t>Mincer</a:t>
            </a:r>
            <a:r>
              <a:rPr lang="zh-CN" altLang="en-US" sz="1800" dirty="0">
                <a:latin typeface="楷体" panose="02010609060101010101" pitchFamily="49" charset="-122"/>
                <a:ea typeface="楷体" panose="02010609060101010101" pitchFamily="49" charset="-122"/>
              </a:rPr>
              <a:t>方程相结合，改进了国际上广泛应用的</a:t>
            </a:r>
            <a:r>
              <a:rPr lang="zh-CN" altLang="en-US" sz="1800" dirty="0">
                <a:latin typeface="Times New Roman" panose="02020603050405020304" pitchFamily="18" charset="0"/>
                <a:ea typeface="楷体" panose="02010609060101010101" pitchFamily="49" charset="-122"/>
                <a:cs typeface="Times New Roman" panose="02020603050405020304" pitchFamily="18" charset="0"/>
              </a:rPr>
              <a:t>Jorgenson-Fraumeni</a:t>
            </a:r>
            <a:r>
              <a:rPr lang="zh-CN" altLang="en-US" sz="1800" dirty="0">
                <a:latin typeface="楷体" panose="02010609060101010101" pitchFamily="49" charset="-122"/>
                <a:ea typeface="楷体" panose="02010609060101010101" pitchFamily="49" charset="-122"/>
              </a:rPr>
              <a:t>收入计算法，大大增加了该方法用于中国数据的可行性和合理性。</a:t>
            </a:r>
            <a:endParaRPr lang="zh-CN" altLang="en-US" sz="1800" dirty="0">
              <a:latin typeface="楷体" panose="02010609060101010101" pitchFamily="49" charset="-122"/>
              <a:ea typeface="楷体" panose="02010609060101010101" pitchFamily="49" charset="-122"/>
            </a:endParaRPr>
          </a:p>
          <a:p>
            <a:pPr marL="0" algn="just">
              <a:lnSpc>
                <a:spcPct val="125000"/>
              </a:lnSpc>
              <a:buNone/>
            </a:pPr>
            <a:r>
              <a:rPr lang="zh-CN" altLang="en-US" sz="1800" dirty="0">
                <a:latin typeface="Times New Roman" panose="02020603050405020304" pitchFamily="18" charset="0"/>
                <a:ea typeface="楷体" panose="02010609060101010101" pitchFamily="49" charset="-122"/>
                <a:cs typeface="Times New Roman" panose="02020603050405020304" pitchFamily="18" charset="0"/>
              </a:rPr>
              <a:t>    估算范围：①【1985年-20</a:t>
            </a:r>
            <a:r>
              <a:rPr lang="en-US" altLang="zh-CN" sz="1800" dirty="0">
                <a:latin typeface="Times New Roman" panose="02020603050405020304" pitchFamily="18" charset="0"/>
                <a:ea typeface="楷体" panose="02010609060101010101" pitchFamily="49" charset="-122"/>
                <a:cs typeface="Times New Roman" panose="02020603050405020304" pitchFamily="18" charset="0"/>
              </a:rPr>
              <a:t>20</a:t>
            </a:r>
            <a:r>
              <a:rPr lang="zh-CN" altLang="en-US" sz="1800" dirty="0">
                <a:latin typeface="Times New Roman" panose="02020603050405020304" pitchFamily="18" charset="0"/>
                <a:ea typeface="楷体" panose="02010609060101010101" pitchFamily="49" charset="-122"/>
                <a:cs typeface="Times New Roman" panose="02020603050405020304" pitchFamily="18" charset="0"/>
              </a:rPr>
              <a:t>年】总体人力资本存量、人均</a:t>
            </a:r>
            <a:r>
              <a:rPr lang="zh-CN" altLang="en-US" sz="1800" dirty="0">
                <a:latin typeface="Times New Roman" panose="02020603050405020304" pitchFamily="18" charset="0"/>
                <a:ea typeface="楷体" panose="02010609060101010101" pitchFamily="49" charset="-122"/>
                <a:cs typeface="Times New Roman" panose="02020603050405020304" pitchFamily="18" charset="0"/>
                <a:sym typeface="+mn-ea"/>
              </a:rPr>
              <a:t>人力资本存量、劳动力人力资本存量以及人均劳动力人力资本存量 ②城镇和乡村以及不同性别人力资本水平。</a:t>
            </a:r>
            <a:endParaRPr lang="zh-CN" altLang="en-US" sz="1800" dirty="0">
              <a:latin typeface="Times New Roman" panose="02020603050405020304" pitchFamily="18" charset="0"/>
              <a:ea typeface="楷体" panose="02010609060101010101" pitchFamily="49" charset="-122"/>
              <a:cs typeface="Times New Roman" panose="02020603050405020304" pitchFamily="18" charset="0"/>
            </a:endParaRPr>
          </a:p>
          <a:p>
            <a:pPr marL="0" algn="just">
              <a:lnSpc>
                <a:spcPct val="125000"/>
              </a:lnSpc>
              <a:buNone/>
            </a:pPr>
            <a:r>
              <a:rPr lang="zh-CN" altLang="en-US" sz="1800" dirty="0">
                <a:latin typeface="Times New Roman" panose="02020603050405020304" pitchFamily="18" charset="0"/>
                <a:ea typeface="楷体" panose="02010609060101010101" pitchFamily="49" charset="-122"/>
                <a:cs typeface="Times New Roman" panose="02020603050405020304" pitchFamily="18" charset="0"/>
              </a:rPr>
              <a:t>    为了与人力资本进行对比，我们还计算量同时期国家层面和省级层面的物质资本的存量，并建立了跨省生活成本比较指数LCI，以便于基于货币价值的人力资本跨省比较。</a:t>
            </a:r>
            <a:endParaRPr lang="zh-CN" altLang="en-US" sz="1800" dirty="0">
              <a:latin typeface="Times New Roman" panose="02020603050405020304" pitchFamily="18" charset="0"/>
              <a:ea typeface="楷体" panose="02010609060101010101" pitchFamily="49" charset="-122"/>
              <a:cs typeface="Times New Roman" panose="02020603050405020304" pitchFamily="18" charset="0"/>
            </a:endParaRPr>
          </a:p>
        </p:txBody>
      </p:sp>
      <p:cxnSp>
        <p:nvCxnSpPr>
          <p:cNvPr id="14" name="直接连接符 13"/>
          <p:cNvCxnSpPr/>
          <p:nvPr/>
        </p:nvCxnSpPr>
        <p:spPr>
          <a:xfrm>
            <a:off x="0" y="617429"/>
            <a:ext cx="588665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BAA96E2D-D756-4A9B-9836-67D2D6F4BDF9}" type="slidenum">
              <a:rPr lang="zh-CN" altLang="en-US" smtClean="0"/>
            </a:fld>
            <a:endParaRPr lang="zh-CN" altLang="en-US"/>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46860" y="1248687"/>
            <a:ext cx="6587610" cy="307777"/>
          </a:xfrm>
          <a:prstGeom prst="rect">
            <a:avLst/>
          </a:prstGeom>
          <a:noFill/>
        </p:spPr>
        <p:txBody>
          <a:bodyPr wrap="square">
            <a:spAutoFit/>
          </a:bodyPr>
          <a:lstStyle/>
          <a:p>
            <a:r>
              <a:rPr lang="zh-CN" altLang="en-US" sz="1400" dirty="0">
                <a:hlinkClick r:id="rId1"/>
              </a:rPr>
              <a:t>第一章 </a:t>
            </a:r>
            <a:r>
              <a:rPr lang="en-US" altLang="zh-CN" sz="1400" dirty="0" err="1">
                <a:hlinkClick r:id="rId1"/>
              </a:rPr>
              <a:t>stata</a:t>
            </a:r>
            <a:r>
              <a:rPr lang="zh-CN" altLang="en-US" sz="1400" dirty="0">
                <a:hlinkClick r:id="rId1"/>
              </a:rPr>
              <a:t>的界面介绍</a:t>
            </a:r>
            <a:r>
              <a:rPr lang="en-US" altLang="zh-CN" sz="1400" dirty="0">
                <a:hlinkClick r:id="rId1"/>
              </a:rPr>
              <a:t>· </a:t>
            </a:r>
            <a:r>
              <a:rPr lang="en-US" altLang="zh-CN" sz="1400" dirty="0" err="1">
                <a:hlinkClick r:id="rId1"/>
              </a:rPr>
              <a:t>stata</a:t>
            </a:r>
            <a:r>
              <a:rPr lang="zh-CN" altLang="en-US" sz="1400" dirty="0">
                <a:hlinkClick r:id="rId1"/>
              </a:rPr>
              <a:t>概述（上）</a:t>
            </a:r>
            <a:r>
              <a:rPr lang="en-US" altLang="zh-CN" sz="1400" dirty="0">
                <a:hlinkClick r:id="rId1"/>
              </a:rPr>
              <a:t>_</a:t>
            </a:r>
            <a:r>
              <a:rPr lang="zh-CN" altLang="en-US" sz="1400" dirty="0">
                <a:hlinkClick r:id="rId1"/>
              </a:rPr>
              <a:t>哔哩哔哩</a:t>
            </a:r>
            <a:r>
              <a:rPr lang="en-US" altLang="zh-CN" sz="1400" dirty="0">
                <a:hlinkClick r:id="rId1"/>
              </a:rPr>
              <a:t>_</a:t>
            </a:r>
            <a:r>
              <a:rPr lang="en-US" altLang="zh-CN" sz="1400" dirty="0" err="1">
                <a:hlinkClick r:id="rId1"/>
              </a:rPr>
              <a:t>bilibili</a:t>
            </a:r>
            <a:endParaRPr lang="zh-CN" altLang="en-US" sz="1400" dirty="0"/>
          </a:p>
        </p:txBody>
      </p:sp>
      <p:sp>
        <p:nvSpPr>
          <p:cNvPr id="9" name="文本框 8"/>
          <p:cNvSpPr txBox="1"/>
          <p:nvPr/>
        </p:nvSpPr>
        <p:spPr>
          <a:xfrm>
            <a:off x="368877" y="1197993"/>
            <a:ext cx="4572000" cy="338554"/>
          </a:xfrm>
          <a:prstGeom prst="rect">
            <a:avLst/>
          </a:prstGeom>
          <a:noFill/>
        </p:spPr>
        <p:txBody>
          <a:bodyPr wrap="square">
            <a:spAutoFit/>
          </a:bodyPr>
          <a:lstStyle/>
          <a:p>
            <a:r>
              <a:rPr lang="zh-CN" altLang="en-US" sz="1600" dirty="0">
                <a:solidFill>
                  <a:prstClr val="black">
                    <a:hueOff val="0"/>
                    <a:satOff val="0"/>
                    <a:lumOff val="0"/>
                    <a:alphaOff val="0"/>
                  </a:prstClr>
                </a:solidFill>
                <a:latin typeface="楷体" panose="02010609060101010101" pitchFamily="49" charset="-122"/>
                <a:ea typeface="楷体" panose="02010609060101010101" pitchFamily="49" charset="-122"/>
              </a:rPr>
              <a:t>参考</a:t>
            </a:r>
            <a:endParaRPr lang="zh-CN" altLang="en-US" sz="1600" dirty="0">
              <a:latin typeface="楷体" panose="02010609060101010101" pitchFamily="49" charset="-122"/>
              <a:ea typeface="楷体" panose="02010609060101010101" pitchFamily="49" charset="-122"/>
            </a:endParaRPr>
          </a:p>
        </p:txBody>
      </p:sp>
      <p:pic>
        <p:nvPicPr>
          <p:cNvPr id="11" name="图片 10"/>
          <p:cNvPicPr>
            <a:picLocks noChangeAspect="1"/>
          </p:cNvPicPr>
          <p:nvPr/>
        </p:nvPicPr>
        <p:blipFill>
          <a:blip r:embed="rId2"/>
          <a:stretch>
            <a:fillRect/>
          </a:stretch>
        </p:blipFill>
        <p:spPr>
          <a:xfrm>
            <a:off x="368877" y="1607158"/>
            <a:ext cx="6099464" cy="3868851"/>
          </a:xfrm>
          <a:prstGeom prst="rect">
            <a:avLst/>
          </a:prstGeom>
        </p:spPr>
      </p:pic>
      <p:sp>
        <p:nvSpPr>
          <p:cNvPr id="12" name="矩形 11"/>
          <p:cNvSpPr/>
          <p:nvPr/>
        </p:nvSpPr>
        <p:spPr>
          <a:xfrm>
            <a:off x="4265469" y="1885951"/>
            <a:ext cx="2202872" cy="26340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12"/>
          <p:cNvSpPr/>
          <p:nvPr/>
        </p:nvSpPr>
        <p:spPr>
          <a:xfrm>
            <a:off x="4265468" y="4520046"/>
            <a:ext cx="2202872" cy="9559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nvSpPr>
        <p:spPr>
          <a:xfrm>
            <a:off x="301335" y="1875556"/>
            <a:ext cx="1049480" cy="36004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p:nvSpPr>
        <p:spPr>
          <a:xfrm>
            <a:off x="1361208" y="1885950"/>
            <a:ext cx="2904259" cy="31848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1361206" y="5070767"/>
            <a:ext cx="2904260" cy="4052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文本框 16"/>
          <p:cNvSpPr txBox="1"/>
          <p:nvPr/>
        </p:nvSpPr>
        <p:spPr>
          <a:xfrm>
            <a:off x="6858000" y="1979164"/>
            <a:ext cx="1917123" cy="3747180"/>
          </a:xfrm>
          <a:prstGeom prst="rect">
            <a:avLst/>
          </a:prstGeom>
          <a:noFill/>
        </p:spPr>
        <p:txBody>
          <a:bodyPr wrap="square" rtlCol="0">
            <a:spAutoFit/>
          </a:bodyPr>
          <a:lstStyle/>
          <a:p>
            <a:r>
              <a:rPr lang="zh-CN" altLang="en-US" sz="1400" dirty="0">
                <a:latin typeface="楷体" panose="02010609060101010101" pitchFamily="49" charset="-122"/>
                <a:ea typeface="楷体" panose="02010609060101010101" pitchFamily="49" charset="-122"/>
              </a:rPr>
              <a:t>界面内容：</a:t>
            </a:r>
            <a:endParaRPr lang="en-US" altLang="zh-CN" sz="1400" dirty="0">
              <a:latin typeface="楷体" panose="02010609060101010101" pitchFamily="49" charset="-122"/>
              <a:ea typeface="楷体" panose="02010609060101010101" pitchFamily="49" charset="-122"/>
            </a:endParaRPr>
          </a:p>
          <a:p>
            <a:endParaRPr lang="en-US" altLang="zh-CN" sz="1400" dirty="0">
              <a:latin typeface="楷体" panose="02010609060101010101" pitchFamily="49" charset="-122"/>
              <a:ea typeface="楷体" panose="02010609060101010101" pitchFamily="49" charset="-122"/>
            </a:endParaRPr>
          </a:p>
          <a:p>
            <a:r>
              <a:rPr lang="zh-CN" altLang="en-US" sz="1400" dirty="0">
                <a:latin typeface="楷体" panose="02010609060101010101" pitchFamily="49" charset="-122"/>
                <a:ea typeface="楷体" panose="02010609060101010101" pitchFamily="49" charset="-122"/>
              </a:rPr>
              <a:t>历史窗口</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临时性存储已经执行过的命令语句</a:t>
            </a:r>
            <a:endParaRPr lang="en-US" altLang="zh-CN" sz="1400" dirty="0">
              <a:latin typeface="楷体" panose="02010609060101010101" pitchFamily="49" charset="-122"/>
              <a:ea typeface="楷体" panose="02010609060101010101" pitchFamily="49" charset="-122"/>
            </a:endParaRPr>
          </a:p>
          <a:p>
            <a:endParaRPr lang="en-US" altLang="zh-CN" sz="1400" dirty="0">
              <a:latin typeface="楷体" panose="02010609060101010101" pitchFamily="49" charset="-122"/>
              <a:ea typeface="楷体" panose="02010609060101010101" pitchFamily="49" charset="-122"/>
            </a:endParaRPr>
          </a:p>
          <a:p>
            <a:r>
              <a:rPr lang="zh-CN" altLang="en-US" sz="1400" dirty="0">
                <a:latin typeface="楷体" panose="02010609060101010101" pitchFamily="49" charset="-122"/>
                <a:ea typeface="楷体" panose="02010609060101010101" pitchFamily="49" charset="-122"/>
              </a:rPr>
              <a:t>结果窗口</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显示命令执行结果的窗口</a:t>
            </a:r>
            <a:endParaRPr lang="en-US" altLang="zh-CN" sz="1400" dirty="0">
              <a:latin typeface="楷体" panose="02010609060101010101" pitchFamily="49" charset="-122"/>
              <a:ea typeface="楷体" panose="02010609060101010101" pitchFamily="49" charset="-122"/>
            </a:endParaRPr>
          </a:p>
          <a:p>
            <a:endParaRPr lang="en-US" altLang="zh-CN" sz="1400" dirty="0">
              <a:latin typeface="楷体" panose="02010609060101010101" pitchFamily="49" charset="-122"/>
              <a:ea typeface="楷体" panose="02010609060101010101" pitchFamily="49" charset="-122"/>
            </a:endParaRPr>
          </a:p>
          <a:p>
            <a:r>
              <a:rPr lang="zh-CN" altLang="en-US" sz="1400" dirty="0">
                <a:latin typeface="楷体" panose="02010609060101010101" pitchFamily="49" charset="-122"/>
                <a:ea typeface="楷体" panose="02010609060101010101" pitchFamily="49" charset="-122"/>
              </a:rPr>
              <a:t>命令窗口</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输入命令</a:t>
            </a:r>
            <a:endParaRPr lang="en-US" altLang="zh-CN" sz="1400" dirty="0">
              <a:latin typeface="楷体" panose="02010609060101010101" pitchFamily="49" charset="-122"/>
              <a:ea typeface="楷体" panose="02010609060101010101" pitchFamily="49" charset="-122"/>
            </a:endParaRPr>
          </a:p>
          <a:p>
            <a:endParaRPr lang="en-US" altLang="zh-CN" sz="1400" dirty="0">
              <a:latin typeface="楷体" panose="02010609060101010101" pitchFamily="49" charset="-122"/>
              <a:ea typeface="楷体" panose="02010609060101010101" pitchFamily="49" charset="-122"/>
            </a:endParaRPr>
          </a:p>
          <a:p>
            <a:r>
              <a:rPr lang="zh-CN" altLang="en-US" sz="1400" dirty="0">
                <a:latin typeface="楷体" panose="02010609060101010101" pitchFamily="49" charset="-122"/>
                <a:ea typeface="楷体" panose="02010609060101010101" pitchFamily="49" charset="-122"/>
              </a:rPr>
              <a:t>变量窗口</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显示变量名称</a:t>
            </a:r>
            <a:endParaRPr lang="en-US" altLang="zh-CN" sz="1400" dirty="0">
              <a:latin typeface="楷体" panose="02010609060101010101" pitchFamily="49" charset="-122"/>
              <a:ea typeface="楷体" panose="02010609060101010101" pitchFamily="49" charset="-122"/>
            </a:endParaRPr>
          </a:p>
          <a:p>
            <a:endParaRPr lang="en-US" altLang="zh-CN" sz="1400" dirty="0">
              <a:latin typeface="楷体" panose="02010609060101010101" pitchFamily="49" charset="-122"/>
              <a:ea typeface="楷体" panose="02010609060101010101" pitchFamily="49" charset="-122"/>
            </a:endParaRPr>
          </a:p>
          <a:p>
            <a:r>
              <a:rPr lang="zh-CN" altLang="en-US" sz="1400" dirty="0">
                <a:latin typeface="楷体" panose="02010609060101010101" pitchFamily="49" charset="-122"/>
                <a:ea typeface="楷体" panose="02010609060101010101" pitchFamily="49" charset="-122"/>
              </a:rPr>
              <a:t>属性窗口</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显示变量类型的窗口</a:t>
            </a:r>
            <a:endParaRPr lang="en-US" altLang="zh-CN" sz="1400" dirty="0">
              <a:latin typeface="楷体" panose="02010609060101010101" pitchFamily="49" charset="-122"/>
              <a:ea typeface="楷体" panose="02010609060101010101" pitchFamily="49" charset="-122"/>
            </a:endParaRPr>
          </a:p>
          <a:p>
            <a:endParaRPr lang="zh-CN" altLang="en-US" sz="135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latin typeface="Times New Roman" panose="02020603050405020304" pitchFamily="18" charset="0"/>
                <a:ea typeface="楷体" panose="02010609060101010101" pitchFamily="49" charset="-122"/>
                <a:cs typeface="Times New Roman" panose="02020603050405020304" pitchFamily="18" charset="0"/>
              </a:rPr>
              <a:t>3.STATA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常用语句</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副标题 2"/>
          <p:cNvSpPr>
            <a:spLocks noGrp="1"/>
          </p:cNvSpPr>
          <p:nvPr>
            <p:ph type="subTitle" idx="1"/>
          </p:nvPr>
        </p:nvSpPr>
        <p:spPr/>
        <p:txBody>
          <a:bodyPr/>
          <a:lstStyle/>
          <a:p>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txBox="1">
            <a:spLocks noGrp="1"/>
          </p:cNvSpPr>
          <p:nvPr>
            <p:ph type="subTitle" idx="1"/>
          </p:nvPr>
        </p:nvSpPr>
        <p:spPr>
          <a:xfrm>
            <a:off x="-93174" y="437732"/>
            <a:ext cx="6988969" cy="523220"/>
          </a:xfrm>
          <a:prstGeom prst="rect">
            <a:avLst/>
          </a:prstGeom>
          <a:noFill/>
        </p:spPr>
        <p:txBody>
          <a:bodyPr wrap="square" rtlCol="0">
            <a:spAutoFit/>
          </a:bodyPr>
          <a:lstStyle/>
          <a:p>
            <a:r>
              <a:rPr lang="zh-CN" altLang="en-US" sz="2800" dirty="0">
                <a:solidFill>
                  <a:prstClr val="black">
                    <a:hueOff val="0"/>
                    <a:satOff val="0"/>
                    <a:lumOff val="0"/>
                    <a:alphaOff val="0"/>
                  </a:prstClr>
                </a:solidFill>
                <a:latin typeface="楷体" panose="02010609060101010101" pitchFamily="49" charset="-122"/>
                <a:ea typeface="楷体" panose="02010609060101010101" pitchFamily="49" charset="-122"/>
              </a:rPr>
              <a:t>参考书：</a:t>
            </a:r>
            <a:r>
              <a:rPr lang="en-US" altLang="zh-CN" sz="2800" dirty="0">
                <a:solidFill>
                  <a:prstClr val="black">
                    <a:hueOff val="0"/>
                    <a:satOff val="0"/>
                    <a:lumOff val="0"/>
                    <a:alphaOff val="0"/>
                  </a:prstClr>
                </a:solidFill>
                <a:latin typeface="楷体" panose="02010609060101010101" pitchFamily="49" charset="-122"/>
                <a:ea typeface="楷体" panose="02010609060101010101" pitchFamily="49" charset="-122"/>
              </a:rPr>
              <a:t>STATA</a:t>
            </a:r>
            <a:r>
              <a:rPr lang="zh-CN" altLang="en-US" sz="2800" dirty="0">
                <a:solidFill>
                  <a:prstClr val="black">
                    <a:hueOff val="0"/>
                    <a:satOff val="0"/>
                    <a:lumOff val="0"/>
                    <a:alphaOff val="0"/>
                  </a:prstClr>
                </a:solidFill>
                <a:latin typeface="楷体" panose="02010609060101010101" pitchFamily="49" charset="-122"/>
                <a:ea typeface="楷体" panose="02010609060101010101" pitchFamily="49" charset="-122"/>
              </a:rPr>
              <a:t>软件教程（人大十八讲）</a:t>
            </a:r>
            <a:endParaRPr lang="zh-CN" altLang="en-US" sz="2800" dirty="0">
              <a:solidFill>
                <a:prstClr val="black">
                  <a:hueOff val="0"/>
                  <a:satOff val="0"/>
                  <a:lumOff val="0"/>
                  <a:alphaOff val="0"/>
                </a:prstClr>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rotWithShape="1">
          <a:blip r:embed="rId1"/>
          <a:srcRect r="1121"/>
          <a:stretch>
            <a:fillRect/>
          </a:stretch>
        </p:blipFill>
        <p:spPr>
          <a:xfrm>
            <a:off x="685879" y="1345988"/>
            <a:ext cx="7291930" cy="1641861"/>
          </a:xfrm>
          <a:prstGeom prst="rect">
            <a:avLst/>
          </a:prstGeom>
        </p:spPr>
      </p:pic>
      <p:pic>
        <p:nvPicPr>
          <p:cNvPr id="7" name="图片 6"/>
          <p:cNvPicPr>
            <a:picLocks noChangeAspect="1"/>
          </p:cNvPicPr>
          <p:nvPr/>
        </p:nvPicPr>
        <p:blipFill>
          <a:blip r:embed="rId2"/>
          <a:stretch>
            <a:fillRect/>
          </a:stretch>
        </p:blipFill>
        <p:spPr>
          <a:xfrm>
            <a:off x="685880" y="3094301"/>
            <a:ext cx="7291930" cy="1439184"/>
          </a:xfrm>
          <a:prstGeom prst="rect">
            <a:avLst/>
          </a:prstGeom>
        </p:spPr>
      </p:pic>
      <p:pic>
        <p:nvPicPr>
          <p:cNvPr id="16" name="图片 15"/>
          <p:cNvPicPr>
            <a:picLocks noChangeAspect="1"/>
          </p:cNvPicPr>
          <p:nvPr/>
        </p:nvPicPr>
        <p:blipFill>
          <a:blip r:embed="rId3"/>
          <a:stretch>
            <a:fillRect/>
          </a:stretch>
        </p:blipFill>
        <p:spPr>
          <a:xfrm>
            <a:off x="685879" y="4639937"/>
            <a:ext cx="7291930" cy="205178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85879" y="1206899"/>
            <a:ext cx="6470295" cy="1701710"/>
          </a:xfrm>
          <a:prstGeom prst="rect">
            <a:avLst/>
          </a:prstGeom>
        </p:spPr>
      </p:pic>
      <p:pic>
        <p:nvPicPr>
          <p:cNvPr id="8" name="图片 7"/>
          <p:cNvPicPr>
            <a:picLocks noChangeAspect="1"/>
          </p:cNvPicPr>
          <p:nvPr/>
        </p:nvPicPr>
        <p:blipFill>
          <a:blip r:embed="rId2"/>
          <a:stretch>
            <a:fillRect/>
          </a:stretch>
        </p:blipFill>
        <p:spPr>
          <a:xfrm>
            <a:off x="685879" y="3278274"/>
            <a:ext cx="6470295" cy="1070418"/>
          </a:xfrm>
          <a:prstGeom prst="rect">
            <a:avLst/>
          </a:prstGeom>
        </p:spPr>
      </p:pic>
      <p:pic>
        <p:nvPicPr>
          <p:cNvPr id="10" name="图片 9"/>
          <p:cNvPicPr>
            <a:picLocks noChangeAspect="1"/>
          </p:cNvPicPr>
          <p:nvPr/>
        </p:nvPicPr>
        <p:blipFill>
          <a:blip r:embed="rId3"/>
          <a:stretch>
            <a:fillRect/>
          </a:stretch>
        </p:blipFill>
        <p:spPr>
          <a:xfrm>
            <a:off x="685879" y="4674290"/>
            <a:ext cx="6470295" cy="1962529"/>
          </a:xfrm>
          <a:prstGeom prst="rect">
            <a:avLst/>
          </a:prstGeom>
        </p:spPr>
      </p:pic>
      <p:sp>
        <p:nvSpPr>
          <p:cNvPr id="11" name="副标题 4"/>
          <p:cNvSpPr txBox="1"/>
          <p:nvPr/>
        </p:nvSpPr>
        <p:spPr>
          <a:xfrm>
            <a:off x="-93174" y="437732"/>
            <a:ext cx="6988969" cy="523220"/>
          </a:xfrm>
          <a:prstGeom prst="rect">
            <a:avLst/>
          </a:prstGeom>
          <a:noFill/>
          <a:ln w="9525">
            <a:noFill/>
          </a:ln>
        </p:spPr>
        <p:txBody>
          <a:bodyPr wrap="square" rtlCol="0">
            <a:spAutoFit/>
          </a:bodyPr>
          <a:lstStyle>
            <a:lvl1pPr marL="0" indent="0" algn="ctr" rtl="0" eaLnBrk="0" fontAlgn="base" hangingPunct="0">
              <a:spcBef>
                <a:spcPct val="20000"/>
              </a:spcBef>
              <a:spcAft>
                <a:spcPct val="0"/>
              </a:spcAft>
              <a:buFont typeface="Arial" panose="020B0604020202020204" pitchFamily="34" charset="0"/>
              <a:buNone/>
              <a:defRPr sz="3200">
                <a:solidFill>
                  <a:schemeClr val="tx1"/>
                </a:solidFill>
                <a:latin typeface="+mn-lt"/>
                <a:ea typeface="+mn-ea"/>
                <a:cs typeface="+mn-cs"/>
                <a:sym typeface="Calibri" panose="020F0502020204030204" pitchFamily="34" charset="0"/>
              </a:defRPr>
            </a:lvl1pPr>
            <a:lvl2pPr marL="457200" indent="0" algn="ctr" rtl="0" eaLnBrk="0" fontAlgn="base" hangingPunct="0">
              <a:spcBef>
                <a:spcPct val="20000"/>
              </a:spcBef>
              <a:spcAft>
                <a:spcPct val="0"/>
              </a:spcAft>
              <a:buFont typeface="Arial" panose="020B0604020202020204" pitchFamily="34" charset="0"/>
              <a:buNone/>
              <a:defRPr sz="2800">
                <a:solidFill>
                  <a:schemeClr val="tx1"/>
                </a:solidFill>
                <a:latin typeface="+mn-lt"/>
                <a:ea typeface="+mn-ea"/>
                <a:sym typeface="Calibri" panose="020F0502020204030204" pitchFamily="34" charset="0"/>
              </a:defRPr>
            </a:lvl2pPr>
            <a:lvl3pPr marL="914400" indent="0" algn="ctr" rtl="0" eaLnBrk="0" fontAlgn="base" hangingPunct="0">
              <a:spcBef>
                <a:spcPct val="20000"/>
              </a:spcBef>
              <a:spcAft>
                <a:spcPct val="0"/>
              </a:spcAft>
              <a:buFont typeface="Arial" panose="020B0604020202020204" pitchFamily="34" charset="0"/>
              <a:buNone/>
              <a:defRPr sz="2400">
                <a:solidFill>
                  <a:schemeClr val="tx1"/>
                </a:solidFill>
                <a:latin typeface="+mn-lt"/>
                <a:ea typeface="+mn-ea"/>
                <a:sym typeface="Calibri" panose="020F0502020204030204" pitchFamily="34" charset="0"/>
              </a:defRPr>
            </a:lvl3pPr>
            <a:lvl4pPr marL="1371600" indent="0" algn="ctr" rtl="0" eaLnBrk="0" fontAlgn="base" hangingPunct="0">
              <a:spcBef>
                <a:spcPct val="20000"/>
              </a:spcBef>
              <a:spcAft>
                <a:spcPct val="0"/>
              </a:spcAft>
              <a:buFont typeface="Arial" panose="020B0604020202020204" pitchFamily="34" charset="0"/>
              <a:buNone/>
              <a:defRPr sz="2000">
                <a:solidFill>
                  <a:schemeClr val="tx1"/>
                </a:solidFill>
                <a:latin typeface="+mn-lt"/>
                <a:ea typeface="+mn-ea"/>
                <a:sym typeface="Calibri" panose="020F0502020204030204" pitchFamily="34" charset="0"/>
              </a:defRPr>
            </a:lvl4pPr>
            <a:lvl5pPr marL="1828800" indent="0" algn="ctr" rtl="0" eaLnBrk="0" fontAlgn="base" hangingPunct="0">
              <a:spcBef>
                <a:spcPct val="20000"/>
              </a:spcBef>
              <a:spcAft>
                <a:spcPct val="0"/>
              </a:spcAft>
              <a:buFont typeface="Arial" panose="020B0604020202020204" pitchFamily="34" charset="0"/>
              <a:buNone/>
              <a:defRPr sz="2000">
                <a:solidFill>
                  <a:schemeClr val="tx1"/>
                </a:solidFill>
                <a:latin typeface="+mn-lt"/>
                <a:ea typeface="+mn-ea"/>
                <a:sym typeface="Calibri" panose="020F0502020204030204" pitchFamily="34" charset="0"/>
              </a:defRPr>
            </a:lvl5pPr>
            <a:lvl6pPr marL="2286000" indent="0" algn="ctr" rtl="0" fontAlgn="base">
              <a:spcBef>
                <a:spcPct val="20000"/>
              </a:spcBef>
              <a:spcAft>
                <a:spcPct val="0"/>
              </a:spcAft>
              <a:buFont typeface="Arial" panose="020B0604020202020204" pitchFamily="34" charset="0"/>
              <a:buNone/>
              <a:defRPr sz="2000">
                <a:solidFill>
                  <a:schemeClr val="tx1"/>
                </a:solidFill>
                <a:latin typeface="+mn-lt"/>
                <a:ea typeface="+mn-ea"/>
                <a:sym typeface="Calibri" panose="020F0502020204030204" pitchFamily="34" charset="0"/>
              </a:defRPr>
            </a:lvl6pPr>
            <a:lvl7pPr marL="2743200" indent="0" algn="ctr" rtl="0" fontAlgn="base">
              <a:spcBef>
                <a:spcPct val="20000"/>
              </a:spcBef>
              <a:spcAft>
                <a:spcPct val="0"/>
              </a:spcAft>
              <a:buFont typeface="Arial" panose="020B0604020202020204" pitchFamily="34" charset="0"/>
              <a:buNone/>
              <a:defRPr sz="2000">
                <a:solidFill>
                  <a:schemeClr val="tx1"/>
                </a:solidFill>
                <a:latin typeface="+mn-lt"/>
                <a:ea typeface="+mn-ea"/>
                <a:sym typeface="Calibri" panose="020F0502020204030204" pitchFamily="34" charset="0"/>
              </a:defRPr>
            </a:lvl7pPr>
            <a:lvl8pPr marL="3200400" indent="0" algn="ctr" rtl="0" fontAlgn="base">
              <a:spcBef>
                <a:spcPct val="20000"/>
              </a:spcBef>
              <a:spcAft>
                <a:spcPct val="0"/>
              </a:spcAft>
              <a:buFont typeface="Arial" panose="020B0604020202020204" pitchFamily="34" charset="0"/>
              <a:buNone/>
              <a:defRPr sz="2000">
                <a:solidFill>
                  <a:schemeClr val="tx1"/>
                </a:solidFill>
                <a:latin typeface="+mn-lt"/>
                <a:ea typeface="+mn-ea"/>
                <a:sym typeface="Calibri" panose="020F0502020204030204" pitchFamily="34" charset="0"/>
              </a:defRPr>
            </a:lvl8pPr>
            <a:lvl9pPr marL="3657600" indent="0" algn="ctr" rtl="0" fontAlgn="base">
              <a:spcBef>
                <a:spcPct val="20000"/>
              </a:spcBef>
              <a:spcAft>
                <a:spcPct val="0"/>
              </a:spcAft>
              <a:buFont typeface="Arial" panose="020B0604020202020204" pitchFamily="34" charset="0"/>
              <a:buNone/>
              <a:defRPr sz="2000">
                <a:solidFill>
                  <a:schemeClr val="tx1"/>
                </a:solidFill>
                <a:latin typeface="+mn-lt"/>
                <a:ea typeface="+mn-ea"/>
                <a:sym typeface="Calibri" panose="020F0502020204030204" pitchFamily="34" charset="0"/>
              </a:defRPr>
            </a:lvl9pPr>
          </a:lstStyle>
          <a:p>
            <a:pPr defTabSz="914400"/>
            <a:r>
              <a:rPr lang="zh-CN" altLang="en-US" sz="2800" kern="0">
                <a:solidFill>
                  <a:prstClr val="black">
                    <a:hueOff val="0"/>
                    <a:satOff val="0"/>
                    <a:lumOff val="0"/>
                    <a:alphaOff val="0"/>
                  </a:prstClr>
                </a:solidFill>
                <a:latin typeface="楷体" panose="02010609060101010101" pitchFamily="49" charset="-122"/>
                <a:ea typeface="楷体" panose="02010609060101010101" pitchFamily="49" charset="-122"/>
              </a:rPr>
              <a:t>参考书：</a:t>
            </a:r>
            <a:r>
              <a:rPr lang="en-US" altLang="zh-CN" sz="2800" kern="0">
                <a:solidFill>
                  <a:prstClr val="black">
                    <a:hueOff val="0"/>
                    <a:satOff val="0"/>
                    <a:lumOff val="0"/>
                    <a:alphaOff val="0"/>
                  </a:prstClr>
                </a:solidFill>
                <a:latin typeface="楷体" panose="02010609060101010101" pitchFamily="49" charset="-122"/>
                <a:ea typeface="楷体" panose="02010609060101010101" pitchFamily="49" charset="-122"/>
              </a:rPr>
              <a:t>STATA</a:t>
            </a:r>
            <a:r>
              <a:rPr lang="zh-CN" altLang="en-US" sz="2800" kern="0">
                <a:solidFill>
                  <a:prstClr val="black">
                    <a:hueOff val="0"/>
                    <a:satOff val="0"/>
                    <a:lumOff val="0"/>
                    <a:alphaOff val="0"/>
                  </a:prstClr>
                </a:solidFill>
                <a:latin typeface="楷体" panose="02010609060101010101" pitchFamily="49" charset="-122"/>
                <a:ea typeface="楷体" panose="02010609060101010101" pitchFamily="49" charset="-122"/>
              </a:rPr>
              <a:t>软件教程（人大十八讲）</a:t>
            </a:r>
            <a:endParaRPr lang="zh-CN" altLang="en-US" sz="2800" kern="0" dirty="0">
              <a:solidFill>
                <a:prstClr val="black">
                  <a:hueOff val="0"/>
                  <a:satOff val="0"/>
                  <a:lumOff val="0"/>
                  <a:alphaOff val="0"/>
                </a:prstClr>
              </a:solidFill>
              <a:latin typeface="楷体" panose="02010609060101010101" pitchFamily="49" charset="-122"/>
              <a:ea typeface="楷体" panose="02010609060101010101" pitchFamily="49"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4414" y="3193026"/>
            <a:ext cx="4057650" cy="323165"/>
          </a:xfrm>
          <a:prstGeom prst="rect">
            <a:avLst/>
          </a:prstGeom>
          <a:noFill/>
        </p:spPr>
        <p:txBody>
          <a:bodyPr wrap="square" rtlCol="0">
            <a:spAutoFit/>
          </a:bodyPr>
          <a:lstStyle/>
          <a:p>
            <a:r>
              <a:rPr lang="en-US" altLang="zh-CN" sz="1500" dirty="0">
                <a:latin typeface="Times New Roman" panose="02020603050405020304" pitchFamily="18" charset="0"/>
                <a:cs typeface="Times New Roman" panose="02020603050405020304" pitchFamily="18" charset="0"/>
              </a:rPr>
              <a:t>2. </a:t>
            </a:r>
            <a:r>
              <a:rPr lang="en-US" altLang="zh-CN" sz="1500" dirty="0" err="1">
                <a:latin typeface="Times New Roman" panose="02020603050405020304" pitchFamily="18" charset="0"/>
                <a:cs typeface="Times New Roman" panose="02020603050405020304" pitchFamily="18" charset="0"/>
              </a:rPr>
              <a:t>forvalues</a:t>
            </a:r>
            <a:r>
              <a:rPr lang="en-US" altLang="zh-CN" sz="1500" dirty="0">
                <a:latin typeface="Times New Roman" panose="02020603050405020304" pitchFamily="18" charset="0"/>
                <a:cs typeface="Times New Roman" panose="02020603050405020304" pitchFamily="18" charset="0"/>
              </a:rPr>
              <a:t> / foreach </a:t>
            </a:r>
            <a:r>
              <a:rPr lang="zh-CN" altLang="en-US" sz="1500" dirty="0">
                <a:latin typeface="Times New Roman" panose="02020603050405020304" pitchFamily="18" charset="0"/>
                <a:cs typeface="Times New Roman" panose="02020603050405020304" pitchFamily="18" charset="0"/>
              </a:rPr>
              <a:t>循环语句</a:t>
            </a:r>
            <a:endParaRPr lang="zh-CN" altLang="en-US" sz="15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784514" y="1704110"/>
            <a:ext cx="4057650" cy="323165"/>
          </a:xfrm>
          <a:prstGeom prst="rect">
            <a:avLst/>
          </a:prstGeom>
          <a:noFill/>
        </p:spPr>
        <p:txBody>
          <a:bodyPr wrap="square" rtlCol="0">
            <a:spAutoFit/>
          </a:bodyPr>
          <a:lstStyle/>
          <a:p>
            <a:r>
              <a:rPr lang="en-US" altLang="zh-CN" sz="1500" dirty="0">
                <a:latin typeface="Times New Roman" panose="02020603050405020304" pitchFamily="18" charset="0"/>
                <a:cs typeface="Times New Roman" panose="02020603050405020304" pitchFamily="18" charset="0"/>
              </a:rPr>
              <a:t>1. merge  </a:t>
            </a:r>
            <a:r>
              <a:rPr lang="zh-CN" altLang="en-US" sz="1500" dirty="0">
                <a:latin typeface="Times New Roman" panose="02020603050405020304" pitchFamily="18" charset="0"/>
                <a:cs typeface="Times New Roman" panose="02020603050405020304" pitchFamily="18" charset="0"/>
              </a:rPr>
              <a:t>合并数据</a:t>
            </a:r>
            <a:endParaRPr lang="zh-CN" altLang="en-US" sz="15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784514" y="2359461"/>
            <a:ext cx="4946072" cy="553998"/>
          </a:xfrm>
          <a:prstGeom prst="rect">
            <a:avLst/>
          </a:prstGeom>
          <a:noFill/>
        </p:spPr>
        <p:txBody>
          <a:bodyPr wrap="square">
            <a:spAutoFit/>
          </a:bodyPr>
          <a:lstStyle/>
          <a:p>
            <a:r>
              <a:rPr lang="en-US" altLang="zh-CN" sz="1500" dirty="0">
                <a:latin typeface="Times New Roman" panose="02020603050405020304" pitchFamily="18" charset="0"/>
                <a:cs typeface="Times New Roman" panose="02020603050405020304" pitchFamily="18" charset="0"/>
              </a:rPr>
              <a:t>use </a:t>
            </a:r>
            <a:r>
              <a:rPr lang="zh-CN" altLang="en-US" sz="1500" dirty="0">
                <a:latin typeface="Times New Roman" panose="02020603050405020304" pitchFamily="18" charset="0"/>
                <a:cs typeface="Times New Roman" panose="02020603050405020304" pitchFamily="18" charset="0"/>
              </a:rPr>
              <a:t> </a:t>
            </a:r>
            <a:r>
              <a:rPr lang="en-US" altLang="zh-CN" sz="1500" dirty="0" err="1">
                <a:latin typeface="Times New Roman" panose="02020603050405020304" pitchFamily="18" charset="0"/>
                <a:cs typeface="Times New Roman" panose="02020603050405020304" pitchFamily="18" charset="0"/>
              </a:rPr>
              <a:t>no_school</a:t>
            </a:r>
            <a:r>
              <a:rPr lang="zh-CN" altLang="en-US" sz="1500" dirty="0">
                <a:latin typeface="Times New Roman" panose="02020603050405020304" pitchFamily="18" charset="0"/>
                <a:cs typeface="Times New Roman" panose="02020603050405020304" pitchFamily="18" charset="0"/>
              </a:rPr>
              <a:t> </a:t>
            </a:r>
            <a:endParaRPr lang="en-US" altLang="zh-CN" sz="1500" dirty="0">
              <a:latin typeface="Times New Roman" panose="02020603050405020304" pitchFamily="18" charset="0"/>
              <a:cs typeface="Times New Roman" panose="02020603050405020304" pitchFamily="18" charset="0"/>
            </a:endParaRPr>
          </a:p>
          <a:p>
            <a:r>
              <a:rPr lang="zh-CN" altLang="en-US" sz="1500" dirty="0">
                <a:latin typeface="Times New Roman" panose="02020603050405020304" pitchFamily="18" charset="0"/>
                <a:cs typeface="Times New Roman" panose="02020603050405020304" pitchFamily="18" charset="0"/>
              </a:rPr>
              <a:t>merge 1:1 _n using agedistr, nogenerate</a:t>
            </a:r>
            <a:endParaRPr lang="zh-CN" altLang="en-US" sz="15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4717473" y="2095423"/>
            <a:ext cx="2592531" cy="507831"/>
          </a:xfrm>
          <a:prstGeom prst="rect">
            <a:avLst/>
          </a:prstGeom>
          <a:noFill/>
        </p:spPr>
        <p:txBody>
          <a:bodyPr wrap="square" rtlCol="0">
            <a:spAutoFit/>
          </a:bodyPr>
          <a:lstStyle/>
          <a:p>
            <a:pPr marL="214630" indent="-214630">
              <a:buFont typeface="Wingdings" panose="05000000000000000000" pitchFamily="2" charset="2"/>
              <a:buChar char="l"/>
            </a:pPr>
            <a:r>
              <a:rPr lang="zh-CN" altLang="en-US" sz="1350" dirty="0">
                <a:latin typeface="Times New Roman" panose="02020603050405020304" pitchFamily="18" charset="0"/>
                <a:cs typeface="Times New Roman" panose="02020603050405020304" pitchFamily="18" charset="0"/>
              </a:rPr>
              <a:t>将</a:t>
            </a:r>
            <a:r>
              <a:rPr lang="en-US" altLang="zh-CN" sz="1350" dirty="0" err="1">
                <a:latin typeface="Times New Roman" panose="02020603050405020304" pitchFamily="18" charset="0"/>
                <a:cs typeface="Times New Roman" panose="02020603050405020304" pitchFamily="18" charset="0"/>
              </a:rPr>
              <a:t>no_school</a:t>
            </a:r>
            <a:r>
              <a:rPr lang="zh-CN" altLang="en-US" sz="1350" dirty="0">
                <a:latin typeface="Times New Roman" panose="02020603050405020304" pitchFamily="18" charset="0"/>
                <a:cs typeface="Times New Roman" panose="02020603050405020304" pitchFamily="18" charset="0"/>
              </a:rPr>
              <a:t>表和</a:t>
            </a:r>
            <a:r>
              <a:rPr lang="en-US" altLang="zh-CN" sz="1350" dirty="0" err="1">
                <a:latin typeface="Times New Roman" panose="02020603050405020304" pitchFamily="18" charset="0"/>
                <a:cs typeface="Times New Roman" panose="02020603050405020304" pitchFamily="18" charset="0"/>
              </a:rPr>
              <a:t>agedistr</a:t>
            </a:r>
            <a:r>
              <a:rPr lang="zh-CN" altLang="en-US" sz="1350" dirty="0">
                <a:latin typeface="Times New Roman" panose="02020603050405020304" pitchFamily="18" charset="0"/>
                <a:cs typeface="Times New Roman" panose="02020603050405020304" pitchFamily="18" charset="0"/>
              </a:rPr>
              <a:t>表格横向的合并起来</a:t>
            </a:r>
            <a:endParaRPr lang="zh-CN" altLang="en-US" sz="135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4717473" y="2842947"/>
            <a:ext cx="2592531" cy="507831"/>
          </a:xfrm>
          <a:prstGeom prst="rect">
            <a:avLst/>
          </a:prstGeom>
          <a:noFill/>
        </p:spPr>
        <p:txBody>
          <a:bodyPr wrap="square" rtlCol="0">
            <a:spAutoFit/>
          </a:bodyPr>
          <a:lstStyle/>
          <a:p>
            <a:pPr marL="214630" indent="-214630">
              <a:buFont typeface="Wingdings" panose="05000000000000000000" pitchFamily="2" charset="2"/>
              <a:buChar char="l"/>
            </a:pPr>
            <a:r>
              <a:rPr lang="zh-CN" altLang="en-US" sz="1350" dirty="0">
                <a:latin typeface="Times New Roman" panose="02020603050405020304" pitchFamily="18" charset="0"/>
                <a:cs typeface="Times New Roman" panose="02020603050405020304" pitchFamily="18" charset="0"/>
              </a:rPr>
              <a:t>这只是</a:t>
            </a:r>
            <a:r>
              <a:rPr lang="en-US" altLang="zh-CN" sz="1350" dirty="0">
                <a:latin typeface="Times New Roman" panose="02020603050405020304" pitchFamily="18" charset="0"/>
                <a:cs typeface="Times New Roman" panose="02020603050405020304" pitchFamily="18" charset="0"/>
              </a:rPr>
              <a:t>merge</a:t>
            </a:r>
            <a:r>
              <a:rPr lang="zh-CN" altLang="en-US" sz="1350" dirty="0">
                <a:latin typeface="Times New Roman" panose="02020603050405020304" pitchFamily="18" charset="0"/>
                <a:cs typeface="Times New Roman" panose="02020603050405020304" pitchFamily="18" charset="0"/>
              </a:rPr>
              <a:t>的其中一个用法，具体内容可以</a:t>
            </a:r>
            <a:r>
              <a:rPr lang="en-US" altLang="zh-CN" sz="1350" dirty="0">
                <a:latin typeface="Times New Roman" panose="02020603050405020304" pitchFamily="18" charset="0"/>
                <a:cs typeface="Times New Roman" panose="02020603050405020304" pitchFamily="18" charset="0"/>
              </a:rPr>
              <a:t>help merge</a:t>
            </a:r>
            <a:endParaRPr lang="zh-CN" altLang="en-US" sz="1350"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774414" y="3769999"/>
            <a:ext cx="4946072" cy="1015663"/>
          </a:xfrm>
          <a:prstGeom prst="rect">
            <a:avLst/>
          </a:prstGeom>
          <a:noFill/>
        </p:spPr>
        <p:txBody>
          <a:bodyPr wrap="square">
            <a:spAutoFit/>
          </a:bodyPr>
          <a:lstStyle/>
          <a:p>
            <a:r>
              <a:rPr lang="zh-CN" altLang="en-US" sz="1500" dirty="0">
                <a:latin typeface="Times New Roman" panose="02020603050405020304" pitchFamily="18" charset="0"/>
                <a:cs typeface="Times New Roman" panose="02020603050405020304" pitchFamily="18" charset="0"/>
              </a:rPr>
              <a:t>foreach var of varlist age-university_female </a:t>
            </a:r>
            <a:r>
              <a:rPr lang="zh-CN" altLang="en-US" sz="1500" dirty="0">
                <a:solidFill>
                  <a:srgbClr val="FF0000"/>
                </a:solidFill>
                <a:latin typeface="Times New Roman" panose="02020603050405020304" pitchFamily="18" charset="0"/>
                <a:cs typeface="Times New Roman" panose="02020603050405020304" pitchFamily="18" charset="0"/>
              </a:rPr>
              <a:t>{</a:t>
            </a:r>
            <a:endParaRPr lang="zh-CN" altLang="en-US" sz="1500" dirty="0">
              <a:solidFill>
                <a:srgbClr val="FF0000"/>
              </a:solidFill>
              <a:latin typeface="Times New Roman" panose="02020603050405020304" pitchFamily="18" charset="0"/>
              <a:cs typeface="Times New Roman" panose="02020603050405020304" pitchFamily="18" charset="0"/>
            </a:endParaRPr>
          </a:p>
          <a:p>
            <a:r>
              <a:rPr lang="zh-CN" altLang="en-US" sz="1500" dirty="0">
                <a:latin typeface="Times New Roman" panose="02020603050405020304" pitchFamily="18" charset="0"/>
                <a:cs typeface="Times New Roman" panose="02020603050405020304" pitchFamily="18" charset="0"/>
              </a:rPr>
              <a:t>generate Y00_`var'=L5.`var'</a:t>
            </a:r>
            <a:endParaRPr lang="zh-CN" altLang="en-US" sz="1500" dirty="0">
              <a:latin typeface="Times New Roman" panose="02020603050405020304" pitchFamily="18" charset="0"/>
              <a:cs typeface="Times New Roman" panose="02020603050405020304" pitchFamily="18" charset="0"/>
            </a:endParaRPr>
          </a:p>
          <a:p>
            <a:r>
              <a:rPr lang="zh-CN" altLang="en-US" sz="1500" dirty="0">
                <a:latin typeface="Times New Roman" panose="02020603050405020304" pitchFamily="18" charset="0"/>
                <a:cs typeface="Times New Roman" panose="02020603050405020304" pitchFamily="18" charset="0"/>
              </a:rPr>
              <a:t>replace Y00_`var'=0 if Y00_`var'==.</a:t>
            </a:r>
            <a:endParaRPr lang="zh-CN" altLang="en-US" sz="1500" dirty="0">
              <a:latin typeface="Times New Roman" panose="02020603050405020304" pitchFamily="18" charset="0"/>
              <a:cs typeface="Times New Roman" panose="02020603050405020304" pitchFamily="18" charset="0"/>
            </a:endParaRPr>
          </a:p>
          <a:p>
            <a:r>
              <a:rPr lang="zh-CN" altLang="en-US" sz="1500" dirty="0">
                <a:solidFill>
                  <a:srgbClr val="FF0000"/>
                </a:solidFill>
                <a:latin typeface="Times New Roman" panose="02020603050405020304" pitchFamily="18" charset="0"/>
                <a:cs typeface="Times New Roman" panose="02020603050405020304" pitchFamily="18" charset="0"/>
              </a:rPr>
              <a:t>}</a:t>
            </a:r>
            <a:endParaRPr lang="zh-CN" altLang="en-US" sz="1500" dirty="0">
              <a:solidFill>
                <a:srgbClr val="FF0000"/>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774414" y="4877995"/>
            <a:ext cx="4946072" cy="784830"/>
          </a:xfrm>
          <a:prstGeom prst="rect">
            <a:avLst/>
          </a:prstGeom>
          <a:noFill/>
        </p:spPr>
        <p:txBody>
          <a:bodyPr wrap="square">
            <a:spAutoFit/>
          </a:bodyPr>
          <a:lstStyle/>
          <a:p>
            <a:r>
              <a:rPr lang="zh-CN" altLang="en-US" sz="1500" dirty="0">
                <a:latin typeface="Times New Roman" panose="02020603050405020304" pitchFamily="18" charset="0"/>
                <a:cs typeface="Times New Roman" panose="02020603050405020304" pitchFamily="18" charset="0"/>
              </a:rPr>
              <a:t>forvalues i=1985/2004 </a:t>
            </a:r>
            <a:r>
              <a:rPr lang="zh-CN" altLang="en-US" sz="1500" dirty="0">
                <a:solidFill>
                  <a:srgbClr val="FF0000"/>
                </a:solidFill>
                <a:latin typeface="Times New Roman" panose="02020603050405020304" pitchFamily="18" charset="0"/>
                <a:cs typeface="Times New Roman" panose="02020603050405020304" pitchFamily="18" charset="0"/>
              </a:rPr>
              <a:t>{</a:t>
            </a:r>
            <a:endParaRPr lang="zh-CN" altLang="en-US" sz="1500" dirty="0">
              <a:solidFill>
                <a:srgbClr val="FF0000"/>
              </a:solidFill>
              <a:latin typeface="Times New Roman" panose="02020603050405020304" pitchFamily="18" charset="0"/>
              <a:cs typeface="Times New Roman" panose="02020603050405020304" pitchFamily="18" charset="0"/>
            </a:endParaRPr>
          </a:p>
          <a:p>
            <a:r>
              <a:rPr lang="zh-CN" altLang="en-US" sz="1500" dirty="0">
                <a:latin typeface="Times New Roman" panose="02020603050405020304" pitchFamily="18" charset="0"/>
                <a:cs typeface="Times New Roman" panose="02020603050405020304" pitchFamily="18" charset="0"/>
              </a:rPr>
              <a:t>drop *y`i'*</a:t>
            </a:r>
            <a:endParaRPr lang="zh-CN" altLang="en-US" sz="1500" dirty="0">
              <a:latin typeface="Times New Roman" panose="02020603050405020304" pitchFamily="18" charset="0"/>
              <a:cs typeface="Times New Roman" panose="02020603050405020304" pitchFamily="18" charset="0"/>
            </a:endParaRPr>
          </a:p>
          <a:p>
            <a:r>
              <a:rPr lang="zh-CN" altLang="en-US" sz="1500" dirty="0">
                <a:solidFill>
                  <a:srgbClr val="FF0000"/>
                </a:solidFill>
                <a:latin typeface="Times New Roman" panose="02020603050405020304" pitchFamily="18" charset="0"/>
                <a:cs typeface="Times New Roman" panose="02020603050405020304" pitchFamily="18" charset="0"/>
              </a:rPr>
              <a:t>}</a:t>
            </a:r>
            <a:endParaRPr lang="zh-CN" altLang="en-US" sz="1500" dirty="0">
              <a:solidFill>
                <a:srgbClr val="FF0000"/>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4717473" y="3885416"/>
            <a:ext cx="2592531" cy="507831"/>
          </a:xfrm>
          <a:prstGeom prst="rect">
            <a:avLst/>
          </a:prstGeom>
          <a:noFill/>
        </p:spPr>
        <p:txBody>
          <a:bodyPr wrap="square" rtlCol="0">
            <a:spAutoFit/>
          </a:bodyPr>
          <a:lstStyle/>
          <a:p>
            <a:pPr marL="214630" indent="-214630">
              <a:buFont typeface="Wingdings" panose="05000000000000000000" pitchFamily="2" charset="2"/>
              <a:buChar char="l"/>
            </a:pPr>
            <a:r>
              <a:rPr lang="zh-CN" altLang="en-US" sz="1350" dirty="0">
                <a:latin typeface="Times New Roman" panose="02020603050405020304" pitchFamily="18" charset="0"/>
                <a:cs typeface="Times New Roman" panose="02020603050405020304" pitchFamily="18" charset="0"/>
              </a:rPr>
              <a:t>循环</a:t>
            </a:r>
            <a:r>
              <a:rPr lang="en-US" altLang="zh-CN" sz="1350" dirty="0">
                <a:latin typeface="Times New Roman" panose="02020603050405020304" pitchFamily="18" charset="0"/>
                <a:cs typeface="Times New Roman" panose="02020603050405020304" pitchFamily="18" charset="0"/>
              </a:rPr>
              <a:t>var</a:t>
            </a:r>
            <a:r>
              <a:rPr lang="zh-CN" altLang="en-US" sz="1350" dirty="0">
                <a:latin typeface="Times New Roman" panose="02020603050405020304" pitchFamily="18" charset="0"/>
                <a:cs typeface="Times New Roman" panose="02020603050405020304" pitchFamily="18" charset="0"/>
              </a:rPr>
              <a:t>，它的值分别带入</a:t>
            </a:r>
            <a:r>
              <a:rPr lang="en-US" altLang="zh-CN" sz="1350" dirty="0">
                <a:latin typeface="Times New Roman" panose="02020603050405020304" pitchFamily="18" charset="0"/>
                <a:cs typeface="Times New Roman" panose="02020603050405020304" pitchFamily="18" charset="0"/>
              </a:rPr>
              <a:t>age-</a:t>
            </a:r>
            <a:r>
              <a:rPr lang="en-US" altLang="zh-CN" sz="1350" dirty="0" err="1">
                <a:latin typeface="Times New Roman" panose="02020603050405020304" pitchFamily="18" charset="0"/>
                <a:cs typeface="Times New Roman" panose="02020603050405020304" pitchFamily="18" charset="0"/>
              </a:rPr>
              <a:t>university_female</a:t>
            </a:r>
            <a:r>
              <a:rPr lang="en-US" altLang="zh-CN" sz="1350" dirty="0">
                <a:latin typeface="Times New Roman" panose="02020603050405020304" pitchFamily="18" charset="0"/>
                <a:cs typeface="Times New Roman" panose="02020603050405020304" pitchFamily="18" charset="0"/>
              </a:rPr>
              <a:t> </a:t>
            </a:r>
            <a:r>
              <a:rPr lang="zh-CN" altLang="en-US" sz="1350" dirty="0">
                <a:latin typeface="Times New Roman" panose="02020603050405020304" pitchFamily="18" charset="0"/>
                <a:cs typeface="Times New Roman" panose="02020603050405020304" pitchFamily="18" charset="0"/>
              </a:rPr>
              <a:t>变量</a:t>
            </a:r>
            <a:endParaRPr lang="zh-CN" altLang="en-US" sz="1350" dirty="0">
              <a:latin typeface="Times New Roman" panose="02020603050405020304" pitchFamily="18" charset="0"/>
              <a:cs typeface="Times New Roman" panose="02020603050405020304" pitchFamily="18" charset="0"/>
            </a:endParaRPr>
          </a:p>
        </p:txBody>
      </p:sp>
      <p:sp>
        <p:nvSpPr>
          <p:cNvPr id="19" name="文本框 18"/>
          <p:cNvSpPr txBox="1"/>
          <p:nvPr/>
        </p:nvSpPr>
        <p:spPr>
          <a:xfrm>
            <a:off x="4717473" y="4570251"/>
            <a:ext cx="3505777" cy="300082"/>
          </a:xfrm>
          <a:prstGeom prst="rect">
            <a:avLst/>
          </a:prstGeom>
          <a:noFill/>
        </p:spPr>
        <p:txBody>
          <a:bodyPr wrap="square" rtlCol="0">
            <a:spAutoFit/>
          </a:bodyPr>
          <a:lstStyle/>
          <a:p>
            <a:pPr marL="214630" indent="-214630">
              <a:buFont typeface="Wingdings" panose="05000000000000000000" pitchFamily="2" charset="2"/>
              <a:buChar char="l"/>
            </a:pPr>
            <a:r>
              <a:rPr lang="zh-CN" altLang="en-US" sz="1350" dirty="0">
                <a:latin typeface="Times New Roman" panose="02020603050405020304" pitchFamily="18" charset="0"/>
                <a:cs typeface="Times New Roman" panose="02020603050405020304" pitchFamily="18" charset="0"/>
              </a:rPr>
              <a:t>循环</a:t>
            </a:r>
            <a:r>
              <a:rPr lang="en-US" altLang="zh-CN" sz="1350" dirty="0" err="1">
                <a:latin typeface="Times New Roman" panose="02020603050405020304" pitchFamily="18" charset="0"/>
                <a:cs typeface="Times New Roman" panose="02020603050405020304" pitchFamily="18" charset="0"/>
              </a:rPr>
              <a:t>i</a:t>
            </a:r>
            <a:r>
              <a:rPr lang="zh-CN" altLang="en-US" sz="1350" dirty="0">
                <a:latin typeface="Times New Roman" panose="02020603050405020304" pitchFamily="18" charset="0"/>
                <a:cs typeface="Times New Roman" panose="02020603050405020304" pitchFamily="18" charset="0"/>
              </a:rPr>
              <a:t>，分别带入</a:t>
            </a:r>
            <a:r>
              <a:rPr lang="en-US" altLang="zh-CN" sz="1350" dirty="0">
                <a:latin typeface="Times New Roman" panose="02020603050405020304" pitchFamily="18" charset="0"/>
                <a:cs typeface="Times New Roman" panose="02020603050405020304" pitchFamily="18" charset="0"/>
              </a:rPr>
              <a:t>1985,1986</a:t>
            </a:r>
            <a:r>
              <a:rPr lang="zh-CN" altLang="en-US" sz="1350" dirty="0">
                <a:latin typeface="Times New Roman" panose="02020603050405020304" pitchFamily="18" charset="0"/>
                <a:cs typeface="Times New Roman" panose="02020603050405020304" pitchFamily="18" charset="0"/>
              </a:rPr>
              <a:t>，</a:t>
            </a:r>
            <a:r>
              <a:rPr lang="en-US" altLang="zh-CN" sz="1350" dirty="0">
                <a:latin typeface="Times New Roman" panose="02020603050405020304" pitchFamily="18" charset="0"/>
                <a:cs typeface="Times New Roman" panose="02020603050405020304" pitchFamily="18" charset="0"/>
              </a:rPr>
              <a:t>……,2004</a:t>
            </a:r>
            <a:endParaRPr lang="zh-CN" altLang="en-US" sz="1350" dirty="0">
              <a:latin typeface="Times New Roman" panose="02020603050405020304" pitchFamily="18" charset="0"/>
              <a:cs typeface="Times New Roman" panose="02020603050405020304" pitchFamily="18" charset="0"/>
            </a:endParaRPr>
          </a:p>
        </p:txBody>
      </p:sp>
      <p:sp>
        <p:nvSpPr>
          <p:cNvPr id="20" name="文本框 19"/>
          <p:cNvSpPr txBox="1"/>
          <p:nvPr/>
        </p:nvSpPr>
        <p:spPr>
          <a:xfrm>
            <a:off x="4761923" y="5182599"/>
            <a:ext cx="3505777" cy="300082"/>
          </a:xfrm>
          <a:prstGeom prst="rect">
            <a:avLst/>
          </a:prstGeom>
          <a:noFill/>
        </p:spPr>
        <p:txBody>
          <a:bodyPr wrap="square" rtlCol="0">
            <a:spAutoFit/>
          </a:bodyPr>
          <a:lstStyle/>
          <a:p>
            <a:pPr marL="214630" indent="-214630">
              <a:buFont typeface="Wingdings" panose="05000000000000000000" pitchFamily="2" charset="2"/>
              <a:buChar char="l"/>
            </a:pPr>
            <a:r>
              <a:rPr lang="zh-CN" altLang="en-US" sz="1350" dirty="0">
                <a:latin typeface="Times New Roman" panose="02020603050405020304" pitchFamily="18" charset="0"/>
                <a:cs typeface="Times New Roman" panose="02020603050405020304" pitchFamily="18" charset="0"/>
              </a:rPr>
              <a:t>循环语句需要有</a:t>
            </a:r>
            <a:r>
              <a:rPr lang="en-US" altLang="zh-CN" sz="1350" dirty="0">
                <a:latin typeface="Times New Roman" panose="02020603050405020304" pitchFamily="18" charset="0"/>
                <a:cs typeface="Times New Roman" panose="02020603050405020304" pitchFamily="18" charset="0"/>
              </a:rPr>
              <a:t>{   }</a:t>
            </a:r>
            <a:endParaRPr lang="zh-CN" altLang="en-US" sz="1350" dirty="0">
              <a:latin typeface="Times New Roman" panose="02020603050405020304" pitchFamily="18" charset="0"/>
              <a:cs typeface="Times New Roman" panose="02020603050405020304" pitchFamily="18" charset="0"/>
            </a:endParaRPr>
          </a:p>
        </p:txBody>
      </p:sp>
      <p:sp>
        <p:nvSpPr>
          <p:cNvPr id="16" name="副标题 4"/>
          <p:cNvSpPr txBox="1"/>
          <p:nvPr/>
        </p:nvSpPr>
        <p:spPr>
          <a:xfrm>
            <a:off x="-93174" y="437732"/>
            <a:ext cx="6988969" cy="523220"/>
          </a:xfrm>
          <a:prstGeom prst="rect">
            <a:avLst/>
          </a:prstGeom>
          <a:noFill/>
          <a:ln w="9525">
            <a:noFill/>
          </a:ln>
        </p:spPr>
        <p:txBody>
          <a:bodyPr wrap="square" rtlCol="0">
            <a:spAutoFit/>
          </a:bodyPr>
          <a:lstStyle>
            <a:lvl1pPr marL="0" indent="0" algn="ctr" rtl="0" eaLnBrk="0" fontAlgn="base" hangingPunct="0">
              <a:spcBef>
                <a:spcPct val="20000"/>
              </a:spcBef>
              <a:spcAft>
                <a:spcPct val="0"/>
              </a:spcAft>
              <a:buFont typeface="Arial" panose="020B0604020202020204" pitchFamily="34" charset="0"/>
              <a:buNone/>
              <a:defRPr sz="3200">
                <a:solidFill>
                  <a:schemeClr val="tx1"/>
                </a:solidFill>
                <a:latin typeface="+mn-lt"/>
                <a:ea typeface="+mn-ea"/>
                <a:cs typeface="+mn-cs"/>
                <a:sym typeface="Calibri" panose="020F0502020204030204" pitchFamily="34" charset="0"/>
              </a:defRPr>
            </a:lvl1pPr>
            <a:lvl2pPr marL="457200" indent="0" algn="ctr" rtl="0" eaLnBrk="0" fontAlgn="base" hangingPunct="0">
              <a:spcBef>
                <a:spcPct val="20000"/>
              </a:spcBef>
              <a:spcAft>
                <a:spcPct val="0"/>
              </a:spcAft>
              <a:buFont typeface="Arial" panose="020B0604020202020204" pitchFamily="34" charset="0"/>
              <a:buNone/>
              <a:defRPr sz="2800">
                <a:solidFill>
                  <a:schemeClr val="tx1"/>
                </a:solidFill>
                <a:latin typeface="+mn-lt"/>
                <a:ea typeface="+mn-ea"/>
                <a:sym typeface="Calibri" panose="020F0502020204030204" pitchFamily="34" charset="0"/>
              </a:defRPr>
            </a:lvl2pPr>
            <a:lvl3pPr marL="914400" indent="0" algn="ctr" rtl="0" eaLnBrk="0" fontAlgn="base" hangingPunct="0">
              <a:spcBef>
                <a:spcPct val="20000"/>
              </a:spcBef>
              <a:spcAft>
                <a:spcPct val="0"/>
              </a:spcAft>
              <a:buFont typeface="Arial" panose="020B0604020202020204" pitchFamily="34" charset="0"/>
              <a:buNone/>
              <a:defRPr sz="2400">
                <a:solidFill>
                  <a:schemeClr val="tx1"/>
                </a:solidFill>
                <a:latin typeface="+mn-lt"/>
                <a:ea typeface="+mn-ea"/>
                <a:sym typeface="Calibri" panose="020F0502020204030204" pitchFamily="34" charset="0"/>
              </a:defRPr>
            </a:lvl3pPr>
            <a:lvl4pPr marL="1371600" indent="0" algn="ctr" rtl="0" eaLnBrk="0" fontAlgn="base" hangingPunct="0">
              <a:spcBef>
                <a:spcPct val="20000"/>
              </a:spcBef>
              <a:spcAft>
                <a:spcPct val="0"/>
              </a:spcAft>
              <a:buFont typeface="Arial" panose="020B0604020202020204" pitchFamily="34" charset="0"/>
              <a:buNone/>
              <a:defRPr sz="2000">
                <a:solidFill>
                  <a:schemeClr val="tx1"/>
                </a:solidFill>
                <a:latin typeface="+mn-lt"/>
                <a:ea typeface="+mn-ea"/>
                <a:sym typeface="Calibri" panose="020F0502020204030204" pitchFamily="34" charset="0"/>
              </a:defRPr>
            </a:lvl4pPr>
            <a:lvl5pPr marL="1828800" indent="0" algn="ctr" rtl="0" eaLnBrk="0" fontAlgn="base" hangingPunct="0">
              <a:spcBef>
                <a:spcPct val="20000"/>
              </a:spcBef>
              <a:spcAft>
                <a:spcPct val="0"/>
              </a:spcAft>
              <a:buFont typeface="Arial" panose="020B0604020202020204" pitchFamily="34" charset="0"/>
              <a:buNone/>
              <a:defRPr sz="2000">
                <a:solidFill>
                  <a:schemeClr val="tx1"/>
                </a:solidFill>
                <a:latin typeface="+mn-lt"/>
                <a:ea typeface="+mn-ea"/>
                <a:sym typeface="Calibri" panose="020F0502020204030204" pitchFamily="34" charset="0"/>
              </a:defRPr>
            </a:lvl5pPr>
            <a:lvl6pPr marL="2286000" indent="0" algn="ctr" rtl="0" fontAlgn="base">
              <a:spcBef>
                <a:spcPct val="20000"/>
              </a:spcBef>
              <a:spcAft>
                <a:spcPct val="0"/>
              </a:spcAft>
              <a:buFont typeface="Arial" panose="020B0604020202020204" pitchFamily="34" charset="0"/>
              <a:buNone/>
              <a:defRPr sz="2000">
                <a:solidFill>
                  <a:schemeClr val="tx1"/>
                </a:solidFill>
                <a:latin typeface="+mn-lt"/>
                <a:ea typeface="+mn-ea"/>
                <a:sym typeface="Calibri" panose="020F0502020204030204" pitchFamily="34" charset="0"/>
              </a:defRPr>
            </a:lvl6pPr>
            <a:lvl7pPr marL="2743200" indent="0" algn="ctr" rtl="0" fontAlgn="base">
              <a:spcBef>
                <a:spcPct val="20000"/>
              </a:spcBef>
              <a:spcAft>
                <a:spcPct val="0"/>
              </a:spcAft>
              <a:buFont typeface="Arial" panose="020B0604020202020204" pitchFamily="34" charset="0"/>
              <a:buNone/>
              <a:defRPr sz="2000">
                <a:solidFill>
                  <a:schemeClr val="tx1"/>
                </a:solidFill>
                <a:latin typeface="+mn-lt"/>
                <a:ea typeface="+mn-ea"/>
                <a:sym typeface="Calibri" panose="020F0502020204030204" pitchFamily="34" charset="0"/>
              </a:defRPr>
            </a:lvl7pPr>
            <a:lvl8pPr marL="3200400" indent="0" algn="ctr" rtl="0" fontAlgn="base">
              <a:spcBef>
                <a:spcPct val="20000"/>
              </a:spcBef>
              <a:spcAft>
                <a:spcPct val="0"/>
              </a:spcAft>
              <a:buFont typeface="Arial" panose="020B0604020202020204" pitchFamily="34" charset="0"/>
              <a:buNone/>
              <a:defRPr sz="2000">
                <a:solidFill>
                  <a:schemeClr val="tx1"/>
                </a:solidFill>
                <a:latin typeface="+mn-lt"/>
                <a:ea typeface="+mn-ea"/>
                <a:sym typeface="Calibri" panose="020F0502020204030204" pitchFamily="34" charset="0"/>
              </a:defRPr>
            </a:lvl8pPr>
            <a:lvl9pPr marL="3657600" indent="0" algn="ctr" rtl="0" fontAlgn="base">
              <a:spcBef>
                <a:spcPct val="20000"/>
              </a:spcBef>
              <a:spcAft>
                <a:spcPct val="0"/>
              </a:spcAft>
              <a:buFont typeface="Arial" panose="020B0604020202020204" pitchFamily="34" charset="0"/>
              <a:buNone/>
              <a:defRPr sz="2000">
                <a:solidFill>
                  <a:schemeClr val="tx1"/>
                </a:solidFill>
                <a:latin typeface="+mn-lt"/>
                <a:ea typeface="+mn-ea"/>
                <a:sym typeface="Calibri" panose="020F0502020204030204" pitchFamily="34" charset="0"/>
              </a:defRPr>
            </a:lvl9pPr>
          </a:lstStyle>
          <a:p>
            <a:pPr defTabSz="914400"/>
            <a:r>
              <a:rPr lang="zh-CN" altLang="en-US" sz="2800" kern="0">
                <a:solidFill>
                  <a:prstClr val="black">
                    <a:hueOff val="0"/>
                    <a:satOff val="0"/>
                    <a:lumOff val="0"/>
                    <a:alphaOff val="0"/>
                  </a:prstClr>
                </a:solidFill>
                <a:latin typeface="楷体" panose="02010609060101010101" pitchFamily="49" charset="-122"/>
                <a:ea typeface="楷体" panose="02010609060101010101" pitchFamily="49" charset="-122"/>
              </a:rPr>
              <a:t>参考书：</a:t>
            </a:r>
            <a:r>
              <a:rPr lang="en-US" altLang="zh-CN" sz="2800" kern="0">
                <a:solidFill>
                  <a:prstClr val="black">
                    <a:hueOff val="0"/>
                    <a:satOff val="0"/>
                    <a:lumOff val="0"/>
                    <a:alphaOff val="0"/>
                  </a:prstClr>
                </a:solidFill>
                <a:latin typeface="楷体" panose="02010609060101010101" pitchFamily="49" charset="-122"/>
                <a:ea typeface="楷体" panose="02010609060101010101" pitchFamily="49" charset="-122"/>
              </a:rPr>
              <a:t>STATA</a:t>
            </a:r>
            <a:r>
              <a:rPr lang="zh-CN" altLang="en-US" sz="2800" kern="0">
                <a:solidFill>
                  <a:prstClr val="black">
                    <a:hueOff val="0"/>
                    <a:satOff val="0"/>
                    <a:lumOff val="0"/>
                    <a:alphaOff val="0"/>
                  </a:prstClr>
                </a:solidFill>
                <a:latin typeface="楷体" panose="02010609060101010101" pitchFamily="49" charset="-122"/>
                <a:ea typeface="楷体" panose="02010609060101010101" pitchFamily="49" charset="-122"/>
              </a:rPr>
              <a:t>软件教程（人大十八讲）</a:t>
            </a:r>
            <a:endParaRPr lang="zh-CN" altLang="en-US" sz="2800" kern="0" dirty="0">
              <a:solidFill>
                <a:prstClr val="black">
                  <a:hueOff val="0"/>
                  <a:satOff val="0"/>
                  <a:lumOff val="0"/>
                  <a:alphaOff val="0"/>
                </a:prstClr>
              </a:solidFill>
              <a:latin typeface="楷体" panose="02010609060101010101" pitchFamily="49" charset="-122"/>
              <a:ea typeface="楷体" panose="02010609060101010101" pitchFamily="49"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84514" y="1610137"/>
            <a:ext cx="4057650" cy="415498"/>
          </a:xfrm>
          <a:prstGeom prst="rect">
            <a:avLst/>
          </a:prstGeom>
          <a:noFill/>
        </p:spPr>
        <p:txBody>
          <a:bodyPr wrap="square" rtlCol="0">
            <a:spAutoFit/>
          </a:bodyPr>
          <a:lstStyle/>
          <a:p>
            <a:r>
              <a:rPr lang="en-US" altLang="zh-CN" sz="2100" dirty="0">
                <a:latin typeface="Times New Roman" panose="02020603050405020304" pitchFamily="18" charset="0"/>
                <a:cs typeface="Times New Roman" panose="02020603050405020304" pitchFamily="18" charset="0"/>
              </a:rPr>
              <a:t>3. if </a:t>
            </a:r>
            <a:r>
              <a:rPr lang="zh-CN" altLang="en-US" sz="2100" dirty="0">
                <a:latin typeface="Times New Roman" panose="02020603050405020304" pitchFamily="18" charset="0"/>
                <a:cs typeface="Times New Roman" panose="02020603050405020304" pitchFamily="18" charset="0"/>
              </a:rPr>
              <a:t>条件语句</a:t>
            </a:r>
            <a:endParaRPr lang="zh-CN" altLang="en-US" sz="21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898814" y="2089203"/>
            <a:ext cx="4946072" cy="1061829"/>
          </a:xfrm>
          <a:prstGeom prst="rect">
            <a:avLst/>
          </a:prstGeom>
          <a:noFill/>
        </p:spPr>
        <p:txBody>
          <a:bodyPr wrap="square">
            <a:spAutoFit/>
          </a:bodyPr>
          <a:lstStyle/>
          <a:p>
            <a:r>
              <a:rPr lang="en-US" altLang="zh-CN" sz="2100" dirty="0">
                <a:latin typeface="Times New Roman" panose="02020603050405020304" pitchFamily="18" charset="0"/>
                <a:cs typeface="Times New Roman" panose="02020603050405020304" pitchFamily="18" charset="0"/>
              </a:rPr>
              <a:t>replace x=1 if y</a:t>
            </a:r>
            <a:r>
              <a:rPr lang="en-US" altLang="zh-CN" sz="2100" dirty="0">
                <a:solidFill>
                  <a:srgbClr val="FF0000"/>
                </a:solidFill>
                <a:latin typeface="Times New Roman" panose="02020603050405020304" pitchFamily="18" charset="0"/>
                <a:cs typeface="Times New Roman" panose="02020603050405020304" pitchFamily="18" charset="0"/>
              </a:rPr>
              <a:t>==</a:t>
            </a:r>
            <a:r>
              <a:rPr lang="en-US" altLang="zh-CN" sz="2100" dirty="0">
                <a:latin typeface="Times New Roman" panose="02020603050405020304" pitchFamily="18" charset="0"/>
                <a:cs typeface="Times New Roman" panose="02020603050405020304" pitchFamily="18" charset="0"/>
              </a:rPr>
              <a:t>2</a:t>
            </a:r>
            <a:endParaRPr lang="en-US" altLang="zh-CN" sz="2100" dirty="0">
              <a:latin typeface="Times New Roman" panose="02020603050405020304" pitchFamily="18" charset="0"/>
              <a:cs typeface="Times New Roman" panose="02020603050405020304" pitchFamily="18" charset="0"/>
            </a:endParaRPr>
          </a:p>
          <a:p>
            <a:endParaRPr lang="en-US" altLang="zh-CN" sz="2100" dirty="0">
              <a:latin typeface="Times New Roman" panose="02020603050405020304" pitchFamily="18" charset="0"/>
              <a:cs typeface="Times New Roman" panose="02020603050405020304" pitchFamily="18" charset="0"/>
            </a:endParaRPr>
          </a:p>
          <a:p>
            <a:r>
              <a:rPr lang="en-US" altLang="zh-CN" sz="2100" dirty="0">
                <a:latin typeface="Times New Roman" panose="02020603050405020304" pitchFamily="18" charset="0"/>
                <a:cs typeface="Times New Roman" panose="02020603050405020304" pitchFamily="18" charset="0"/>
              </a:rPr>
              <a:t>drop if y</a:t>
            </a:r>
            <a:r>
              <a:rPr lang="en-US" altLang="zh-CN" sz="2100" dirty="0">
                <a:solidFill>
                  <a:srgbClr val="FF0000"/>
                </a:solidFill>
                <a:latin typeface="Times New Roman" panose="02020603050405020304" pitchFamily="18" charset="0"/>
                <a:cs typeface="Times New Roman" panose="02020603050405020304" pitchFamily="18" charset="0"/>
              </a:rPr>
              <a:t>==</a:t>
            </a:r>
            <a:r>
              <a:rPr lang="en-US" altLang="zh-CN" sz="2100" dirty="0">
                <a:latin typeface="Times New Roman" panose="02020603050405020304" pitchFamily="18" charset="0"/>
                <a:cs typeface="Times New Roman" panose="02020603050405020304" pitchFamily="18" charset="0"/>
              </a:rPr>
              <a:t>2</a:t>
            </a:r>
            <a:endParaRPr lang="zh-CN" altLang="en-US" sz="21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4717473" y="2095423"/>
            <a:ext cx="3304737" cy="369332"/>
          </a:xfrm>
          <a:prstGeom prst="rect">
            <a:avLst/>
          </a:prstGeom>
          <a:noFill/>
        </p:spPr>
        <p:txBody>
          <a:bodyPr wrap="square" rtlCol="0">
            <a:spAutoFit/>
          </a:bodyPr>
          <a:lstStyle/>
          <a:p>
            <a:pPr marL="214630" indent="-214630">
              <a:buFont typeface="Wingdings" panose="05000000000000000000" pitchFamily="2" charset="2"/>
              <a:buChar char="l"/>
            </a:pPr>
            <a:r>
              <a:rPr lang="zh-CN" altLang="en-US" dirty="0">
                <a:latin typeface="Times New Roman" panose="02020603050405020304" pitchFamily="18" charset="0"/>
                <a:cs typeface="Times New Roman" panose="02020603050405020304" pitchFamily="18" charset="0"/>
              </a:rPr>
              <a:t>如果</a:t>
            </a:r>
            <a:r>
              <a:rPr lang="en-US" altLang="zh-CN" dirty="0">
                <a:latin typeface="Times New Roman" panose="02020603050405020304" pitchFamily="18" charset="0"/>
                <a:cs typeface="Times New Roman" panose="02020603050405020304" pitchFamily="18" charset="0"/>
              </a:rPr>
              <a:t>y</a:t>
            </a:r>
            <a:r>
              <a:rPr lang="zh-CN" altLang="en-US" dirty="0">
                <a:latin typeface="Times New Roman" panose="02020603050405020304" pitchFamily="18" charset="0"/>
                <a:cs typeface="Times New Roman" panose="02020603050405020304" pitchFamily="18" charset="0"/>
              </a:rPr>
              <a:t>为</a:t>
            </a:r>
            <a:r>
              <a:rPr lang="en-US" altLang="zh-CN" dirty="0">
                <a:latin typeface="Times New Roman" panose="02020603050405020304" pitchFamily="18" charset="0"/>
                <a:cs typeface="Times New Roman" panose="02020603050405020304" pitchFamily="18" charset="0"/>
              </a:rPr>
              <a:t>2</a:t>
            </a:r>
            <a:r>
              <a:rPr lang="zh-CN" altLang="en-US" dirty="0">
                <a:latin typeface="Times New Roman" panose="02020603050405020304" pitchFamily="18" charset="0"/>
                <a:cs typeface="Times New Roman" panose="02020603050405020304" pitchFamily="18" charset="0"/>
              </a:rPr>
              <a:t>，则改变</a:t>
            </a:r>
            <a:r>
              <a:rPr lang="en-US" altLang="zh-CN" dirty="0">
                <a:latin typeface="Times New Roman" panose="02020603050405020304" pitchFamily="18" charset="0"/>
                <a:cs typeface="Times New Roman" panose="02020603050405020304" pitchFamily="18" charset="0"/>
              </a:rPr>
              <a:t>x</a:t>
            </a:r>
            <a:r>
              <a:rPr lang="zh-CN" altLang="en-US" dirty="0">
                <a:latin typeface="Times New Roman" panose="02020603050405020304" pitchFamily="18" charset="0"/>
                <a:cs typeface="Times New Roman" panose="02020603050405020304" pitchFamily="18" charset="0"/>
              </a:rPr>
              <a:t>的值为</a:t>
            </a:r>
            <a:r>
              <a:rPr lang="en-US" altLang="zh-CN" dirty="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4717473" y="2842946"/>
            <a:ext cx="4109027" cy="369332"/>
          </a:xfrm>
          <a:prstGeom prst="rect">
            <a:avLst/>
          </a:prstGeom>
          <a:noFill/>
        </p:spPr>
        <p:txBody>
          <a:bodyPr wrap="square" rtlCol="0">
            <a:spAutoFit/>
          </a:bodyPr>
          <a:lstStyle/>
          <a:p>
            <a:pPr marL="214630" indent="-214630">
              <a:buFont typeface="Wingdings" panose="05000000000000000000" pitchFamily="2" charset="2"/>
              <a:buChar char="l"/>
            </a:pPr>
            <a:r>
              <a:rPr lang="zh-CN" altLang="en-US" dirty="0">
                <a:latin typeface="Times New Roman" panose="02020603050405020304" pitchFamily="18" charset="0"/>
                <a:cs typeface="Times New Roman" panose="02020603050405020304" pitchFamily="18" charset="0"/>
              </a:rPr>
              <a:t>如果</a:t>
            </a:r>
            <a:r>
              <a:rPr lang="en-US" altLang="zh-CN" dirty="0">
                <a:latin typeface="Times New Roman" panose="02020603050405020304" pitchFamily="18" charset="0"/>
                <a:cs typeface="Times New Roman" panose="02020603050405020304" pitchFamily="18" charset="0"/>
              </a:rPr>
              <a:t>y</a:t>
            </a:r>
            <a:r>
              <a:rPr lang="zh-CN" altLang="en-US" dirty="0">
                <a:latin typeface="Times New Roman" panose="02020603050405020304" pitchFamily="18" charset="0"/>
                <a:cs typeface="Times New Roman" panose="02020603050405020304" pitchFamily="18" charset="0"/>
              </a:rPr>
              <a:t>为</a:t>
            </a:r>
            <a:r>
              <a:rPr lang="en-US" altLang="zh-CN" dirty="0">
                <a:latin typeface="Times New Roman" panose="02020603050405020304" pitchFamily="18" charset="0"/>
                <a:cs typeface="Times New Roman" panose="02020603050405020304" pitchFamily="18" charset="0"/>
              </a:rPr>
              <a:t>2</a:t>
            </a:r>
            <a:r>
              <a:rPr lang="zh-CN" altLang="en-US" dirty="0">
                <a:latin typeface="Times New Roman" panose="02020603050405020304" pitchFamily="18" charset="0"/>
                <a:cs typeface="Times New Roman" panose="02020603050405020304" pitchFamily="18" charset="0"/>
              </a:rPr>
              <a:t>，则删除这条数据</a:t>
            </a:r>
            <a:endParaRPr lang="zh-CN" altLang="en-US"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784514" y="3361459"/>
            <a:ext cx="4057650" cy="415498"/>
          </a:xfrm>
          <a:prstGeom prst="rect">
            <a:avLst/>
          </a:prstGeom>
          <a:noFill/>
        </p:spPr>
        <p:txBody>
          <a:bodyPr wrap="square" rtlCol="0">
            <a:spAutoFit/>
          </a:bodyPr>
          <a:lstStyle/>
          <a:p>
            <a:r>
              <a:rPr lang="en-US" altLang="zh-CN" sz="2100" dirty="0">
                <a:latin typeface="Times New Roman" panose="02020603050405020304" pitchFamily="18" charset="0"/>
                <a:cs typeface="Times New Roman" panose="02020603050405020304" pitchFamily="18" charset="0"/>
              </a:rPr>
              <a:t>4. gen </a:t>
            </a:r>
            <a:r>
              <a:rPr lang="zh-CN" altLang="en-US" sz="2100" dirty="0">
                <a:latin typeface="Times New Roman" panose="02020603050405020304" pitchFamily="18" charset="0"/>
                <a:cs typeface="Times New Roman" panose="02020603050405020304" pitchFamily="18" charset="0"/>
              </a:rPr>
              <a:t>和 </a:t>
            </a:r>
            <a:r>
              <a:rPr lang="en-US" altLang="zh-CN" sz="2100" dirty="0">
                <a:latin typeface="Times New Roman" panose="02020603050405020304" pitchFamily="18" charset="0"/>
                <a:cs typeface="Times New Roman" panose="02020603050405020304" pitchFamily="18" charset="0"/>
              </a:rPr>
              <a:t>rename</a:t>
            </a:r>
            <a:endParaRPr lang="zh-CN" altLang="en-US" sz="2100"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898814" y="4074036"/>
            <a:ext cx="4946072" cy="1061829"/>
          </a:xfrm>
          <a:prstGeom prst="rect">
            <a:avLst/>
          </a:prstGeom>
          <a:noFill/>
        </p:spPr>
        <p:txBody>
          <a:bodyPr wrap="square">
            <a:spAutoFit/>
          </a:bodyPr>
          <a:lstStyle/>
          <a:p>
            <a:r>
              <a:rPr lang="en-US" altLang="zh-CN" sz="2100" dirty="0">
                <a:latin typeface="Times New Roman" panose="02020603050405020304" pitchFamily="18" charset="0"/>
                <a:cs typeface="Times New Roman" panose="02020603050405020304" pitchFamily="18" charset="0"/>
              </a:rPr>
              <a:t>gen x=0</a:t>
            </a:r>
            <a:endParaRPr lang="en-US" altLang="zh-CN" sz="2100" dirty="0">
              <a:latin typeface="Times New Roman" panose="02020603050405020304" pitchFamily="18" charset="0"/>
              <a:cs typeface="Times New Roman" panose="02020603050405020304" pitchFamily="18" charset="0"/>
            </a:endParaRPr>
          </a:p>
          <a:p>
            <a:endParaRPr lang="en-US" altLang="zh-CN" sz="2100" dirty="0">
              <a:latin typeface="Times New Roman" panose="02020603050405020304" pitchFamily="18" charset="0"/>
              <a:cs typeface="Times New Roman" panose="02020603050405020304" pitchFamily="18" charset="0"/>
            </a:endParaRPr>
          </a:p>
          <a:p>
            <a:r>
              <a:rPr lang="en-US" altLang="zh-CN" sz="2100" dirty="0">
                <a:latin typeface="Times New Roman" panose="02020603050405020304" pitchFamily="18" charset="0"/>
                <a:cs typeface="Times New Roman" panose="02020603050405020304" pitchFamily="18" charset="0"/>
              </a:rPr>
              <a:t>rename x y</a:t>
            </a:r>
            <a:endParaRPr lang="zh-CN" altLang="en-US" sz="2100" dirty="0">
              <a:latin typeface="Times New Roman" panose="02020603050405020304" pitchFamily="18" charset="0"/>
              <a:cs typeface="Times New Roman" panose="02020603050405020304" pitchFamily="18" charset="0"/>
            </a:endParaRPr>
          </a:p>
        </p:txBody>
      </p:sp>
      <p:sp>
        <p:nvSpPr>
          <p:cNvPr id="21" name="文本框 20"/>
          <p:cNvSpPr txBox="1"/>
          <p:nvPr/>
        </p:nvSpPr>
        <p:spPr>
          <a:xfrm>
            <a:off x="4717473" y="4481966"/>
            <a:ext cx="2946977" cy="369332"/>
          </a:xfrm>
          <a:prstGeom prst="rect">
            <a:avLst/>
          </a:prstGeom>
          <a:noFill/>
        </p:spPr>
        <p:txBody>
          <a:bodyPr wrap="square" rtlCol="0">
            <a:spAutoFit/>
          </a:bodyPr>
          <a:lstStyle/>
          <a:p>
            <a:pPr marL="214630" indent="-214630">
              <a:buFont typeface="Wingdings" panose="05000000000000000000" pitchFamily="2" charset="2"/>
              <a:buChar char="l"/>
            </a:pPr>
            <a:r>
              <a:rPr lang="zh-CN" altLang="en-US" dirty="0">
                <a:latin typeface="Times New Roman" panose="02020603050405020304" pitchFamily="18" charset="0"/>
                <a:cs typeface="Times New Roman" panose="02020603050405020304" pitchFamily="18" charset="0"/>
              </a:rPr>
              <a:t>将变量</a:t>
            </a:r>
            <a:r>
              <a:rPr lang="en-US" altLang="zh-CN" dirty="0">
                <a:latin typeface="Times New Roman" panose="02020603050405020304" pitchFamily="18" charset="0"/>
                <a:cs typeface="Times New Roman" panose="02020603050405020304" pitchFamily="18" charset="0"/>
              </a:rPr>
              <a:t>x</a:t>
            </a:r>
            <a:r>
              <a:rPr lang="zh-CN" altLang="en-US" dirty="0">
                <a:latin typeface="Times New Roman" panose="02020603050405020304" pitchFamily="18" charset="0"/>
                <a:cs typeface="Times New Roman" panose="02020603050405020304" pitchFamily="18" charset="0"/>
              </a:rPr>
              <a:t>的名称更改为</a:t>
            </a:r>
            <a:r>
              <a:rPr lang="en-US" altLang="zh-CN" dirty="0">
                <a:latin typeface="Times New Roman" panose="02020603050405020304" pitchFamily="18" charset="0"/>
                <a:cs typeface="Times New Roman" panose="02020603050405020304" pitchFamily="18" charset="0"/>
              </a:rPr>
              <a:t>y</a:t>
            </a:r>
            <a:endParaRPr lang="zh-CN" altLang="en-US" dirty="0">
              <a:latin typeface="Times New Roman" panose="02020603050405020304" pitchFamily="18" charset="0"/>
              <a:cs typeface="Times New Roman" panose="02020603050405020304" pitchFamily="18" charset="0"/>
            </a:endParaRPr>
          </a:p>
        </p:txBody>
      </p:sp>
      <p:sp>
        <p:nvSpPr>
          <p:cNvPr id="22" name="文本框 21"/>
          <p:cNvSpPr txBox="1"/>
          <p:nvPr/>
        </p:nvSpPr>
        <p:spPr>
          <a:xfrm>
            <a:off x="4717473" y="3800956"/>
            <a:ext cx="3118427" cy="369332"/>
          </a:xfrm>
          <a:prstGeom prst="rect">
            <a:avLst/>
          </a:prstGeom>
          <a:noFill/>
        </p:spPr>
        <p:txBody>
          <a:bodyPr wrap="square" rtlCol="0">
            <a:spAutoFit/>
          </a:bodyPr>
          <a:lstStyle/>
          <a:p>
            <a:pPr marL="214630" indent="-214630">
              <a:buFont typeface="Wingdings" panose="05000000000000000000" pitchFamily="2" charset="2"/>
              <a:buChar char="l"/>
            </a:pPr>
            <a:r>
              <a:rPr lang="zh-CN" altLang="en-US" dirty="0">
                <a:latin typeface="Times New Roman" panose="02020603050405020304" pitchFamily="18" charset="0"/>
                <a:cs typeface="Times New Roman" panose="02020603050405020304" pitchFamily="18" charset="0"/>
              </a:rPr>
              <a:t>生成新变量</a:t>
            </a:r>
            <a:r>
              <a:rPr lang="en-US" altLang="zh-CN" dirty="0">
                <a:latin typeface="Times New Roman" panose="02020603050405020304" pitchFamily="18" charset="0"/>
                <a:cs typeface="Times New Roman" panose="02020603050405020304" pitchFamily="18" charset="0"/>
              </a:rPr>
              <a:t>x</a:t>
            </a:r>
            <a:r>
              <a:rPr lang="zh-CN" altLang="en-US" dirty="0">
                <a:latin typeface="Times New Roman" panose="02020603050405020304" pitchFamily="18" charset="0"/>
                <a:cs typeface="Times New Roman" panose="02020603050405020304" pitchFamily="18" charset="0"/>
              </a:rPr>
              <a:t>， 取值都为</a:t>
            </a:r>
            <a:r>
              <a:rPr lang="en-US" altLang="zh-CN" dirty="0">
                <a:latin typeface="Times New Roman" panose="02020603050405020304" pitchFamily="18" charset="0"/>
                <a:cs typeface="Times New Roman" panose="02020603050405020304" pitchFamily="18" charset="0"/>
              </a:rPr>
              <a:t>0</a:t>
            </a:r>
            <a:endParaRPr lang="zh-CN" altLang="en-US" dirty="0">
              <a:latin typeface="Times New Roman" panose="02020603050405020304" pitchFamily="18" charset="0"/>
              <a:cs typeface="Times New Roman" panose="02020603050405020304" pitchFamily="18" charset="0"/>
            </a:endParaRPr>
          </a:p>
        </p:txBody>
      </p:sp>
      <p:sp>
        <p:nvSpPr>
          <p:cNvPr id="15" name="副标题 4"/>
          <p:cNvSpPr txBox="1"/>
          <p:nvPr/>
        </p:nvSpPr>
        <p:spPr>
          <a:xfrm>
            <a:off x="-93174" y="437732"/>
            <a:ext cx="6988969" cy="523220"/>
          </a:xfrm>
          <a:prstGeom prst="rect">
            <a:avLst/>
          </a:prstGeom>
          <a:noFill/>
          <a:ln w="9525">
            <a:noFill/>
          </a:ln>
        </p:spPr>
        <p:txBody>
          <a:bodyPr wrap="square" rtlCol="0">
            <a:spAutoFit/>
          </a:bodyPr>
          <a:lstStyle>
            <a:lvl1pPr marL="0" indent="0" algn="ctr" rtl="0" eaLnBrk="0" fontAlgn="base" hangingPunct="0">
              <a:spcBef>
                <a:spcPct val="20000"/>
              </a:spcBef>
              <a:spcAft>
                <a:spcPct val="0"/>
              </a:spcAft>
              <a:buFont typeface="Arial" panose="020B0604020202020204" pitchFamily="34" charset="0"/>
              <a:buNone/>
              <a:defRPr sz="3200">
                <a:solidFill>
                  <a:schemeClr val="tx1"/>
                </a:solidFill>
                <a:latin typeface="+mn-lt"/>
                <a:ea typeface="+mn-ea"/>
                <a:cs typeface="+mn-cs"/>
                <a:sym typeface="Calibri" panose="020F0502020204030204" pitchFamily="34" charset="0"/>
              </a:defRPr>
            </a:lvl1pPr>
            <a:lvl2pPr marL="457200" indent="0" algn="ctr" rtl="0" eaLnBrk="0" fontAlgn="base" hangingPunct="0">
              <a:spcBef>
                <a:spcPct val="20000"/>
              </a:spcBef>
              <a:spcAft>
                <a:spcPct val="0"/>
              </a:spcAft>
              <a:buFont typeface="Arial" panose="020B0604020202020204" pitchFamily="34" charset="0"/>
              <a:buNone/>
              <a:defRPr sz="2800">
                <a:solidFill>
                  <a:schemeClr val="tx1"/>
                </a:solidFill>
                <a:latin typeface="+mn-lt"/>
                <a:ea typeface="+mn-ea"/>
                <a:sym typeface="Calibri" panose="020F0502020204030204" pitchFamily="34" charset="0"/>
              </a:defRPr>
            </a:lvl2pPr>
            <a:lvl3pPr marL="914400" indent="0" algn="ctr" rtl="0" eaLnBrk="0" fontAlgn="base" hangingPunct="0">
              <a:spcBef>
                <a:spcPct val="20000"/>
              </a:spcBef>
              <a:spcAft>
                <a:spcPct val="0"/>
              </a:spcAft>
              <a:buFont typeface="Arial" panose="020B0604020202020204" pitchFamily="34" charset="0"/>
              <a:buNone/>
              <a:defRPr sz="2400">
                <a:solidFill>
                  <a:schemeClr val="tx1"/>
                </a:solidFill>
                <a:latin typeface="+mn-lt"/>
                <a:ea typeface="+mn-ea"/>
                <a:sym typeface="Calibri" panose="020F0502020204030204" pitchFamily="34" charset="0"/>
              </a:defRPr>
            </a:lvl3pPr>
            <a:lvl4pPr marL="1371600" indent="0" algn="ctr" rtl="0" eaLnBrk="0" fontAlgn="base" hangingPunct="0">
              <a:spcBef>
                <a:spcPct val="20000"/>
              </a:spcBef>
              <a:spcAft>
                <a:spcPct val="0"/>
              </a:spcAft>
              <a:buFont typeface="Arial" panose="020B0604020202020204" pitchFamily="34" charset="0"/>
              <a:buNone/>
              <a:defRPr sz="2000">
                <a:solidFill>
                  <a:schemeClr val="tx1"/>
                </a:solidFill>
                <a:latin typeface="+mn-lt"/>
                <a:ea typeface="+mn-ea"/>
                <a:sym typeface="Calibri" panose="020F0502020204030204" pitchFamily="34" charset="0"/>
              </a:defRPr>
            </a:lvl4pPr>
            <a:lvl5pPr marL="1828800" indent="0" algn="ctr" rtl="0" eaLnBrk="0" fontAlgn="base" hangingPunct="0">
              <a:spcBef>
                <a:spcPct val="20000"/>
              </a:spcBef>
              <a:spcAft>
                <a:spcPct val="0"/>
              </a:spcAft>
              <a:buFont typeface="Arial" panose="020B0604020202020204" pitchFamily="34" charset="0"/>
              <a:buNone/>
              <a:defRPr sz="2000">
                <a:solidFill>
                  <a:schemeClr val="tx1"/>
                </a:solidFill>
                <a:latin typeface="+mn-lt"/>
                <a:ea typeface="+mn-ea"/>
                <a:sym typeface="Calibri" panose="020F0502020204030204" pitchFamily="34" charset="0"/>
              </a:defRPr>
            </a:lvl5pPr>
            <a:lvl6pPr marL="2286000" indent="0" algn="ctr" rtl="0" fontAlgn="base">
              <a:spcBef>
                <a:spcPct val="20000"/>
              </a:spcBef>
              <a:spcAft>
                <a:spcPct val="0"/>
              </a:spcAft>
              <a:buFont typeface="Arial" panose="020B0604020202020204" pitchFamily="34" charset="0"/>
              <a:buNone/>
              <a:defRPr sz="2000">
                <a:solidFill>
                  <a:schemeClr val="tx1"/>
                </a:solidFill>
                <a:latin typeface="+mn-lt"/>
                <a:ea typeface="+mn-ea"/>
                <a:sym typeface="Calibri" panose="020F0502020204030204" pitchFamily="34" charset="0"/>
              </a:defRPr>
            </a:lvl6pPr>
            <a:lvl7pPr marL="2743200" indent="0" algn="ctr" rtl="0" fontAlgn="base">
              <a:spcBef>
                <a:spcPct val="20000"/>
              </a:spcBef>
              <a:spcAft>
                <a:spcPct val="0"/>
              </a:spcAft>
              <a:buFont typeface="Arial" panose="020B0604020202020204" pitchFamily="34" charset="0"/>
              <a:buNone/>
              <a:defRPr sz="2000">
                <a:solidFill>
                  <a:schemeClr val="tx1"/>
                </a:solidFill>
                <a:latin typeface="+mn-lt"/>
                <a:ea typeface="+mn-ea"/>
                <a:sym typeface="Calibri" panose="020F0502020204030204" pitchFamily="34" charset="0"/>
              </a:defRPr>
            </a:lvl7pPr>
            <a:lvl8pPr marL="3200400" indent="0" algn="ctr" rtl="0" fontAlgn="base">
              <a:spcBef>
                <a:spcPct val="20000"/>
              </a:spcBef>
              <a:spcAft>
                <a:spcPct val="0"/>
              </a:spcAft>
              <a:buFont typeface="Arial" panose="020B0604020202020204" pitchFamily="34" charset="0"/>
              <a:buNone/>
              <a:defRPr sz="2000">
                <a:solidFill>
                  <a:schemeClr val="tx1"/>
                </a:solidFill>
                <a:latin typeface="+mn-lt"/>
                <a:ea typeface="+mn-ea"/>
                <a:sym typeface="Calibri" panose="020F0502020204030204" pitchFamily="34" charset="0"/>
              </a:defRPr>
            </a:lvl8pPr>
            <a:lvl9pPr marL="3657600" indent="0" algn="ctr" rtl="0" fontAlgn="base">
              <a:spcBef>
                <a:spcPct val="20000"/>
              </a:spcBef>
              <a:spcAft>
                <a:spcPct val="0"/>
              </a:spcAft>
              <a:buFont typeface="Arial" panose="020B0604020202020204" pitchFamily="34" charset="0"/>
              <a:buNone/>
              <a:defRPr sz="2000">
                <a:solidFill>
                  <a:schemeClr val="tx1"/>
                </a:solidFill>
                <a:latin typeface="+mn-lt"/>
                <a:ea typeface="+mn-ea"/>
                <a:sym typeface="Calibri" panose="020F0502020204030204" pitchFamily="34" charset="0"/>
              </a:defRPr>
            </a:lvl9pPr>
          </a:lstStyle>
          <a:p>
            <a:pPr defTabSz="914400"/>
            <a:r>
              <a:rPr lang="zh-CN" altLang="en-US" sz="2800" kern="0">
                <a:solidFill>
                  <a:prstClr val="black">
                    <a:hueOff val="0"/>
                    <a:satOff val="0"/>
                    <a:lumOff val="0"/>
                    <a:alphaOff val="0"/>
                  </a:prstClr>
                </a:solidFill>
                <a:latin typeface="楷体" panose="02010609060101010101" pitchFamily="49" charset="-122"/>
                <a:ea typeface="楷体" panose="02010609060101010101" pitchFamily="49" charset="-122"/>
              </a:rPr>
              <a:t>参考书：</a:t>
            </a:r>
            <a:r>
              <a:rPr lang="en-US" altLang="zh-CN" sz="2800" kern="0">
                <a:solidFill>
                  <a:prstClr val="black">
                    <a:hueOff val="0"/>
                    <a:satOff val="0"/>
                    <a:lumOff val="0"/>
                    <a:alphaOff val="0"/>
                  </a:prstClr>
                </a:solidFill>
                <a:latin typeface="楷体" panose="02010609060101010101" pitchFamily="49" charset="-122"/>
                <a:ea typeface="楷体" panose="02010609060101010101" pitchFamily="49" charset="-122"/>
              </a:rPr>
              <a:t>STATA</a:t>
            </a:r>
            <a:r>
              <a:rPr lang="zh-CN" altLang="en-US" sz="2800" kern="0">
                <a:solidFill>
                  <a:prstClr val="black">
                    <a:hueOff val="0"/>
                    <a:satOff val="0"/>
                    <a:lumOff val="0"/>
                    <a:alphaOff val="0"/>
                  </a:prstClr>
                </a:solidFill>
                <a:latin typeface="楷体" panose="02010609060101010101" pitchFamily="49" charset="-122"/>
                <a:ea typeface="楷体" panose="02010609060101010101" pitchFamily="49" charset="-122"/>
              </a:rPr>
              <a:t>软件教程（人大十八讲）</a:t>
            </a:r>
            <a:endParaRPr lang="zh-CN" altLang="en-US" sz="2800" kern="0" dirty="0">
              <a:solidFill>
                <a:prstClr val="black">
                  <a:hueOff val="0"/>
                  <a:satOff val="0"/>
                  <a:lumOff val="0"/>
                  <a:alphaOff val="0"/>
                </a:prstClr>
              </a:solidFill>
              <a:latin typeface="楷体" panose="02010609060101010101" pitchFamily="49" charset="-122"/>
              <a:ea typeface="楷体" panose="02010609060101010101" pitchFamily="49"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74646" y="2476730"/>
            <a:ext cx="4999152" cy="1325563"/>
          </a:xfrm>
        </p:spPr>
        <p:txBody>
          <a:bodyPr/>
          <a:lstStyle/>
          <a:p>
            <a:r>
              <a:rPr lang="en-US" altLang="zh-CN"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Imputation</a:t>
            </a:r>
            <a:r>
              <a:rPr lang="zh-CN" altLang="en-US"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rPr>
              <a:t>处理</a:t>
            </a:r>
            <a:endParaRPr lang="zh-CN" altLang="en-US" dirty="0">
              <a:latin typeface="Times New Roman" panose="02020603050405020304" pitchFamily="18" charset="0"/>
              <a:ea typeface="楷体" panose="02010609060101010101" pitchFamily="49" charset="-122"/>
              <a:cs typeface="Times New Roman" panose="02020603050405020304" pitchFamily="18" charset="0"/>
              <a:sym typeface="Calibri" panose="020F0502020204030204" pitchFamily="34" charset="0"/>
            </a:endParaRPr>
          </a:p>
        </p:txBody>
      </p:sp>
      <p:sp>
        <p:nvSpPr>
          <p:cNvPr id="4" name="页脚占位符 3"/>
          <p:cNvSpPr>
            <a:spLocks noGrp="1"/>
          </p:cNvSpPr>
          <p:nvPr>
            <p:ph type="ftr" sz="quarter" idx="11"/>
          </p:nvPr>
        </p:nvSpPr>
        <p:spPr/>
        <p:txBody>
          <a:bodyPr/>
          <a:lstStyle/>
          <a:p>
            <a:r>
              <a:rPr lang="zh-CN" altLang="en-US"/>
              <a:t>人力资本与劳动经济研究中心</a:t>
            </a:r>
            <a:endParaRPr lang="zh-CN" altLang="en-US"/>
          </a:p>
        </p:txBody>
      </p:sp>
      <p:sp>
        <p:nvSpPr>
          <p:cNvPr id="5" name="灯片编号占位符 4"/>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48218" y="2259913"/>
            <a:ext cx="5847564" cy="1325563"/>
          </a:xfrm>
        </p:spPr>
        <p:txBody>
          <a:bodyPr/>
          <a:lstStyle/>
          <a:p>
            <a:r>
              <a:rPr lang="en-US" altLang="zh-CN" dirty="0">
                <a:latin typeface="楷体" panose="02010609060101010101" pitchFamily="49" charset="-122"/>
                <a:ea typeface="楷体" panose="02010609060101010101" pitchFamily="49" charset="-122"/>
              </a:rPr>
              <a:t>1.</a:t>
            </a:r>
            <a:r>
              <a:rPr lang="zh-CN" altLang="en-US" dirty="0">
                <a:latin typeface="楷体" panose="02010609060101010101" pitchFamily="49" charset="-122"/>
                <a:ea typeface="楷体" panose="02010609060101010101" pitchFamily="49" charset="-122"/>
              </a:rPr>
              <a:t>普抽查四分人口处理</a:t>
            </a:r>
            <a:endParaRPr lang="zh-CN" altLang="en-US" dirty="0">
              <a:latin typeface="楷体" panose="02010609060101010101" pitchFamily="49" charset="-122"/>
              <a:ea typeface="楷体" panose="02010609060101010101" pitchFamily="49" charset="-122"/>
            </a:endParaRPr>
          </a:p>
        </p:txBody>
      </p:sp>
      <p:sp>
        <p:nvSpPr>
          <p:cNvPr id="4" name="页脚占位符 3"/>
          <p:cNvSpPr>
            <a:spLocks noGrp="1"/>
          </p:cNvSpPr>
          <p:nvPr>
            <p:ph type="ftr" sz="quarter" idx="11"/>
          </p:nvPr>
        </p:nvSpPr>
        <p:spPr/>
        <p:txBody>
          <a:bodyPr/>
          <a:lstStyle/>
          <a:p>
            <a:r>
              <a:rPr lang="zh-CN" altLang="en-US"/>
              <a:t>人力资本与劳动经济研究中心</a:t>
            </a:r>
            <a:endParaRPr lang="zh-CN" altLang="en-US"/>
          </a:p>
        </p:txBody>
      </p:sp>
      <p:sp>
        <p:nvSpPr>
          <p:cNvPr id="5" name="灯片编号占位符 4"/>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1815" y="78175"/>
            <a:ext cx="8226900" cy="705600"/>
          </a:xfrm>
        </p:spPr>
        <p:txBody>
          <a:bodyPr/>
          <a:lstStyle/>
          <a:p>
            <a:r>
              <a:rPr lang="zh-CN" altLang="en-US" sz="2800" dirty="0">
                <a:latin typeface="隶书" panose="02010509060101010101" pitchFamily="49" charset="-122"/>
                <a:ea typeface="隶书" panose="02010509060101010101" pitchFamily="49" charset="-122"/>
              </a:rPr>
              <a:t>处理在校生</a:t>
            </a:r>
            <a:endParaRPr lang="zh-CN" altLang="en-US" sz="2800" dirty="0">
              <a:latin typeface="隶书" panose="02010509060101010101" pitchFamily="49" charset="-122"/>
              <a:ea typeface="隶书" panose="02010509060101010101" pitchFamily="49" charset="-122"/>
            </a:endParaRPr>
          </a:p>
        </p:txBody>
      </p:sp>
      <p:sp>
        <p:nvSpPr>
          <p:cNvPr id="6" name="文本框 5"/>
          <p:cNvSpPr txBox="1"/>
          <p:nvPr/>
        </p:nvSpPr>
        <p:spPr>
          <a:xfrm>
            <a:off x="0" y="3244850"/>
            <a:ext cx="3161030" cy="3371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600"/>
              <a:t>step1.</a:t>
            </a:r>
            <a:r>
              <a:rPr lang="zh-CN" altLang="en-US" sz="1600"/>
              <a:t>处理在校生</a:t>
            </a:r>
            <a:endParaRPr lang="zh-CN" altLang="en-US" sz="1600"/>
          </a:p>
        </p:txBody>
      </p:sp>
      <p:cxnSp>
        <p:nvCxnSpPr>
          <p:cNvPr id="7" name="直接连接符 6"/>
          <p:cNvCxnSpPr/>
          <p:nvPr/>
        </p:nvCxnSpPr>
        <p:spPr>
          <a:xfrm>
            <a:off x="3159760" y="1932940"/>
            <a:ext cx="26035" cy="310451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3159760" y="1932940"/>
            <a:ext cx="727710" cy="1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159760" y="5023485"/>
            <a:ext cx="657860" cy="13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879850" y="1621790"/>
            <a:ext cx="1933575"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dirty="0"/>
              <a:t>step1.1</a:t>
            </a:r>
            <a:r>
              <a:rPr lang="zh-CN" altLang="en-US" sz="1400" dirty="0"/>
              <a:t>计算分年分城乡分教育层级分年龄的招生人数</a:t>
            </a:r>
            <a:endParaRPr lang="zh-CN" altLang="en-US" sz="1400" dirty="0"/>
          </a:p>
        </p:txBody>
      </p:sp>
      <p:sp>
        <p:nvSpPr>
          <p:cNvPr id="17" name="文本框 16"/>
          <p:cNvSpPr txBox="1"/>
          <p:nvPr/>
        </p:nvSpPr>
        <p:spPr>
          <a:xfrm>
            <a:off x="3824605" y="4876800"/>
            <a:ext cx="2215515" cy="3067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a:t>step1.2</a:t>
            </a:r>
            <a:r>
              <a:rPr lang="zh-CN" altLang="en-US" sz="1400"/>
              <a:t>计算在校生人数</a:t>
            </a:r>
            <a:endParaRPr lang="zh-CN" altLang="en-US" sz="1400"/>
          </a:p>
        </p:txBody>
      </p:sp>
      <p:cxnSp>
        <p:nvCxnSpPr>
          <p:cNvPr id="18" name="直接箭头连接符 17"/>
          <p:cNvCxnSpPr>
            <a:stCxn id="17" idx="3"/>
          </p:cNvCxnSpPr>
          <p:nvPr/>
        </p:nvCxnSpPr>
        <p:spPr>
          <a:xfrm>
            <a:off x="6040120" y="5030470"/>
            <a:ext cx="560705" cy="69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6725285" y="1729105"/>
            <a:ext cx="2299970"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a:t>各教育层级按照招生年龄分布拆分</a:t>
            </a:r>
            <a:endParaRPr lang="zh-CN" altLang="en-US" sz="1400"/>
          </a:p>
        </p:txBody>
      </p:sp>
      <p:cxnSp>
        <p:nvCxnSpPr>
          <p:cNvPr id="4" name="直接箭头连接符 3"/>
          <p:cNvCxnSpPr/>
          <p:nvPr/>
        </p:nvCxnSpPr>
        <p:spPr>
          <a:xfrm flipV="1">
            <a:off x="5892800" y="1990090"/>
            <a:ext cx="832485" cy="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600825" y="4661535"/>
            <a:ext cx="2299970" cy="7372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a:t>根据招生人数结合存活率计算每一个教育层级中各年级的人数</a:t>
            </a:r>
            <a:endParaRPr lang="en-US" altLang="zh-CN" sz="1400"/>
          </a:p>
        </p:txBody>
      </p:sp>
      <p:sp>
        <p:nvSpPr>
          <p:cNvPr id="9" name="页脚占位符 8"/>
          <p:cNvSpPr>
            <a:spLocks noGrp="1"/>
          </p:cNvSpPr>
          <p:nvPr>
            <p:ph type="ftr" sz="quarter" idx="11"/>
          </p:nvPr>
        </p:nvSpPr>
        <p:spPr/>
        <p:txBody>
          <a:bodyPr/>
          <a:lstStyle/>
          <a:p>
            <a:r>
              <a:rPr lang="zh-CN" altLang="en-US"/>
              <a:t>人力资本与劳动经济研究中心</a:t>
            </a:r>
            <a:endParaRPr lang="zh-CN" altLang="en-US"/>
          </a:p>
        </p:txBody>
      </p:sp>
      <p:sp>
        <p:nvSpPr>
          <p:cNvPr id="11" name="灯片编号占位符 10"/>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1815" y="78175"/>
            <a:ext cx="8226900" cy="705600"/>
          </a:xfrm>
        </p:spPr>
        <p:txBody>
          <a:bodyPr/>
          <a:lstStyle/>
          <a:p>
            <a:r>
              <a:rPr lang="zh-CN" altLang="en-US" sz="2800" dirty="0">
                <a:latin typeface="隶书" panose="02010509060101010101" pitchFamily="49" charset="-122"/>
                <a:ea typeface="隶书" panose="02010509060101010101" pitchFamily="49" charset="-122"/>
              </a:rPr>
              <a:t>处理普抽查年份的四分人口</a:t>
            </a:r>
            <a:endParaRPr lang="zh-CN" altLang="en-US" sz="2800" dirty="0">
              <a:latin typeface="隶书" panose="02010509060101010101" pitchFamily="49" charset="-122"/>
              <a:ea typeface="隶书" panose="02010509060101010101" pitchFamily="49" charset="-122"/>
            </a:endParaRPr>
          </a:p>
        </p:txBody>
      </p:sp>
      <p:sp>
        <p:nvSpPr>
          <p:cNvPr id="6" name="文本框 5"/>
          <p:cNvSpPr txBox="1"/>
          <p:nvPr/>
        </p:nvSpPr>
        <p:spPr>
          <a:xfrm>
            <a:off x="0" y="3244850"/>
            <a:ext cx="3161030" cy="3371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600"/>
              <a:t>step2.</a:t>
            </a:r>
            <a:r>
              <a:rPr lang="zh-CN" altLang="en-US" sz="1600"/>
              <a:t>处理普抽查年份四分人口</a:t>
            </a:r>
            <a:endParaRPr lang="zh-CN" altLang="en-US" sz="1600"/>
          </a:p>
        </p:txBody>
      </p:sp>
      <p:cxnSp>
        <p:nvCxnSpPr>
          <p:cNvPr id="7" name="直接连接符 6"/>
          <p:cNvCxnSpPr/>
          <p:nvPr/>
        </p:nvCxnSpPr>
        <p:spPr>
          <a:xfrm flipH="1">
            <a:off x="3132455" y="959485"/>
            <a:ext cx="33655" cy="4853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3132455" y="1658620"/>
            <a:ext cx="727710" cy="1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3152140" y="2357120"/>
            <a:ext cx="629285" cy="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167381" y="3850005"/>
            <a:ext cx="6140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3132455" y="5785485"/>
            <a:ext cx="84645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879850" y="1398270"/>
            <a:ext cx="1933575"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a:t>step2.2</a:t>
            </a:r>
            <a:r>
              <a:rPr lang="zh-CN" altLang="en-US" sz="1400"/>
              <a:t>各教育层级进行年龄限制</a:t>
            </a:r>
            <a:endParaRPr lang="zh-CN" altLang="en-US" sz="1400"/>
          </a:p>
        </p:txBody>
      </p:sp>
      <p:cxnSp>
        <p:nvCxnSpPr>
          <p:cNvPr id="14" name="直接箭头连接符 13"/>
          <p:cNvCxnSpPr>
            <a:stCxn id="13" idx="3"/>
          </p:cNvCxnSpPr>
          <p:nvPr/>
        </p:nvCxnSpPr>
        <p:spPr>
          <a:xfrm flipV="1">
            <a:off x="5813425" y="1658620"/>
            <a:ext cx="832485" cy="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585585" y="1398270"/>
            <a:ext cx="2215515"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a:t>小学</a:t>
            </a:r>
            <a:r>
              <a:rPr lang="en-US" altLang="zh-CN" sz="1400"/>
              <a:t>7</a:t>
            </a:r>
            <a:r>
              <a:rPr lang="zh-CN" altLang="en-US" sz="1400"/>
              <a:t>岁；初中</a:t>
            </a:r>
            <a:r>
              <a:rPr lang="en-US" altLang="zh-CN" sz="1400"/>
              <a:t>13</a:t>
            </a:r>
            <a:r>
              <a:rPr lang="zh-CN" altLang="en-US" sz="1400"/>
              <a:t>岁；高中</a:t>
            </a:r>
            <a:r>
              <a:rPr lang="en-US" altLang="zh-CN" sz="1400"/>
              <a:t>16</a:t>
            </a:r>
            <a:r>
              <a:rPr lang="zh-CN" altLang="en-US" sz="1400"/>
              <a:t>岁；大学、大专</a:t>
            </a:r>
            <a:r>
              <a:rPr lang="en-US" altLang="zh-CN" sz="1400"/>
              <a:t>19</a:t>
            </a:r>
            <a:r>
              <a:rPr lang="zh-CN" altLang="en-US" sz="1400"/>
              <a:t>岁</a:t>
            </a:r>
            <a:endParaRPr lang="zh-CN" altLang="en-US" sz="1400"/>
          </a:p>
        </p:txBody>
      </p:sp>
      <p:sp>
        <p:nvSpPr>
          <p:cNvPr id="17" name="文本框 16"/>
          <p:cNvSpPr txBox="1"/>
          <p:nvPr/>
        </p:nvSpPr>
        <p:spPr>
          <a:xfrm>
            <a:off x="3824605" y="2158365"/>
            <a:ext cx="2215515" cy="3067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a:t>step2.2</a:t>
            </a:r>
            <a:r>
              <a:rPr lang="zh-CN" altLang="en-US" sz="1400"/>
              <a:t>计算非在校生人数</a:t>
            </a:r>
            <a:endParaRPr lang="zh-CN" altLang="en-US" sz="1400"/>
          </a:p>
        </p:txBody>
      </p:sp>
      <p:cxnSp>
        <p:nvCxnSpPr>
          <p:cNvPr id="18" name="直接箭头连接符 17"/>
          <p:cNvCxnSpPr/>
          <p:nvPr/>
        </p:nvCxnSpPr>
        <p:spPr>
          <a:xfrm>
            <a:off x="6048375" y="2310130"/>
            <a:ext cx="676910" cy="2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6725285" y="2157730"/>
            <a:ext cx="1651635" cy="3067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a:t>四分人口减在校生</a:t>
            </a:r>
            <a:endParaRPr lang="zh-CN" altLang="en-US" sz="1400"/>
          </a:p>
        </p:txBody>
      </p:sp>
      <p:sp>
        <p:nvSpPr>
          <p:cNvPr id="20" name="文本框 19"/>
          <p:cNvSpPr txBox="1"/>
          <p:nvPr/>
        </p:nvSpPr>
        <p:spPr>
          <a:xfrm>
            <a:off x="3759835" y="3582035"/>
            <a:ext cx="1933575"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a:t>step2.3</a:t>
            </a:r>
            <a:r>
              <a:rPr lang="zh-CN" altLang="en-US" sz="1400"/>
              <a:t>用在校生替换四分人口</a:t>
            </a:r>
            <a:endParaRPr lang="zh-CN" altLang="en-US" sz="1400"/>
          </a:p>
        </p:txBody>
      </p:sp>
      <p:cxnSp>
        <p:nvCxnSpPr>
          <p:cNvPr id="23" name="直接连接符 22"/>
          <p:cNvCxnSpPr/>
          <p:nvPr/>
        </p:nvCxnSpPr>
        <p:spPr>
          <a:xfrm>
            <a:off x="5693410" y="2948940"/>
            <a:ext cx="0" cy="1806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5679440" y="2934970"/>
            <a:ext cx="592455" cy="69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5693410" y="3850005"/>
            <a:ext cx="59245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5734685" y="4754880"/>
            <a:ext cx="664845" cy="146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6285230" y="2680970"/>
            <a:ext cx="2816225"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dirty="0"/>
              <a:t>step2.3.1 15</a:t>
            </a:r>
            <a:r>
              <a:rPr lang="zh-CN" altLang="en-US" sz="1400" dirty="0"/>
              <a:t>岁及以下的小学和初中直接替代</a:t>
            </a:r>
            <a:endParaRPr lang="zh-CN" altLang="en-US" sz="1400" dirty="0"/>
          </a:p>
        </p:txBody>
      </p:sp>
      <p:sp>
        <p:nvSpPr>
          <p:cNvPr id="29" name="文本框 28"/>
          <p:cNvSpPr txBox="1"/>
          <p:nvPr/>
        </p:nvSpPr>
        <p:spPr>
          <a:xfrm>
            <a:off x="6327775" y="3366135"/>
            <a:ext cx="2774315" cy="9531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a:t>step2.3.2 15</a:t>
            </a:r>
            <a:r>
              <a:rPr lang="zh-CN" altLang="en-US" sz="1400"/>
              <a:t>岁以上如果非在校生出现负值（即四分人口小于在校生），替换成在校生，同时非在校生替换成</a:t>
            </a:r>
            <a:r>
              <a:rPr lang="en-US" altLang="zh-CN" sz="1400"/>
              <a:t>0</a:t>
            </a:r>
            <a:endParaRPr lang="en-US" altLang="zh-CN" sz="1400"/>
          </a:p>
        </p:txBody>
      </p:sp>
      <p:sp>
        <p:nvSpPr>
          <p:cNvPr id="30" name="文本框 29"/>
          <p:cNvSpPr txBox="1"/>
          <p:nvPr/>
        </p:nvSpPr>
        <p:spPr>
          <a:xfrm>
            <a:off x="6399530" y="4508500"/>
            <a:ext cx="2701925"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a:t>step2.3.3</a:t>
            </a:r>
            <a:r>
              <a:rPr lang="zh-CN" altLang="en-US" sz="1400"/>
              <a:t>重新计算四分人口（新的非在校生＋在校生）</a:t>
            </a:r>
            <a:endParaRPr lang="zh-CN" altLang="en-US" sz="1400"/>
          </a:p>
        </p:txBody>
      </p:sp>
      <p:sp>
        <p:nvSpPr>
          <p:cNvPr id="31" name="文本框 30"/>
          <p:cNvSpPr txBox="1"/>
          <p:nvPr/>
        </p:nvSpPr>
        <p:spPr>
          <a:xfrm>
            <a:off x="3978910" y="5631815"/>
            <a:ext cx="2061210" cy="3067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a:t>step2.4</a:t>
            </a:r>
            <a:r>
              <a:rPr lang="zh-CN" altLang="en-US" sz="1400"/>
              <a:t>处理未上学人口</a:t>
            </a:r>
            <a:endParaRPr lang="zh-CN" altLang="en-US" sz="1400"/>
          </a:p>
        </p:txBody>
      </p:sp>
      <p:cxnSp>
        <p:nvCxnSpPr>
          <p:cNvPr id="32" name="直接箭头连接符 31"/>
          <p:cNvCxnSpPr/>
          <p:nvPr/>
        </p:nvCxnSpPr>
        <p:spPr>
          <a:xfrm>
            <a:off x="6040120" y="5785485"/>
            <a:ext cx="685165" cy="5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6725285" y="5417185"/>
            <a:ext cx="2216150" cy="7372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dirty="0"/>
              <a:t>2000</a:t>
            </a:r>
            <a:r>
              <a:rPr lang="zh-CN" altLang="en-US" sz="1400" dirty="0"/>
              <a:t>年之后普及义务教育，</a:t>
            </a:r>
            <a:r>
              <a:rPr lang="en-US" altLang="zh-CN" sz="1400" dirty="0"/>
              <a:t>12</a:t>
            </a:r>
            <a:r>
              <a:rPr lang="zh-CN" altLang="en-US" sz="1400" dirty="0"/>
              <a:t>岁以上的未上学人口按照逐年递增归零处理</a:t>
            </a:r>
            <a:endParaRPr lang="zh-CN" altLang="en-US" sz="1400" dirty="0"/>
          </a:p>
        </p:txBody>
      </p:sp>
      <p:cxnSp>
        <p:nvCxnSpPr>
          <p:cNvPr id="34" name="直接箭头连接符 33"/>
          <p:cNvCxnSpPr/>
          <p:nvPr/>
        </p:nvCxnSpPr>
        <p:spPr>
          <a:xfrm flipV="1">
            <a:off x="3152140" y="959485"/>
            <a:ext cx="727710" cy="1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3879850" y="699135"/>
            <a:ext cx="2300605"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a:t>step2.1 </a:t>
            </a:r>
            <a:r>
              <a:rPr lang="zh-CN" altLang="en-US" sz="1400"/>
              <a:t>拆分</a:t>
            </a:r>
            <a:r>
              <a:rPr lang="en-US" altLang="zh-CN" sz="1400"/>
              <a:t>2000</a:t>
            </a:r>
            <a:r>
              <a:rPr lang="zh-CN" altLang="en-US" sz="1400"/>
              <a:t>年前专科教育层级</a:t>
            </a:r>
            <a:endParaRPr lang="zh-CN" altLang="en-US" sz="1400"/>
          </a:p>
        </p:txBody>
      </p:sp>
      <p:cxnSp>
        <p:nvCxnSpPr>
          <p:cNvPr id="36" name="直接箭头连接符 35"/>
          <p:cNvCxnSpPr/>
          <p:nvPr/>
        </p:nvCxnSpPr>
        <p:spPr>
          <a:xfrm>
            <a:off x="6180455" y="948690"/>
            <a:ext cx="676910" cy="10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6857365" y="585470"/>
            <a:ext cx="2244090" cy="7372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a:t>2000</a:t>
            </a:r>
            <a:r>
              <a:rPr lang="zh-CN" altLang="en-US" sz="1400"/>
              <a:t>年前按照省份的本专科比拆分专科成本科和专科两个教育层级</a:t>
            </a:r>
            <a:endParaRPr lang="zh-CN" altLang="en-US" sz="1400"/>
          </a:p>
        </p:txBody>
      </p:sp>
      <p:sp>
        <p:nvSpPr>
          <p:cNvPr id="4" name="页脚占位符 3"/>
          <p:cNvSpPr>
            <a:spLocks noGrp="1"/>
          </p:cNvSpPr>
          <p:nvPr>
            <p:ph type="ftr" sz="quarter" idx="11"/>
          </p:nvPr>
        </p:nvSpPr>
        <p:spPr/>
        <p:txBody>
          <a:bodyPr/>
          <a:lstStyle/>
          <a:p>
            <a:r>
              <a:rPr lang="zh-CN" altLang="en-US"/>
              <a:t>人力资本与劳动经济研究中心</a:t>
            </a:r>
            <a:endParaRPr lang="zh-CN" altLang="en-US"/>
          </a:p>
        </p:txBody>
      </p:sp>
      <p:sp>
        <p:nvSpPr>
          <p:cNvPr id="5" name="灯片编号占位符 4"/>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933" y="584737"/>
            <a:ext cx="5915025" cy="576263"/>
          </a:xfrm>
        </p:spPr>
        <p:txBody>
          <a:bodyPr>
            <a:normAutofit/>
          </a:bodyPr>
          <a:lstStyle/>
          <a:p>
            <a:r>
              <a:rPr lang="en-US" sz="1875" i="1">
                <a:latin typeface="Times New Roman" panose="02020603050405020304" pitchFamily="18" charset="0"/>
                <a:cs typeface="Times New Roman" panose="02020603050405020304" pitchFamily="18" charset="0"/>
              </a:rPr>
              <a:t>Accomplishments &amp; Goal</a:t>
            </a:r>
            <a:endParaRPr lang="en-US" sz="1875" i="1" dirty="0">
              <a:latin typeface="Times New Roman" panose="02020603050405020304" pitchFamily="18" charset="0"/>
              <a:cs typeface="Times New Roman" panose="02020603050405020304" pitchFamily="18" charset="0"/>
            </a:endParaRPr>
          </a:p>
        </p:txBody>
      </p:sp>
      <p:grpSp>
        <p:nvGrpSpPr>
          <p:cNvPr id="3" name="组合 2"/>
          <p:cNvGrpSpPr/>
          <p:nvPr/>
        </p:nvGrpSpPr>
        <p:grpSpPr>
          <a:xfrm>
            <a:off x="1180619" y="1469985"/>
            <a:ext cx="6875362" cy="4217599"/>
            <a:chOff x="1563053" y="2127409"/>
            <a:chExt cx="5835491" cy="3537109"/>
          </a:xfrm>
        </p:grpSpPr>
        <p:cxnSp>
          <p:nvCxnSpPr>
            <p:cNvPr id="34" name="Straight Connector 33"/>
            <p:cNvCxnSpPr/>
            <p:nvPr/>
          </p:nvCxnSpPr>
          <p:spPr>
            <a:xfrm>
              <a:off x="4574784" y="2415003"/>
              <a:ext cx="374333" cy="0"/>
            </a:xfrm>
            <a:prstGeom prst="line">
              <a:avLst/>
            </a:prstGeom>
            <a:ln w="254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24778" y="3430631"/>
              <a:ext cx="424339" cy="0"/>
            </a:xfrm>
            <a:prstGeom prst="line">
              <a:avLst/>
            </a:prstGeom>
            <a:ln w="254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03823" y="4346723"/>
              <a:ext cx="424339" cy="0"/>
            </a:xfrm>
            <a:prstGeom prst="line">
              <a:avLst/>
            </a:prstGeom>
            <a:ln w="254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03823" y="5390451"/>
              <a:ext cx="424339" cy="0"/>
            </a:xfrm>
            <a:prstGeom prst="line">
              <a:avLst/>
            </a:prstGeom>
            <a:ln w="254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Arrow: Chevron 11"/>
            <p:cNvSpPr/>
            <p:nvPr/>
          </p:nvSpPr>
          <p:spPr>
            <a:xfrm>
              <a:off x="1614488" y="2127409"/>
              <a:ext cx="2685574" cy="626745"/>
            </a:xfrm>
            <a:prstGeom prst="chevron">
              <a:avLst/>
            </a:prstGeom>
            <a:solidFill>
              <a:srgbClr val="29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a:solidFill>
                  <a:schemeClr val="tx1"/>
                </a:solidFill>
              </a:endParaRPr>
            </a:p>
          </p:txBody>
        </p:sp>
        <p:sp>
          <p:nvSpPr>
            <p:cNvPr id="11" name="Oval 10"/>
            <p:cNvSpPr/>
            <p:nvPr/>
          </p:nvSpPr>
          <p:spPr>
            <a:xfrm>
              <a:off x="4094798" y="2170271"/>
              <a:ext cx="480060" cy="489585"/>
            </a:xfrm>
            <a:prstGeom prst="ellipse">
              <a:avLst/>
            </a:prstGeom>
            <a:solidFill>
              <a:schemeClr val="bg2"/>
            </a:solid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a:p>
          </p:txBody>
        </p:sp>
        <p:sp>
          <p:nvSpPr>
            <p:cNvPr id="13" name="Arrow: Chevron 12"/>
            <p:cNvSpPr/>
            <p:nvPr/>
          </p:nvSpPr>
          <p:spPr>
            <a:xfrm>
              <a:off x="1614488" y="3117320"/>
              <a:ext cx="2686500" cy="626400"/>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a:solidFill>
                  <a:schemeClr val="tx1"/>
                </a:solidFill>
              </a:endParaRPr>
            </a:p>
          </p:txBody>
        </p:sp>
        <p:sp>
          <p:nvSpPr>
            <p:cNvPr id="14" name="Oval 13"/>
            <p:cNvSpPr/>
            <p:nvPr/>
          </p:nvSpPr>
          <p:spPr>
            <a:xfrm>
              <a:off x="4111888" y="3166065"/>
              <a:ext cx="480600" cy="488700"/>
            </a:xfrm>
            <a:prstGeom prst="ellipse">
              <a:avLst/>
            </a:prstGeom>
            <a:solidFill>
              <a:schemeClr val="bg2"/>
            </a:solidFill>
            <a:ln w="603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a:p>
          </p:txBody>
        </p:sp>
        <p:sp>
          <p:nvSpPr>
            <p:cNvPr id="15" name="Arrow: Chevron 14"/>
            <p:cNvSpPr/>
            <p:nvPr/>
          </p:nvSpPr>
          <p:spPr>
            <a:xfrm>
              <a:off x="1563053" y="4043890"/>
              <a:ext cx="2686500" cy="626400"/>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a:solidFill>
                  <a:schemeClr val="tx1"/>
                </a:solidFill>
              </a:endParaRPr>
            </a:p>
          </p:txBody>
        </p:sp>
        <p:sp>
          <p:nvSpPr>
            <p:cNvPr id="16" name="Oval 15"/>
            <p:cNvSpPr/>
            <p:nvPr/>
          </p:nvSpPr>
          <p:spPr>
            <a:xfrm>
              <a:off x="4094267" y="4084538"/>
              <a:ext cx="480600" cy="488700"/>
            </a:xfrm>
            <a:prstGeom prst="ellipse">
              <a:avLst/>
            </a:prstGeom>
            <a:solidFill>
              <a:schemeClr val="bg2"/>
            </a:solidFill>
            <a:ln w="60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a:p>
          </p:txBody>
        </p:sp>
        <p:sp>
          <p:nvSpPr>
            <p:cNvPr id="17" name="Arrow: Chevron 16"/>
            <p:cNvSpPr/>
            <p:nvPr/>
          </p:nvSpPr>
          <p:spPr>
            <a:xfrm>
              <a:off x="1614011" y="5038249"/>
              <a:ext cx="2770823" cy="626269"/>
            </a:xfrm>
            <a:prstGeom prst="chevron">
              <a:avLst/>
            </a:prstGeom>
            <a:solidFill>
              <a:srgbClr val="41B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a:solidFill>
                  <a:schemeClr val="tx1"/>
                </a:solidFill>
              </a:endParaRPr>
            </a:p>
          </p:txBody>
        </p:sp>
        <p:sp>
          <p:nvSpPr>
            <p:cNvPr id="18" name="Oval 17"/>
            <p:cNvSpPr/>
            <p:nvPr/>
          </p:nvSpPr>
          <p:spPr>
            <a:xfrm>
              <a:off x="4147130" y="5146363"/>
              <a:ext cx="480600" cy="488700"/>
            </a:xfrm>
            <a:prstGeom prst="ellipse">
              <a:avLst/>
            </a:prstGeom>
            <a:solidFill>
              <a:schemeClr val="bg2"/>
            </a:solidFill>
            <a:ln w="60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a:p>
          </p:txBody>
        </p:sp>
        <p:sp>
          <p:nvSpPr>
            <p:cNvPr id="21" name="TextBox 20"/>
            <p:cNvSpPr txBox="1"/>
            <p:nvPr/>
          </p:nvSpPr>
          <p:spPr>
            <a:xfrm>
              <a:off x="2008505" y="2222500"/>
              <a:ext cx="2056130" cy="348459"/>
            </a:xfrm>
            <a:prstGeom prst="rect">
              <a:avLst/>
            </a:prstGeom>
            <a:noFill/>
          </p:spPr>
          <p:txBody>
            <a:bodyPr wrap="square" rtlCol="0">
              <a:spAutoFit/>
            </a:bodyPr>
            <a:lstStyle/>
            <a:p>
              <a:pPr algn="ctr"/>
              <a:r>
                <a:rPr lang="en-US" altLang="id-ID" sz="1050"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08</a:t>
              </a:r>
              <a:r>
                <a:rPr lang="zh-CN" altLang="en-US" sz="1050"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年至今，已完成十三次人力资本报告的编写</a:t>
              </a:r>
              <a:endParaRPr lang="zh-CN" altLang="en-US" sz="1050"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TextBox 22"/>
            <p:cNvSpPr txBox="1"/>
            <p:nvPr/>
          </p:nvSpPr>
          <p:spPr>
            <a:xfrm>
              <a:off x="1985980" y="3246886"/>
              <a:ext cx="2107883" cy="348459"/>
            </a:xfrm>
            <a:prstGeom prst="rect">
              <a:avLst/>
            </a:prstGeom>
            <a:noFill/>
          </p:spPr>
          <p:txBody>
            <a:bodyPr wrap="square" rtlCol="0">
              <a:spAutoFit/>
            </a:bodyPr>
            <a:lstStyle/>
            <a:p>
              <a:pPr algn="ctr"/>
              <a:r>
                <a:rPr lang="en-US" sz="1050"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完成大陆31省份及港台区域的人力资本、物质资本测算</a:t>
              </a:r>
              <a:endParaRPr lang="en-US" sz="1050"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TextBox 24"/>
            <p:cNvSpPr txBox="1"/>
            <p:nvPr/>
          </p:nvSpPr>
          <p:spPr>
            <a:xfrm>
              <a:off x="1812608" y="4084320"/>
              <a:ext cx="2129314" cy="483972"/>
            </a:xfrm>
            <a:prstGeom prst="rect">
              <a:avLst/>
            </a:prstGeom>
            <a:noFill/>
          </p:spPr>
          <p:txBody>
            <a:bodyPr wrap="square" rtlCol="0">
              <a:spAutoFit/>
            </a:bodyPr>
            <a:lstStyle/>
            <a:p>
              <a:pPr algn="ctr"/>
              <a:r>
                <a:rPr lang="en-US" sz="1050"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19年与济南人力资本产业研究院签署全面战略合作，共建“个体人力资本量化研究平台</a:t>
              </a:r>
              <a:r>
                <a:rPr lang="en-US" sz="900"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900"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TextBox 26"/>
            <p:cNvSpPr txBox="1"/>
            <p:nvPr/>
          </p:nvSpPr>
          <p:spPr>
            <a:xfrm>
              <a:off x="2023110" y="5172075"/>
              <a:ext cx="1867853" cy="483972"/>
            </a:xfrm>
            <a:prstGeom prst="rect">
              <a:avLst/>
            </a:prstGeom>
            <a:noFill/>
          </p:spPr>
          <p:txBody>
            <a:bodyPr wrap="square" rtlCol="0">
              <a:spAutoFit/>
            </a:bodyPr>
            <a:lstStyle/>
            <a:p>
              <a:pPr algn="ctr"/>
              <a:r>
                <a:rPr lang="en-US" sz="1050" b="1" dirty="0" err="1">
                  <a:solidFill>
                    <a:schemeClr val="bg2"/>
                  </a:solidFill>
                  <a:latin typeface="微软雅黑" panose="020B0503020204020204" pitchFamily="34" charset="-122"/>
                  <a:ea typeface="微软雅黑" panose="020B0503020204020204" pitchFamily="34" charset="-122"/>
                </a:rPr>
                <a:t>所有数据免费向公众开放，可到中心网站</a:t>
              </a:r>
              <a:r>
                <a:rPr lang="zh-CN" altLang="en-US" sz="1050" b="1" dirty="0">
                  <a:solidFill>
                    <a:schemeClr val="bg2"/>
                  </a:solidFill>
                  <a:latin typeface="微软雅黑" panose="020B0503020204020204" pitchFamily="34" charset="-122"/>
                  <a:ea typeface="微软雅黑" panose="020B0503020204020204" pitchFamily="34" charset="-122"/>
                </a:rPr>
                <a:t>和中央财经大学</a:t>
              </a:r>
              <a:r>
                <a:rPr lang="en-US" altLang="zh-CN" sz="1050" b="1" dirty="0">
                  <a:solidFill>
                    <a:schemeClr val="bg2"/>
                  </a:solidFill>
                  <a:latin typeface="微软雅黑" panose="020B0503020204020204" pitchFamily="34" charset="-122"/>
                  <a:ea typeface="微软雅黑" panose="020B0503020204020204" pitchFamily="34" charset="-122"/>
                </a:rPr>
                <a:t>-</a:t>
              </a:r>
              <a:r>
                <a:rPr lang="zh-CN" altLang="en-US" sz="1050" b="1" dirty="0">
                  <a:solidFill>
                    <a:schemeClr val="bg2"/>
                  </a:solidFill>
                  <a:latin typeface="微软雅黑" panose="020B0503020204020204" pitchFamily="34" charset="-122"/>
                  <a:ea typeface="微软雅黑" panose="020B0503020204020204" pitchFamily="34" charset="-122"/>
                </a:rPr>
                <a:t>电子科技大学联合数据中心</a:t>
              </a:r>
              <a:r>
                <a:rPr lang="en-US" sz="1050" b="1" dirty="0" err="1">
                  <a:solidFill>
                    <a:schemeClr val="bg2"/>
                  </a:solidFill>
                  <a:latin typeface="微软雅黑" panose="020B0503020204020204" pitchFamily="34" charset="-122"/>
                  <a:ea typeface="微软雅黑" panose="020B0503020204020204" pitchFamily="34" charset="-122"/>
                </a:rPr>
                <a:t>直接下载</a:t>
              </a:r>
              <a:endParaRPr lang="en-US" sz="1050" b="1" dirty="0">
                <a:solidFill>
                  <a:schemeClr val="bg2"/>
                </a:solidFill>
                <a:latin typeface="微软雅黑" panose="020B0503020204020204" pitchFamily="34" charset="-122"/>
                <a:ea typeface="微软雅黑" panose="020B0503020204020204" pitchFamily="34" charset="-122"/>
              </a:endParaRPr>
            </a:p>
          </p:txBody>
        </p:sp>
        <p:sp>
          <p:nvSpPr>
            <p:cNvPr id="29" name="Freeform 84"/>
            <p:cNvSpPr/>
            <p:nvPr/>
          </p:nvSpPr>
          <p:spPr bwMode="auto">
            <a:xfrm>
              <a:off x="4214987" y="4140784"/>
              <a:ext cx="275400" cy="302400"/>
            </a:xfrm>
            <a:custGeom>
              <a:avLst/>
              <a:gdLst>
                <a:gd name="T0" fmla="*/ 171 w 178"/>
                <a:gd name="T1" fmla="*/ 115 h 188"/>
                <a:gd name="T2" fmla="*/ 147 w 178"/>
                <a:gd name="T3" fmla="*/ 86 h 188"/>
                <a:gd name="T4" fmla="*/ 114 w 178"/>
                <a:gd name="T5" fmla="*/ 95 h 188"/>
                <a:gd name="T6" fmla="*/ 95 w 178"/>
                <a:gd name="T7" fmla="*/ 111 h 188"/>
                <a:gd name="T8" fmla="*/ 76 w 178"/>
                <a:gd name="T9" fmla="*/ 110 h 188"/>
                <a:gd name="T10" fmla="*/ 61 w 178"/>
                <a:gd name="T11" fmla="*/ 116 h 188"/>
                <a:gd name="T12" fmla="*/ 67 w 178"/>
                <a:gd name="T13" fmla="*/ 98 h 188"/>
                <a:gd name="T14" fmla="*/ 82 w 178"/>
                <a:gd name="T15" fmla="*/ 51 h 188"/>
                <a:gd name="T16" fmla="*/ 95 w 178"/>
                <a:gd name="T17" fmla="*/ 49 h 188"/>
                <a:gd name="T18" fmla="*/ 112 w 178"/>
                <a:gd name="T19" fmla="*/ 42 h 188"/>
                <a:gd name="T20" fmla="*/ 113 w 178"/>
                <a:gd name="T21" fmla="*/ 35 h 188"/>
                <a:gd name="T22" fmla="*/ 119 w 178"/>
                <a:gd name="T23" fmla="*/ 29 h 188"/>
                <a:gd name="T24" fmla="*/ 113 w 178"/>
                <a:gd name="T25" fmla="*/ 12 h 188"/>
                <a:gd name="T26" fmla="*/ 101 w 178"/>
                <a:gd name="T27" fmla="*/ 0 h 188"/>
                <a:gd name="T28" fmla="*/ 72 w 178"/>
                <a:gd name="T29" fmla="*/ 13 h 188"/>
                <a:gd name="T30" fmla="*/ 56 w 178"/>
                <a:gd name="T31" fmla="*/ 28 h 188"/>
                <a:gd name="T32" fmla="*/ 38 w 178"/>
                <a:gd name="T33" fmla="*/ 58 h 188"/>
                <a:gd name="T34" fmla="*/ 1 w 178"/>
                <a:gd name="T35" fmla="*/ 129 h 188"/>
                <a:gd name="T36" fmla="*/ 10 w 178"/>
                <a:gd name="T37" fmla="*/ 174 h 188"/>
                <a:gd name="T38" fmla="*/ 18 w 178"/>
                <a:gd name="T39" fmla="*/ 187 h 188"/>
                <a:gd name="T40" fmla="*/ 56 w 178"/>
                <a:gd name="T41" fmla="*/ 177 h 188"/>
                <a:gd name="T42" fmla="*/ 109 w 178"/>
                <a:gd name="T43" fmla="*/ 174 h 188"/>
                <a:gd name="T44" fmla="*/ 112 w 178"/>
                <a:gd name="T45" fmla="*/ 173 h 188"/>
                <a:gd name="T46" fmla="*/ 134 w 178"/>
                <a:gd name="T47" fmla="*/ 159 h 188"/>
                <a:gd name="T48" fmla="*/ 167 w 178"/>
                <a:gd name="T49" fmla="*/ 152 h 188"/>
                <a:gd name="T50" fmla="*/ 152 w 178"/>
                <a:gd name="T51" fmla="*/ 157 h 188"/>
                <a:gd name="T52" fmla="*/ 170 w 178"/>
                <a:gd name="T53" fmla="*/ 165 h 188"/>
                <a:gd name="T54" fmla="*/ 171 w 178"/>
                <a:gd name="T55" fmla="*/ 11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188">
                  <a:moveTo>
                    <a:pt x="171" y="115"/>
                  </a:moveTo>
                  <a:cubicBezTo>
                    <a:pt x="165" y="98"/>
                    <a:pt x="151" y="86"/>
                    <a:pt x="147" y="86"/>
                  </a:cubicBezTo>
                  <a:cubicBezTo>
                    <a:pt x="144" y="86"/>
                    <a:pt x="125" y="89"/>
                    <a:pt x="114" y="95"/>
                  </a:cubicBezTo>
                  <a:cubicBezTo>
                    <a:pt x="103" y="101"/>
                    <a:pt x="95" y="111"/>
                    <a:pt x="95" y="111"/>
                  </a:cubicBezTo>
                  <a:cubicBezTo>
                    <a:pt x="95" y="111"/>
                    <a:pt x="87" y="109"/>
                    <a:pt x="76" y="110"/>
                  </a:cubicBezTo>
                  <a:cubicBezTo>
                    <a:pt x="70" y="110"/>
                    <a:pt x="61" y="116"/>
                    <a:pt x="61" y="116"/>
                  </a:cubicBezTo>
                  <a:cubicBezTo>
                    <a:pt x="61" y="116"/>
                    <a:pt x="66" y="105"/>
                    <a:pt x="67" y="98"/>
                  </a:cubicBezTo>
                  <a:cubicBezTo>
                    <a:pt x="69" y="79"/>
                    <a:pt x="72" y="56"/>
                    <a:pt x="82" y="51"/>
                  </a:cubicBezTo>
                  <a:cubicBezTo>
                    <a:pt x="84" y="49"/>
                    <a:pt x="92" y="50"/>
                    <a:pt x="95" y="49"/>
                  </a:cubicBezTo>
                  <a:cubicBezTo>
                    <a:pt x="98" y="49"/>
                    <a:pt x="109" y="42"/>
                    <a:pt x="112" y="42"/>
                  </a:cubicBezTo>
                  <a:cubicBezTo>
                    <a:pt x="115" y="41"/>
                    <a:pt x="113" y="35"/>
                    <a:pt x="113" y="35"/>
                  </a:cubicBezTo>
                  <a:cubicBezTo>
                    <a:pt x="113" y="35"/>
                    <a:pt x="115" y="31"/>
                    <a:pt x="119" y="29"/>
                  </a:cubicBezTo>
                  <a:cubicBezTo>
                    <a:pt x="123" y="26"/>
                    <a:pt x="118" y="18"/>
                    <a:pt x="113" y="12"/>
                  </a:cubicBezTo>
                  <a:cubicBezTo>
                    <a:pt x="110" y="9"/>
                    <a:pt x="103" y="0"/>
                    <a:pt x="101" y="0"/>
                  </a:cubicBezTo>
                  <a:cubicBezTo>
                    <a:pt x="99" y="0"/>
                    <a:pt x="80" y="10"/>
                    <a:pt x="72" y="13"/>
                  </a:cubicBezTo>
                  <a:cubicBezTo>
                    <a:pt x="60" y="17"/>
                    <a:pt x="57" y="24"/>
                    <a:pt x="56" y="28"/>
                  </a:cubicBezTo>
                  <a:cubicBezTo>
                    <a:pt x="56" y="28"/>
                    <a:pt x="45" y="46"/>
                    <a:pt x="38" y="58"/>
                  </a:cubicBezTo>
                  <a:cubicBezTo>
                    <a:pt x="24" y="81"/>
                    <a:pt x="1" y="105"/>
                    <a:pt x="1" y="129"/>
                  </a:cubicBezTo>
                  <a:cubicBezTo>
                    <a:pt x="0" y="153"/>
                    <a:pt x="9" y="161"/>
                    <a:pt x="10" y="174"/>
                  </a:cubicBezTo>
                  <a:cubicBezTo>
                    <a:pt x="11" y="186"/>
                    <a:pt x="13" y="186"/>
                    <a:pt x="18" y="187"/>
                  </a:cubicBezTo>
                  <a:cubicBezTo>
                    <a:pt x="23" y="188"/>
                    <a:pt x="36" y="180"/>
                    <a:pt x="56" y="177"/>
                  </a:cubicBezTo>
                  <a:cubicBezTo>
                    <a:pt x="75" y="175"/>
                    <a:pt x="99" y="177"/>
                    <a:pt x="109" y="174"/>
                  </a:cubicBezTo>
                  <a:cubicBezTo>
                    <a:pt x="110" y="173"/>
                    <a:pt x="111" y="173"/>
                    <a:pt x="112" y="173"/>
                  </a:cubicBezTo>
                  <a:cubicBezTo>
                    <a:pt x="120" y="169"/>
                    <a:pt x="126" y="164"/>
                    <a:pt x="134" y="159"/>
                  </a:cubicBezTo>
                  <a:cubicBezTo>
                    <a:pt x="152" y="146"/>
                    <a:pt x="167" y="152"/>
                    <a:pt x="167" y="152"/>
                  </a:cubicBezTo>
                  <a:cubicBezTo>
                    <a:pt x="167" y="152"/>
                    <a:pt x="159" y="153"/>
                    <a:pt x="152" y="157"/>
                  </a:cubicBezTo>
                  <a:cubicBezTo>
                    <a:pt x="160" y="160"/>
                    <a:pt x="170" y="165"/>
                    <a:pt x="170" y="165"/>
                  </a:cubicBezTo>
                  <a:cubicBezTo>
                    <a:pt x="170" y="165"/>
                    <a:pt x="178" y="138"/>
                    <a:pt x="171" y="115"/>
                  </a:cubicBezTo>
                  <a:close/>
                </a:path>
              </a:pathLst>
            </a:custGeom>
            <a:solidFill>
              <a:schemeClr val="accent3"/>
            </a:solidFill>
            <a:ln>
              <a:noFill/>
            </a:ln>
          </p:spPr>
          <p:txBody>
            <a:bodyPr vert="horz" wrap="square" lIns="28932" tIns="14465" rIns="28932" bIns="14465" numCol="1" anchor="t" anchorCtr="0" compatLnSpc="1"/>
            <a:lstStyle/>
            <a:p>
              <a:endParaRPr lang="en-US" sz="570"/>
            </a:p>
          </p:txBody>
        </p:sp>
        <p:sp>
          <p:nvSpPr>
            <p:cNvPr id="30" name="Freeform 35"/>
            <p:cNvSpPr>
              <a:spLocks noEditPoints="1"/>
            </p:cNvSpPr>
            <p:nvPr/>
          </p:nvSpPr>
          <p:spPr bwMode="auto">
            <a:xfrm rot="10980000">
              <a:off x="4249472" y="5185904"/>
              <a:ext cx="275400" cy="302400"/>
            </a:xfrm>
            <a:custGeom>
              <a:avLst/>
              <a:gdLst>
                <a:gd name="T0" fmla="*/ 201 w 201"/>
                <a:gd name="T1" fmla="*/ 55 h 153"/>
                <a:gd name="T2" fmla="*/ 189 w 201"/>
                <a:gd name="T3" fmla="*/ 66 h 153"/>
                <a:gd name="T4" fmla="*/ 184 w 201"/>
                <a:gd name="T5" fmla="*/ 66 h 153"/>
                <a:gd name="T6" fmla="*/ 193 w 201"/>
                <a:gd name="T7" fmla="*/ 77 h 153"/>
                <a:gd name="T8" fmla="*/ 181 w 201"/>
                <a:gd name="T9" fmla="*/ 88 h 153"/>
                <a:gd name="T10" fmla="*/ 136 w 201"/>
                <a:gd name="T11" fmla="*/ 88 h 153"/>
                <a:gd name="T12" fmla="*/ 143 w 201"/>
                <a:gd name="T13" fmla="*/ 124 h 153"/>
                <a:gd name="T14" fmla="*/ 133 w 201"/>
                <a:gd name="T15" fmla="*/ 150 h 153"/>
                <a:gd name="T16" fmla="*/ 121 w 201"/>
                <a:gd name="T17" fmla="*/ 132 h 153"/>
                <a:gd name="T18" fmla="*/ 101 w 201"/>
                <a:gd name="T19" fmla="*/ 105 h 153"/>
                <a:gd name="T20" fmla="*/ 79 w 201"/>
                <a:gd name="T21" fmla="*/ 83 h 153"/>
                <a:gd name="T22" fmla="*/ 65 w 201"/>
                <a:gd name="T23" fmla="*/ 81 h 153"/>
                <a:gd name="T24" fmla="*/ 59 w 201"/>
                <a:gd name="T25" fmla="*/ 81 h 153"/>
                <a:gd name="T26" fmla="*/ 59 w 201"/>
                <a:gd name="T27" fmla="*/ 6 h 153"/>
                <a:gd name="T28" fmla="*/ 71 w 201"/>
                <a:gd name="T29" fmla="*/ 6 h 153"/>
                <a:gd name="T30" fmla="*/ 86 w 201"/>
                <a:gd name="T31" fmla="*/ 2 h 153"/>
                <a:gd name="T32" fmla="*/ 96 w 201"/>
                <a:gd name="T33" fmla="*/ 5 h 153"/>
                <a:gd name="T34" fmla="*/ 125 w 201"/>
                <a:gd name="T35" fmla="*/ 0 h 153"/>
                <a:gd name="T36" fmla="*/ 178 w 201"/>
                <a:gd name="T37" fmla="*/ 0 h 153"/>
                <a:gd name="T38" fmla="*/ 190 w 201"/>
                <a:gd name="T39" fmla="*/ 11 h 153"/>
                <a:gd name="T40" fmla="*/ 181 w 201"/>
                <a:gd name="T41" fmla="*/ 22 h 153"/>
                <a:gd name="T42" fmla="*/ 186 w 201"/>
                <a:gd name="T43" fmla="*/ 22 h 153"/>
                <a:gd name="T44" fmla="*/ 198 w 201"/>
                <a:gd name="T45" fmla="*/ 33 h 153"/>
                <a:gd name="T46" fmla="*/ 188 w 201"/>
                <a:gd name="T47" fmla="*/ 44 h 153"/>
                <a:gd name="T48" fmla="*/ 189 w 201"/>
                <a:gd name="T49" fmla="*/ 44 h 153"/>
                <a:gd name="T50" fmla="*/ 201 w 201"/>
                <a:gd name="T51" fmla="*/ 55 h 153"/>
                <a:gd name="T52" fmla="*/ 0 w 201"/>
                <a:gd name="T53" fmla="*/ 1 h 153"/>
                <a:gd name="T54" fmla="*/ 52 w 201"/>
                <a:gd name="T55" fmla="*/ 1 h 153"/>
                <a:gd name="T56" fmla="*/ 52 w 201"/>
                <a:gd name="T57" fmla="*/ 103 h 153"/>
                <a:gd name="T58" fmla="*/ 0 w 201"/>
                <a:gd name="T59" fmla="*/ 103 h 153"/>
                <a:gd name="T60" fmla="*/ 0 w 201"/>
                <a:gd name="T61" fmla="*/ 1 h 153"/>
                <a:gd name="T62" fmla="*/ 38 w 201"/>
                <a:gd name="T63" fmla="*/ 23 h 153"/>
                <a:gd name="T64" fmla="*/ 44 w 201"/>
                <a:gd name="T65" fmla="*/ 17 h 153"/>
                <a:gd name="T66" fmla="*/ 38 w 201"/>
                <a:gd name="T67" fmla="*/ 10 h 153"/>
                <a:gd name="T68" fmla="*/ 31 w 201"/>
                <a:gd name="T69" fmla="*/ 17 h 153"/>
                <a:gd name="T70" fmla="*/ 38 w 201"/>
                <a:gd name="T7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1" h="153">
                  <a:moveTo>
                    <a:pt x="201" y="55"/>
                  </a:moveTo>
                  <a:cubicBezTo>
                    <a:pt x="201" y="61"/>
                    <a:pt x="196" y="66"/>
                    <a:pt x="189" y="66"/>
                  </a:cubicBezTo>
                  <a:cubicBezTo>
                    <a:pt x="184" y="66"/>
                    <a:pt x="184" y="66"/>
                    <a:pt x="184" y="66"/>
                  </a:cubicBezTo>
                  <a:cubicBezTo>
                    <a:pt x="189" y="67"/>
                    <a:pt x="193" y="71"/>
                    <a:pt x="193" y="77"/>
                  </a:cubicBezTo>
                  <a:cubicBezTo>
                    <a:pt x="193" y="83"/>
                    <a:pt x="188" y="88"/>
                    <a:pt x="181" y="88"/>
                  </a:cubicBezTo>
                  <a:cubicBezTo>
                    <a:pt x="136" y="88"/>
                    <a:pt x="136" y="88"/>
                    <a:pt x="136" y="88"/>
                  </a:cubicBezTo>
                  <a:cubicBezTo>
                    <a:pt x="130" y="95"/>
                    <a:pt x="141" y="105"/>
                    <a:pt x="143" y="124"/>
                  </a:cubicBezTo>
                  <a:cubicBezTo>
                    <a:pt x="144" y="135"/>
                    <a:pt x="143" y="146"/>
                    <a:pt x="133" y="150"/>
                  </a:cubicBezTo>
                  <a:cubicBezTo>
                    <a:pt x="123" y="153"/>
                    <a:pt x="124" y="139"/>
                    <a:pt x="121" y="132"/>
                  </a:cubicBezTo>
                  <a:cubicBezTo>
                    <a:pt x="115" y="118"/>
                    <a:pt x="105" y="112"/>
                    <a:pt x="101" y="105"/>
                  </a:cubicBezTo>
                  <a:cubicBezTo>
                    <a:pt x="96" y="99"/>
                    <a:pt x="86" y="87"/>
                    <a:pt x="79" y="83"/>
                  </a:cubicBezTo>
                  <a:cubicBezTo>
                    <a:pt x="75" y="81"/>
                    <a:pt x="69" y="81"/>
                    <a:pt x="65" y="81"/>
                  </a:cubicBezTo>
                  <a:cubicBezTo>
                    <a:pt x="59" y="81"/>
                    <a:pt x="59" y="81"/>
                    <a:pt x="59" y="81"/>
                  </a:cubicBezTo>
                  <a:cubicBezTo>
                    <a:pt x="59" y="6"/>
                    <a:pt x="59" y="6"/>
                    <a:pt x="59" y="6"/>
                  </a:cubicBezTo>
                  <a:cubicBezTo>
                    <a:pt x="71" y="6"/>
                    <a:pt x="71" y="6"/>
                    <a:pt x="71" y="6"/>
                  </a:cubicBezTo>
                  <a:cubicBezTo>
                    <a:pt x="75" y="6"/>
                    <a:pt x="82" y="2"/>
                    <a:pt x="86" y="2"/>
                  </a:cubicBezTo>
                  <a:cubicBezTo>
                    <a:pt x="90" y="2"/>
                    <a:pt x="91" y="5"/>
                    <a:pt x="96" y="5"/>
                  </a:cubicBezTo>
                  <a:cubicBezTo>
                    <a:pt x="102" y="5"/>
                    <a:pt x="118" y="0"/>
                    <a:pt x="125" y="0"/>
                  </a:cubicBezTo>
                  <a:cubicBezTo>
                    <a:pt x="178" y="0"/>
                    <a:pt x="178" y="0"/>
                    <a:pt x="178" y="0"/>
                  </a:cubicBezTo>
                  <a:cubicBezTo>
                    <a:pt x="185" y="0"/>
                    <a:pt x="190" y="5"/>
                    <a:pt x="190" y="11"/>
                  </a:cubicBezTo>
                  <a:cubicBezTo>
                    <a:pt x="190" y="16"/>
                    <a:pt x="186" y="21"/>
                    <a:pt x="181" y="22"/>
                  </a:cubicBezTo>
                  <a:cubicBezTo>
                    <a:pt x="186" y="22"/>
                    <a:pt x="186" y="22"/>
                    <a:pt x="186" y="22"/>
                  </a:cubicBezTo>
                  <a:cubicBezTo>
                    <a:pt x="192" y="22"/>
                    <a:pt x="198" y="27"/>
                    <a:pt x="198" y="33"/>
                  </a:cubicBezTo>
                  <a:cubicBezTo>
                    <a:pt x="198" y="38"/>
                    <a:pt x="194" y="42"/>
                    <a:pt x="188" y="44"/>
                  </a:cubicBezTo>
                  <a:cubicBezTo>
                    <a:pt x="189" y="44"/>
                    <a:pt x="189" y="44"/>
                    <a:pt x="189" y="44"/>
                  </a:cubicBezTo>
                  <a:cubicBezTo>
                    <a:pt x="196" y="44"/>
                    <a:pt x="201" y="49"/>
                    <a:pt x="201" y="55"/>
                  </a:cubicBezTo>
                  <a:moveTo>
                    <a:pt x="0" y="1"/>
                  </a:moveTo>
                  <a:cubicBezTo>
                    <a:pt x="52" y="1"/>
                    <a:pt x="52" y="1"/>
                    <a:pt x="52" y="1"/>
                  </a:cubicBezTo>
                  <a:cubicBezTo>
                    <a:pt x="52" y="103"/>
                    <a:pt x="52" y="103"/>
                    <a:pt x="52" y="103"/>
                  </a:cubicBezTo>
                  <a:cubicBezTo>
                    <a:pt x="0" y="103"/>
                    <a:pt x="0" y="103"/>
                    <a:pt x="0" y="103"/>
                  </a:cubicBezTo>
                  <a:lnTo>
                    <a:pt x="0" y="1"/>
                  </a:lnTo>
                  <a:close/>
                  <a:moveTo>
                    <a:pt x="38" y="23"/>
                  </a:moveTo>
                  <a:cubicBezTo>
                    <a:pt x="41" y="23"/>
                    <a:pt x="44" y="20"/>
                    <a:pt x="44" y="17"/>
                  </a:cubicBezTo>
                  <a:cubicBezTo>
                    <a:pt x="44" y="13"/>
                    <a:pt x="41" y="10"/>
                    <a:pt x="38" y="10"/>
                  </a:cubicBezTo>
                  <a:cubicBezTo>
                    <a:pt x="34" y="10"/>
                    <a:pt x="31" y="13"/>
                    <a:pt x="31" y="17"/>
                  </a:cubicBezTo>
                  <a:cubicBezTo>
                    <a:pt x="31" y="20"/>
                    <a:pt x="34" y="23"/>
                    <a:pt x="38" y="23"/>
                  </a:cubicBezTo>
                </a:path>
              </a:pathLst>
            </a:custGeom>
            <a:solidFill>
              <a:schemeClr val="accent5"/>
            </a:solidFill>
            <a:ln>
              <a:noFill/>
            </a:ln>
          </p:spPr>
          <p:txBody>
            <a:bodyPr vert="horz" wrap="square" lIns="28932" tIns="14465" rIns="28932" bIns="14465" numCol="1" anchor="t" anchorCtr="0" compatLnSpc="1"/>
            <a:lstStyle/>
            <a:p>
              <a:endParaRPr lang="en-US" sz="570"/>
            </a:p>
          </p:txBody>
        </p:sp>
        <p:sp>
          <p:nvSpPr>
            <p:cNvPr id="31" name="Freeform 36"/>
            <p:cNvSpPr>
              <a:spLocks noEditPoints="1"/>
            </p:cNvSpPr>
            <p:nvPr/>
          </p:nvSpPr>
          <p:spPr bwMode="auto">
            <a:xfrm>
              <a:off x="4196715" y="2289334"/>
              <a:ext cx="276225" cy="302895"/>
            </a:xfrm>
            <a:custGeom>
              <a:avLst/>
              <a:gdLst>
                <a:gd name="T0" fmla="*/ 192 w 198"/>
                <a:gd name="T1" fmla="*/ 19 h 198"/>
                <a:gd name="T2" fmla="*/ 184 w 198"/>
                <a:gd name="T3" fmla="*/ 17 h 198"/>
                <a:gd name="T4" fmla="*/ 190 w 198"/>
                <a:gd name="T5" fmla="*/ 22 h 198"/>
                <a:gd name="T6" fmla="*/ 177 w 198"/>
                <a:gd name="T7" fmla="*/ 25 h 198"/>
                <a:gd name="T8" fmla="*/ 182 w 198"/>
                <a:gd name="T9" fmla="*/ 29 h 198"/>
                <a:gd name="T10" fmla="*/ 169 w 198"/>
                <a:gd name="T11" fmla="*/ 33 h 198"/>
                <a:gd name="T12" fmla="*/ 98 w 198"/>
                <a:gd name="T13" fmla="*/ 104 h 198"/>
                <a:gd name="T14" fmla="*/ 94 w 198"/>
                <a:gd name="T15" fmla="*/ 100 h 198"/>
                <a:gd name="T16" fmla="*/ 165 w 198"/>
                <a:gd name="T17" fmla="*/ 29 h 198"/>
                <a:gd name="T18" fmla="*/ 168 w 198"/>
                <a:gd name="T19" fmla="*/ 16 h 198"/>
                <a:gd name="T20" fmla="*/ 173 w 198"/>
                <a:gd name="T21" fmla="*/ 21 h 198"/>
                <a:gd name="T22" fmla="*/ 176 w 198"/>
                <a:gd name="T23" fmla="*/ 8 h 198"/>
                <a:gd name="T24" fmla="*/ 181 w 198"/>
                <a:gd name="T25" fmla="*/ 14 h 198"/>
                <a:gd name="T26" fmla="*/ 178 w 198"/>
                <a:gd name="T27" fmla="*/ 5 h 198"/>
                <a:gd name="T28" fmla="*/ 186 w 198"/>
                <a:gd name="T29" fmla="*/ 8 h 198"/>
                <a:gd name="T30" fmla="*/ 193 w 198"/>
                <a:gd name="T31" fmla="*/ 9 h 198"/>
                <a:gd name="T32" fmla="*/ 198 w 198"/>
                <a:gd name="T33" fmla="*/ 14 h 198"/>
                <a:gd name="T34" fmla="*/ 104 w 198"/>
                <a:gd name="T35" fmla="*/ 81 h 198"/>
                <a:gd name="T36" fmla="*/ 71 w 198"/>
                <a:gd name="T37" fmla="*/ 103 h 198"/>
                <a:gd name="T38" fmla="*/ 119 w 198"/>
                <a:gd name="T39" fmla="*/ 103 h 198"/>
                <a:gd name="T40" fmla="*/ 102 w 198"/>
                <a:gd name="T41" fmla="*/ 108 h 198"/>
                <a:gd name="T42" fmla="*/ 96 w 198"/>
                <a:gd name="T43" fmla="*/ 111 h 198"/>
                <a:gd name="T44" fmla="*/ 87 w 198"/>
                <a:gd name="T45" fmla="*/ 103 h 198"/>
                <a:gd name="T46" fmla="*/ 90 w 198"/>
                <a:gd name="T47" fmla="*/ 96 h 198"/>
                <a:gd name="T48" fmla="*/ 95 w 198"/>
                <a:gd name="T49" fmla="*/ 44 h 198"/>
                <a:gd name="T50" fmla="*/ 95 w 198"/>
                <a:gd name="T51" fmla="*/ 162 h 198"/>
                <a:gd name="T52" fmla="*/ 143 w 198"/>
                <a:gd name="T53" fmla="*/ 68 h 198"/>
                <a:gd name="T54" fmla="*/ 138 w 198"/>
                <a:gd name="T55" fmla="*/ 103 h 198"/>
                <a:gd name="T56" fmla="*/ 52 w 198"/>
                <a:gd name="T57" fmla="*/ 103 h 198"/>
                <a:gd name="T58" fmla="*/ 119 w 198"/>
                <a:gd name="T59" fmla="*/ 67 h 198"/>
                <a:gd name="T60" fmla="*/ 157 w 198"/>
                <a:gd name="T61" fmla="*/ 54 h 198"/>
                <a:gd name="T62" fmla="*/ 95 w 198"/>
                <a:gd name="T63" fmla="*/ 182 h 198"/>
                <a:gd name="T64" fmla="*/ 95 w 198"/>
                <a:gd name="T65" fmla="*/ 24 h 198"/>
                <a:gd name="T66" fmla="*/ 156 w 198"/>
                <a:gd name="T67" fmla="*/ 30 h 198"/>
                <a:gd name="T68" fmla="*/ 0 w 198"/>
                <a:gd name="T69" fmla="*/ 103 h 198"/>
                <a:gd name="T70" fmla="*/ 190 w 198"/>
                <a:gd name="T71" fmla="*/ 103 h 198"/>
                <a:gd name="T72" fmla="*/ 157 w 198"/>
                <a:gd name="T7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98" y="14"/>
                  </a:moveTo>
                  <a:cubicBezTo>
                    <a:pt x="192" y="19"/>
                    <a:pt x="192" y="19"/>
                    <a:pt x="192" y="19"/>
                  </a:cubicBezTo>
                  <a:cubicBezTo>
                    <a:pt x="185" y="17"/>
                    <a:pt x="185" y="17"/>
                    <a:pt x="185" y="17"/>
                  </a:cubicBezTo>
                  <a:cubicBezTo>
                    <a:pt x="184" y="17"/>
                    <a:pt x="184" y="17"/>
                    <a:pt x="184" y="17"/>
                  </a:cubicBezTo>
                  <a:cubicBezTo>
                    <a:pt x="183" y="19"/>
                    <a:pt x="183" y="19"/>
                    <a:pt x="183" y="19"/>
                  </a:cubicBezTo>
                  <a:cubicBezTo>
                    <a:pt x="190" y="22"/>
                    <a:pt x="190" y="22"/>
                    <a:pt x="190" y="22"/>
                  </a:cubicBezTo>
                  <a:cubicBezTo>
                    <a:pt x="184" y="27"/>
                    <a:pt x="184" y="27"/>
                    <a:pt x="184" y="27"/>
                  </a:cubicBezTo>
                  <a:cubicBezTo>
                    <a:pt x="177" y="25"/>
                    <a:pt x="177" y="25"/>
                    <a:pt x="177" y="25"/>
                  </a:cubicBezTo>
                  <a:cubicBezTo>
                    <a:pt x="175" y="27"/>
                    <a:pt x="175" y="27"/>
                    <a:pt x="175" y="27"/>
                  </a:cubicBezTo>
                  <a:cubicBezTo>
                    <a:pt x="182" y="29"/>
                    <a:pt x="182" y="29"/>
                    <a:pt x="182" y="29"/>
                  </a:cubicBezTo>
                  <a:cubicBezTo>
                    <a:pt x="176" y="35"/>
                    <a:pt x="176" y="35"/>
                    <a:pt x="176" y="35"/>
                  </a:cubicBezTo>
                  <a:cubicBezTo>
                    <a:pt x="169" y="33"/>
                    <a:pt x="169" y="33"/>
                    <a:pt x="169" y="33"/>
                  </a:cubicBezTo>
                  <a:cubicBezTo>
                    <a:pt x="106" y="95"/>
                    <a:pt x="106" y="95"/>
                    <a:pt x="106" y="95"/>
                  </a:cubicBezTo>
                  <a:cubicBezTo>
                    <a:pt x="98" y="104"/>
                    <a:pt x="98" y="104"/>
                    <a:pt x="98" y="104"/>
                  </a:cubicBezTo>
                  <a:cubicBezTo>
                    <a:pt x="97" y="105"/>
                    <a:pt x="95" y="105"/>
                    <a:pt x="94" y="104"/>
                  </a:cubicBezTo>
                  <a:cubicBezTo>
                    <a:pt x="93" y="103"/>
                    <a:pt x="93" y="101"/>
                    <a:pt x="94" y="100"/>
                  </a:cubicBezTo>
                  <a:cubicBezTo>
                    <a:pt x="103" y="92"/>
                    <a:pt x="103" y="92"/>
                    <a:pt x="103" y="92"/>
                  </a:cubicBezTo>
                  <a:cubicBezTo>
                    <a:pt x="165" y="29"/>
                    <a:pt x="165" y="29"/>
                    <a:pt x="165" y="29"/>
                  </a:cubicBezTo>
                  <a:cubicBezTo>
                    <a:pt x="163" y="21"/>
                    <a:pt x="163" y="21"/>
                    <a:pt x="163" y="21"/>
                  </a:cubicBezTo>
                  <a:cubicBezTo>
                    <a:pt x="168" y="16"/>
                    <a:pt x="168" y="16"/>
                    <a:pt x="168" y="16"/>
                  </a:cubicBezTo>
                  <a:cubicBezTo>
                    <a:pt x="171" y="24"/>
                    <a:pt x="171" y="24"/>
                    <a:pt x="171" y="24"/>
                  </a:cubicBezTo>
                  <a:cubicBezTo>
                    <a:pt x="173" y="21"/>
                    <a:pt x="173" y="21"/>
                    <a:pt x="173" y="21"/>
                  </a:cubicBezTo>
                  <a:cubicBezTo>
                    <a:pt x="170" y="13"/>
                    <a:pt x="170" y="13"/>
                    <a:pt x="170" y="13"/>
                  </a:cubicBezTo>
                  <a:cubicBezTo>
                    <a:pt x="176" y="8"/>
                    <a:pt x="176" y="8"/>
                    <a:pt x="176" y="8"/>
                  </a:cubicBezTo>
                  <a:cubicBezTo>
                    <a:pt x="178" y="16"/>
                    <a:pt x="178" y="16"/>
                    <a:pt x="178" y="16"/>
                  </a:cubicBezTo>
                  <a:cubicBezTo>
                    <a:pt x="181" y="14"/>
                    <a:pt x="181" y="14"/>
                    <a:pt x="181" y="14"/>
                  </a:cubicBezTo>
                  <a:cubicBezTo>
                    <a:pt x="181" y="13"/>
                    <a:pt x="181" y="13"/>
                    <a:pt x="181" y="13"/>
                  </a:cubicBezTo>
                  <a:cubicBezTo>
                    <a:pt x="178" y="5"/>
                    <a:pt x="178" y="5"/>
                    <a:pt x="178" y="5"/>
                  </a:cubicBezTo>
                  <a:cubicBezTo>
                    <a:pt x="184" y="0"/>
                    <a:pt x="184" y="0"/>
                    <a:pt x="184" y="0"/>
                  </a:cubicBezTo>
                  <a:cubicBezTo>
                    <a:pt x="186" y="8"/>
                    <a:pt x="186" y="8"/>
                    <a:pt x="186" y="8"/>
                  </a:cubicBezTo>
                  <a:cubicBezTo>
                    <a:pt x="189" y="5"/>
                    <a:pt x="189" y="5"/>
                    <a:pt x="189" y="5"/>
                  </a:cubicBezTo>
                  <a:cubicBezTo>
                    <a:pt x="193" y="9"/>
                    <a:pt x="193" y="9"/>
                    <a:pt x="193" y="9"/>
                  </a:cubicBezTo>
                  <a:cubicBezTo>
                    <a:pt x="190" y="11"/>
                    <a:pt x="190" y="11"/>
                    <a:pt x="190" y="11"/>
                  </a:cubicBezTo>
                  <a:lnTo>
                    <a:pt x="198" y="14"/>
                  </a:lnTo>
                  <a:close/>
                  <a:moveTo>
                    <a:pt x="90" y="96"/>
                  </a:moveTo>
                  <a:cubicBezTo>
                    <a:pt x="104" y="81"/>
                    <a:pt x="104" y="81"/>
                    <a:pt x="104" y="81"/>
                  </a:cubicBezTo>
                  <a:cubicBezTo>
                    <a:pt x="102" y="80"/>
                    <a:pt x="98" y="79"/>
                    <a:pt x="95" y="79"/>
                  </a:cubicBezTo>
                  <a:cubicBezTo>
                    <a:pt x="82" y="79"/>
                    <a:pt x="71" y="90"/>
                    <a:pt x="71" y="103"/>
                  </a:cubicBezTo>
                  <a:cubicBezTo>
                    <a:pt x="71" y="116"/>
                    <a:pt x="82" y="127"/>
                    <a:pt x="95" y="127"/>
                  </a:cubicBezTo>
                  <a:cubicBezTo>
                    <a:pt x="108" y="127"/>
                    <a:pt x="119" y="116"/>
                    <a:pt x="119" y="103"/>
                  </a:cubicBezTo>
                  <a:cubicBezTo>
                    <a:pt x="119" y="100"/>
                    <a:pt x="118" y="96"/>
                    <a:pt x="117" y="94"/>
                  </a:cubicBezTo>
                  <a:cubicBezTo>
                    <a:pt x="102" y="108"/>
                    <a:pt x="102" y="108"/>
                    <a:pt x="102" y="108"/>
                  </a:cubicBezTo>
                  <a:cubicBezTo>
                    <a:pt x="101" y="110"/>
                    <a:pt x="98" y="111"/>
                    <a:pt x="96" y="111"/>
                  </a:cubicBezTo>
                  <a:cubicBezTo>
                    <a:pt x="96" y="111"/>
                    <a:pt x="96" y="111"/>
                    <a:pt x="96" y="111"/>
                  </a:cubicBezTo>
                  <a:cubicBezTo>
                    <a:pt x="96" y="111"/>
                    <a:pt x="95" y="111"/>
                    <a:pt x="95" y="111"/>
                  </a:cubicBezTo>
                  <a:cubicBezTo>
                    <a:pt x="91" y="111"/>
                    <a:pt x="87" y="107"/>
                    <a:pt x="87" y="103"/>
                  </a:cubicBezTo>
                  <a:cubicBezTo>
                    <a:pt x="87" y="103"/>
                    <a:pt x="87" y="103"/>
                    <a:pt x="87" y="103"/>
                  </a:cubicBezTo>
                  <a:cubicBezTo>
                    <a:pt x="87" y="100"/>
                    <a:pt x="88" y="98"/>
                    <a:pt x="90" y="96"/>
                  </a:cubicBezTo>
                  <a:close/>
                  <a:moveTo>
                    <a:pt x="130" y="55"/>
                  </a:moveTo>
                  <a:cubicBezTo>
                    <a:pt x="120" y="48"/>
                    <a:pt x="108" y="44"/>
                    <a:pt x="95" y="44"/>
                  </a:cubicBezTo>
                  <a:cubicBezTo>
                    <a:pt x="62" y="44"/>
                    <a:pt x="36" y="70"/>
                    <a:pt x="36" y="103"/>
                  </a:cubicBezTo>
                  <a:cubicBezTo>
                    <a:pt x="36" y="136"/>
                    <a:pt x="62" y="162"/>
                    <a:pt x="95" y="162"/>
                  </a:cubicBezTo>
                  <a:cubicBezTo>
                    <a:pt x="128" y="162"/>
                    <a:pt x="154" y="136"/>
                    <a:pt x="154" y="103"/>
                  </a:cubicBezTo>
                  <a:cubicBezTo>
                    <a:pt x="154" y="90"/>
                    <a:pt x="150" y="78"/>
                    <a:pt x="143" y="68"/>
                  </a:cubicBezTo>
                  <a:cubicBezTo>
                    <a:pt x="131" y="79"/>
                    <a:pt x="131" y="79"/>
                    <a:pt x="131" y="79"/>
                  </a:cubicBezTo>
                  <a:cubicBezTo>
                    <a:pt x="136" y="86"/>
                    <a:pt x="138" y="94"/>
                    <a:pt x="138" y="103"/>
                  </a:cubicBezTo>
                  <a:cubicBezTo>
                    <a:pt x="138" y="127"/>
                    <a:pt x="119" y="146"/>
                    <a:pt x="95" y="146"/>
                  </a:cubicBezTo>
                  <a:cubicBezTo>
                    <a:pt x="71" y="146"/>
                    <a:pt x="52" y="127"/>
                    <a:pt x="52" y="103"/>
                  </a:cubicBezTo>
                  <a:cubicBezTo>
                    <a:pt x="52" y="79"/>
                    <a:pt x="71" y="60"/>
                    <a:pt x="95" y="60"/>
                  </a:cubicBezTo>
                  <a:cubicBezTo>
                    <a:pt x="104" y="60"/>
                    <a:pt x="112" y="62"/>
                    <a:pt x="119" y="67"/>
                  </a:cubicBezTo>
                  <a:lnTo>
                    <a:pt x="130" y="55"/>
                  </a:lnTo>
                  <a:close/>
                  <a:moveTo>
                    <a:pt x="157" y="54"/>
                  </a:moveTo>
                  <a:cubicBezTo>
                    <a:pt x="167" y="67"/>
                    <a:pt x="174" y="84"/>
                    <a:pt x="174" y="103"/>
                  </a:cubicBezTo>
                  <a:cubicBezTo>
                    <a:pt x="174" y="147"/>
                    <a:pt x="139" y="182"/>
                    <a:pt x="95" y="182"/>
                  </a:cubicBezTo>
                  <a:cubicBezTo>
                    <a:pt x="52" y="182"/>
                    <a:pt x="16" y="147"/>
                    <a:pt x="16" y="103"/>
                  </a:cubicBezTo>
                  <a:cubicBezTo>
                    <a:pt x="16" y="59"/>
                    <a:pt x="52" y="24"/>
                    <a:pt x="95" y="24"/>
                  </a:cubicBezTo>
                  <a:cubicBezTo>
                    <a:pt x="114" y="24"/>
                    <a:pt x="131" y="31"/>
                    <a:pt x="144" y="41"/>
                  </a:cubicBezTo>
                  <a:cubicBezTo>
                    <a:pt x="156" y="30"/>
                    <a:pt x="156" y="30"/>
                    <a:pt x="156" y="30"/>
                  </a:cubicBezTo>
                  <a:cubicBezTo>
                    <a:pt x="139" y="16"/>
                    <a:pt x="118" y="8"/>
                    <a:pt x="95" y="8"/>
                  </a:cubicBezTo>
                  <a:cubicBezTo>
                    <a:pt x="43" y="8"/>
                    <a:pt x="0" y="51"/>
                    <a:pt x="0" y="103"/>
                  </a:cubicBezTo>
                  <a:cubicBezTo>
                    <a:pt x="0" y="155"/>
                    <a:pt x="43" y="198"/>
                    <a:pt x="95" y="198"/>
                  </a:cubicBezTo>
                  <a:cubicBezTo>
                    <a:pt x="147" y="198"/>
                    <a:pt x="190" y="155"/>
                    <a:pt x="190" y="103"/>
                  </a:cubicBezTo>
                  <a:cubicBezTo>
                    <a:pt x="190" y="80"/>
                    <a:pt x="182" y="59"/>
                    <a:pt x="168" y="42"/>
                  </a:cubicBezTo>
                  <a:lnTo>
                    <a:pt x="157" y="54"/>
                  </a:lnTo>
                  <a:close/>
                </a:path>
              </a:pathLst>
            </a:custGeom>
            <a:solidFill>
              <a:schemeClr val="accent1"/>
            </a:solidFill>
            <a:ln>
              <a:noFill/>
            </a:ln>
          </p:spPr>
          <p:txBody>
            <a:bodyPr vert="horz" wrap="square" lIns="28932" tIns="14465" rIns="28932" bIns="14465" numCol="1" anchor="t" anchorCtr="0" compatLnSpc="1"/>
            <a:lstStyle/>
            <a:p>
              <a:endParaRPr lang="en-US" sz="570"/>
            </a:p>
          </p:txBody>
        </p:sp>
        <p:sp>
          <p:nvSpPr>
            <p:cNvPr id="32" name="Freeform 39"/>
            <p:cNvSpPr>
              <a:spLocks noEditPoints="1"/>
            </p:cNvSpPr>
            <p:nvPr/>
          </p:nvSpPr>
          <p:spPr bwMode="auto">
            <a:xfrm>
              <a:off x="4249754" y="3246527"/>
              <a:ext cx="275400" cy="302400"/>
            </a:xfrm>
            <a:custGeom>
              <a:avLst/>
              <a:gdLst>
                <a:gd name="T0" fmla="*/ 151 w 168"/>
                <a:gd name="T1" fmla="*/ 43 h 157"/>
                <a:gd name="T2" fmla="*/ 156 w 168"/>
                <a:gd name="T3" fmla="*/ 46 h 157"/>
                <a:gd name="T4" fmla="*/ 148 w 168"/>
                <a:gd name="T5" fmla="*/ 56 h 157"/>
                <a:gd name="T6" fmla="*/ 146 w 168"/>
                <a:gd name="T7" fmla="*/ 52 h 157"/>
                <a:gd name="T8" fmla="*/ 131 w 168"/>
                <a:gd name="T9" fmla="*/ 78 h 157"/>
                <a:gd name="T10" fmla="*/ 127 w 168"/>
                <a:gd name="T11" fmla="*/ 90 h 157"/>
                <a:gd name="T12" fmla="*/ 130 w 168"/>
                <a:gd name="T13" fmla="*/ 89 h 157"/>
                <a:gd name="T14" fmla="*/ 135 w 168"/>
                <a:gd name="T15" fmla="*/ 78 h 157"/>
                <a:gd name="T16" fmla="*/ 154 w 168"/>
                <a:gd name="T17" fmla="*/ 62 h 157"/>
                <a:gd name="T18" fmla="*/ 164 w 168"/>
                <a:gd name="T19" fmla="*/ 56 h 157"/>
                <a:gd name="T20" fmla="*/ 161 w 168"/>
                <a:gd name="T21" fmla="*/ 51 h 157"/>
                <a:gd name="T22" fmla="*/ 151 w 168"/>
                <a:gd name="T23" fmla="*/ 61 h 157"/>
                <a:gd name="T24" fmla="*/ 127 w 168"/>
                <a:gd name="T25" fmla="*/ 72 h 157"/>
                <a:gd name="T26" fmla="*/ 117 w 168"/>
                <a:gd name="T27" fmla="*/ 80 h 157"/>
                <a:gd name="T28" fmla="*/ 120 w 168"/>
                <a:gd name="T29" fmla="*/ 81 h 157"/>
                <a:gd name="T30" fmla="*/ 130 w 168"/>
                <a:gd name="T31" fmla="*/ 72 h 157"/>
                <a:gd name="T32" fmla="*/ 156 w 168"/>
                <a:gd name="T33" fmla="*/ 64 h 157"/>
                <a:gd name="T34" fmla="*/ 156 w 168"/>
                <a:gd name="T35" fmla="*/ 69 h 157"/>
                <a:gd name="T36" fmla="*/ 168 w 168"/>
                <a:gd name="T37" fmla="*/ 67 h 157"/>
                <a:gd name="T38" fmla="*/ 164 w 168"/>
                <a:gd name="T39" fmla="*/ 77 h 157"/>
                <a:gd name="T40" fmla="*/ 151 w 168"/>
                <a:gd name="T41" fmla="*/ 72 h 157"/>
                <a:gd name="T42" fmla="*/ 161 w 168"/>
                <a:gd name="T43" fmla="*/ 81 h 157"/>
                <a:gd name="T44" fmla="*/ 165 w 168"/>
                <a:gd name="T45" fmla="*/ 80 h 157"/>
                <a:gd name="T46" fmla="*/ 151 w 168"/>
                <a:gd name="T47" fmla="*/ 78 h 157"/>
                <a:gd name="T48" fmla="*/ 146 w 168"/>
                <a:gd name="T49" fmla="*/ 81 h 157"/>
                <a:gd name="T50" fmla="*/ 153 w 168"/>
                <a:gd name="T51" fmla="*/ 91 h 157"/>
                <a:gd name="T52" fmla="*/ 156 w 168"/>
                <a:gd name="T53" fmla="*/ 87 h 157"/>
                <a:gd name="T54" fmla="*/ 151 w 168"/>
                <a:gd name="T55" fmla="*/ 78 h 157"/>
                <a:gd name="T56" fmla="*/ 143 w 168"/>
                <a:gd name="T57" fmla="*/ 51 h 157"/>
                <a:gd name="T58" fmla="*/ 140 w 168"/>
                <a:gd name="T59" fmla="*/ 39 h 157"/>
                <a:gd name="T60" fmla="*/ 138 w 168"/>
                <a:gd name="T61" fmla="*/ 51 h 157"/>
                <a:gd name="T62" fmla="*/ 140 w 168"/>
                <a:gd name="T63" fmla="*/ 78 h 157"/>
                <a:gd name="T64" fmla="*/ 138 w 168"/>
                <a:gd name="T65" fmla="*/ 92 h 157"/>
                <a:gd name="T66" fmla="*/ 143 w 168"/>
                <a:gd name="T67" fmla="*/ 92 h 157"/>
                <a:gd name="T68" fmla="*/ 140 w 168"/>
                <a:gd name="T69" fmla="*/ 78 h 157"/>
                <a:gd name="T70" fmla="*/ 143 w 168"/>
                <a:gd name="T71" fmla="*/ 65 h 157"/>
                <a:gd name="T72" fmla="*/ 73 w 168"/>
                <a:gd name="T73" fmla="*/ 6 h 157"/>
                <a:gd name="T74" fmla="*/ 35 w 168"/>
                <a:gd name="T75" fmla="*/ 27 h 157"/>
                <a:gd name="T76" fmla="*/ 0 w 168"/>
                <a:gd name="T77" fmla="*/ 101 h 157"/>
                <a:gd name="T78" fmla="*/ 111 w 168"/>
                <a:gd name="T79" fmla="*/ 101 h 157"/>
                <a:gd name="T80" fmla="*/ 76 w 168"/>
                <a:gd name="T81" fmla="*/ 27 h 157"/>
                <a:gd name="T82" fmla="*/ 74 w 168"/>
                <a:gd name="T83" fmla="*/ 13 h 157"/>
                <a:gd name="T84" fmla="*/ 136 w 168"/>
                <a:gd name="T85" fmla="*/ 71 h 157"/>
                <a:gd name="T86" fmla="*/ 145 w 168"/>
                <a:gd name="T87" fmla="*/ 7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 h="157">
                  <a:moveTo>
                    <a:pt x="146" y="52"/>
                  </a:moveTo>
                  <a:cubicBezTo>
                    <a:pt x="151" y="43"/>
                    <a:pt x="151" y="43"/>
                    <a:pt x="151" y="43"/>
                  </a:cubicBezTo>
                  <a:cubicBezTo>
                    <a:pt x="152" y="42"/>
                    <a:pt x="153" y="42"/>
                    <a:pt x="155" y="42"/>
                  </a:cubicBezTo>
                  <a:cubicBezTo>
                    <a:pt x="156" y="43"/>
                    <a:pt x="156" y="45"/>
                    <a:pt x="156" y="46"/>
                  </a:cubicBezTo>
                  <a:cubicBezTo>
                    <a:pt x="151" y="55"/>
                    <a:pt x="151" y="55"/>
                    <a:pt x="151" y="55"/>
                  </a:cubicBezTo>
                  <a:cubicBezTo>
                    <a:pt x="150" y="56"/>
                    <a:pt x="149" y="56"/>
                    <a:pt x="148" y="56"/>
                  </a:cubicBezTo>
                  <a:cubicBezTo>
                    <a:pt x="147" y="56"/>
                    <a:pt x="147" y="56"/>
                    <a:pt x="147" y="56"/>
                  </a:cubicBezTo>
                  <a:cubicBezTo>
                    <a:pt x="146" y="55"/>
                    <a:pt x="146" y="54"/>
                    <a:pt x="146" y="52"/>
                  </a:cubicBezTo>
                  <a:close/>
                  <a:moveTo>
                    <a:pt x="135" y="78"/>
                  </a:moveTo>
                  <a:cubicBezTo>
                    <a:pt x="134" y="77"/>
                    <a:pt x="132" y="77"/>
                    <a:pt x="131" y="78"/>
                  </a:cubicBezTo>
                  <a:cubicBezTo>
                    <a:pt x="126" y="87"/>
                    <a:pt x="126" y="87"/>
                    <a:pt x="126" y="87"/>
                  </a:cubicBezTo>
                  <a:cubicBezTo>
                    <a:pt x="125" y="88"/>
                    <a:pt x="126" y="90"/>
                    <a:pt x="127" y="90"/>
                  </a:cubicBezTo>
                  <a:cubicBezTo>
                    <a:pt x="127" y="91"/>
                    <a:pt x="128" y="91"/>
                    <a:pt x="128" y="91"/>
                  </a:cubicBezTo>
                  <a:cubicBezTo>
                    <a:pt x="130" y="91"/>
                    <a:pt x="130" y="90"/>
                    <a:pt x="130" y="89"/>
                  </a:cubicBezTo>
                  <a:cubicBezTo>
                    <a:pt x="135" y="81"/>
                    <a:pt x="135" y="81"/>
                    <a:pt x="135" y="81"/>
                  </a:cubicBezTo>
                  <a:cubicBezTo>
                    <a:pt x="136" y="79"/>
                    <a:pt x="136" y="78"/>
                    <a:pt x="135" y="78"/>
                  </a:cubicBezTo>
                  <a:close/>
                  <a:moveTo>
                    <a:pt x="151" y="61"/>
                  </a:moveTo>
                  <a:cubicBezTo>
                    <a:pt x="152" y="61"/>
                    <a:pt x="153" y="62"/>
                    <a:pt x="154" y="62"/>
                  </a:cubicBezTo>
                  <a:cubicBezTo>
                    <a:pt x="155" y="62"/>
                    <a:pt x="155" y="62"/>
                    <a:pt x="155" y="62"/>
                  </a:cubicBezTo>
                  <a:cubicBezTo>
                    <a:pt x="164" y="56"/>
                    <a:pt x="164" y="56"/>
                    <a:pt x="164" y="56"/>
                  </a:cubicBezTo>
                  <a:cubicBezTo>
                    <a:pt x="165" y="56"/>
                    <a:pt x="166" y="54"/>
                    <a:pt x="165" y="52"/>
                  </a:cubicBezTo>
                  <a:cubicBezTo>
                    <a:pt x="164" y="51"/>
                    <a:pt x="162" y="51"/>
                    <a:pt x="161" y="51"/>
                  </a:cubicBezTo>
                  <a:cubicBezTo>
                    <a:pt x="152" y="56"/>
                    <a:pt x="152" y="56"/>
                    <a:pt x="152" y="56"/>
                  </a:cubicBezTo>
                  <a:cubicBezTo>
                    <a:pt x="151" y="57"/>
                    <a:pt x="151" y="59"/>
                    <a:pt x="151" y="61"/>
                  </a:cubicBezTo>
                  <a:close/>
                  <a:moveTo>
                    <a:pt x="130" y="72"/>
                  </a:moveTo>
                  <a:cubicBezTo>
                    <a:pt x="130" y="72"/>
                    <a:pt x="128" y="71"/>
                    <a:pt x="127" y="72"/>
                  </a:cubicBezTo>
                  <a:cubicBezTo>
                    <a:pt x="118" y="77"/>
                    <a:pt x="118" y="77"/>
                    <a:pt x="118" y="77"/>
                  </a:cubicBezTo>
                  <a:cubicBezTo>
                    <a:pt x="117" y="78"/>
                    <a:pt x="116" y="79"/>
                    <a:pt x="117" y="80"/>
                  </a:cubicBezTo>
                  <a:cubicBezTo>
                    <a:pt x="117" y="81"/>
                    <a:pt x="119" y="82"/>
                    <a:pt x="120" y="82"/>
                  </a:cubicBezTo>
                  <a:cubicBezTo>
                    <a:pt x="120" y="82"/>
                    <a:pt x="120" y="82"/>
                    <a:pt x="120" y="81"/>
                  </a:cubicBezTo>
                  <a:cubicBezTo>
                    <a:pt x="130" y="76"/>
                    <a:pt x="130" y="76"/>
                    <a:pt x="130" y="76"/>
                  </a:cubicBezTo>
                  <a:cubicBezTo>
                    <a:pt x="130" y="75"/>
                    <a:pt x="131" y="74"/>
                    <a:pt x="130" y="72"/>
                  </a:cubicBezTo>
                  <a:close/>
                  <a:moveTo>
                    <a:pt x="166" y="64"/>
                  </a:moveTo>
                  <a:cubicBezTo>
                    <a:pt x="156" y="64"/>
                    <a:pt x="156" y="64"/>
                    <a:pt x="156" y="64"/>
                  </a:cubicBezTo>
                  <a:cubicBezTo>
                    <a:pt x="154" y="64"/>
                    <a:pt x="153" y="65"/>
                    <a:pt x="153" y="67"/>
                  </a:cubicBezTo>
                  <a:cubicBezTo>
                    <a:pt x="153" y="68"/>
                    <a:pt x="154" y="69"/>
                    <a:pt x="156" y="69"/>
                  </a:cubicBezTo>
                  <a:cubicBezTo>
                    <a:pt x="166" y="69"/>
                    <a:pt x="166" y="69"/>
                    <a:pt x="166" y="69"/>
                  </a:cubicBezTo>
                  <a:cubicBezTo>
                    <a:pt x="167" y="69"/>
                    <a:pt x="168" y="68"/>
                    <a:pt x="168" y="67"/>
                  </a:cubicBezTo>
                  <a:cubicBezTo>
                    <a:pt x="168" y="65"/>
                    <a:pt x="167" y="64"/>
                    <a:pt x="166" y="64"/>
                  </a:cubicBezTo>
                  <a:close/>
                  <a:moveTo>
                    <a:pt x="164" y="77"/>
                  </a:moveTo>
                  <a:cubicBezTo>
                    <a:pt x="155" y="72"/>
                    <a:pt x="155" y="72"/>
                    <a:pt x="155" y="72"/>
                  </a:cubicBezTo>
                  <a:cubicBezTo>
                    <a:pt x="154" y="71"/>
                    <a:pt x="152" y="72"/>
                    <a:pt x="151" y="72"/>
                  </a:cubicBezTo>
                  <a:cubicBezTo>
                    <a:pt x="151" y="74"/>
                    <a:pt x="151" y="75"/>
                    <a:pt x="152" y="76"/>
                  </a:cubicBezTo>
                  <a:cubicBezTo>
                    <a:pt x="161" y="81"/>
                    <a:pt x="161" y="81"/>
                    <a:pt x="161" y="81"/>
                  </a:cubicBezTo>
                  <a:cubicBezTo>
                    <a:pt x="161" y="82"/>
                    <a:pt x="162" y="82"/>
                    <a:pt x="162" y="82"/>
                  </a:cubicBezTo>
                  <a:cubicBezTo>
                    <a:pt x="163" y="82"/>
                    <a:pt x="164" y="81"/>
                    <a:pt x="165" y="80"/>
                  </a:cubicBezTo>
                  <a:cubicBezTo>
                    <a:pt x="166" y="79"/>
                    <a:pt x="165" y="78"/>
                    <a:pt x="164" y="77"/>
                  </a:cubicBezTo>
                  <a:close/>
                  <a:moveTo>
                    <a:pt x="151" y="78"/>
                  </a:moveTo>
                  <a:cubicBezTo>
                    <a:pt x="150" y="77"/>
                    <a:pt x="148" y="77"/>
                    <a:pt x="147" y="78"/>
                  </a:cubicBezTo>
                  <a:cubicBezTo>
                    <a:pt x="146" y="78"/>
                    <a:pt x="146" y="79"/>
                    <a:pt x="146" y="81"/>
                  </a:cubicBezTo>
                  <a:cubicBezTo>
                    <a:pt x="151" y="89"/>
                    <a:pt x="151" y="89"/>
                    <a:pt x="151" y="89"/>
                  </a:cubicBezTo>
                  <a:cubicBezTo>
                    <a:pt x="151" y="90"/>
                    <a:pt x="152" y="91"/>
                    <a:pt x="153" y="91"/>
                  </a:cubicBezTo>
                  <a:cubicBezTo>
                    <a:pt x="154" y="91"/>
                    <a:pt x="154" y="91"/>
                    <a:pt x="155" y="90"/>
                  </a:cubicBezTo>
                  <a:cubicBezTo>
                    <a:pt x="156" y="90"/>
                    <a:pt x="156" y="88"/>
                    <a:pt x="156" y="87"/>
                  </a:cubicBezTo>
                  <a:cubicBezTo>
                    <a:pt x="151" y="78"/>
                    <a:pt x="151" y="78"/>
                    <a:pt x="151" y="78"/>
                  </a:cubicBezTo>
                  <a:cubicBezTo>
                    <a:pt x="151" y="78"/>
                    <a:pt x="151" y="78"/>
                    <a:pt x="151" y="78"/>
                  </a:cubicBezTo>
                  <a:close/>
                  <a:moveTo>
                    <a:pt x="140" y="54"/>
                  </a:moveTo>
                  <a:cubicBezTo>
                    <a:pt x="142" y="54"/>
                    <a:pt x="143" y="53"/>
                    <a:pt x="143" y="51"/>
                  </a:cubicBezTo>
                  <a:cubicBezTo>
                    <a:pt x="143" y="41"/>
                    <a:pt x="143" y="41"/>
                    <a:pt x="143" y="41"/>
                  </a:cubicBezTo>
                  <a:cubicBezTo>
                    <a:pt x="143" y="40"/>
                    <a:pt x="142" y="39"/>
                    <a:pt x="140" y="39"/>
                  </a:cubicBezTo>
                  <a:cubicBezTo>
                    <a:pt x="140" y="39"/>
                    <a:pt x="138" y="40"/>
                    <a:pt x="138" y="41"/>
                  </a:cubicBezTo>
                  <a:cubicBezTo>
                    <a:pt x="138" y="51"/>
                    <a:pt x="138" y="51"/>
                    <a:pt x="138" y="51"/>
                  </a:cubicBezTo>
                  <a:cubicBezTo>
                    <a:pt x="138" y="53"/>
                    <a:pt x="140" y="54"/>
                    <a:pt x="140" y="54"/>
                  </a:cubicBezTo>
                  <a:close/>
                  <a:moveTo>
                    <a:pt x="140" y="78"/>
                  </a:moveTo>
                  <a:cubicBezTo>
                    <a:pt x="140" y="78"/>
                    <a:pt x="138" y="80"/>
                    <a:pt x="138" y="81"/>
                  </a:cubicBezTo>
                  <a:cubicBezTo>
                    <a:pt x="138" y="92"/>
                    <a:pt x="138" y="92"/>
                    <a:pt x="138" y="92"/>
                  </a:cubicBezTo>
                  <a:cubicBezTo>
                    <a:pt x="138" y="93"/>
                    <a:pt x="140" y="94"/>
                    <a:pt x="140" y="94"/>
                  </a:cubicBezTo>
                  <a:cubicBezTo>
                    <a:pt x="142" y="94"/>
                    <a:pt x="143" y="93"/>
                    <a:pt x="143" y="92"/>
                  </a:cubicBezTo>
                  <a:cubicBezTo>
                    <a:pt x="143" y="81"/>
                    <a:pt x="143" y="81"/>
                    <a:pt x="143" y="81"/>
                  </a:cubicBezTo>
                  <a:cubicBezTo>
                    <a:pt x="143" y="80"/>
                    <a:pt x="142" y="78"/>
                    <a:pt x="140" y="78"/>
                  </a:cubicBezTo>
                  <a:close/>
                  <a:moveTo>
                    <a:pt x="147" y="67"/>
                  </a:moveTo>
                  <a:cubicBezTo>
                    <a:pt x="146" y="66"/>
                    <a:pt x="145" y="65"/>
                    <a:pt x="143" y="65"/>
                  </a:cubicBezTo>
                  <a:cubicBezTo>
                    <a:pt x="143" y="65"/>
                    <a:pt x="135" y="67"/>
                    <a:pt x="128" y="46"/>
                  </a:cubicBezTo>
                  <a:cubicBezTo>
                    <a:pt x="118" y="14"/>
                    <a:pt x="91" y="0"/>
                    <a:pt x="73" y="6"/>
                  </a:cubicBezTo>
                  <a:cubicBezTo>
                    <a:pt x="59" y="10"/>
                    <a:pt x="54" y="21"/>
                    <a:pt x="52" y="27"/>
                  </a:cubicBezTo>
                  <a:cubicBezTo>
                    <a:pt x="35" y="27"/>
                    <a:pt x="35" y="27"/>
                    <a:pt x="35" y="27"/>
                  </a:cubicBezTo>
                  <a:cubicBezTo>
                    <a:pt x="35" y="50"/>
                    <a:pt x="35" y="50"/>
                    <a:pt x="35" y="50"/>
                  </a:cubicBezTo>
                  <a:cubicBezTo>
                    <a:pt x="14" y="58"/>
                    <a:pt x="0" y="78"/>
                    <a:pt x="0" y="101"/>
                  </a:cubicBezTo>
                  <a:cubicBezTo>
                    <a:pt x="0" y="132"/>
                    <a:pt x="25" y="157"/>
                    <a:pt x="56" y="157"/>
                  </a:cubicBezTo>
                  <a:cubicBezTo>
                    <a:pt x="86" y="157"/>
                    <a:pt x="111" y="132"/>
                    <a:pt x="111" y="101"/>
                  </a:cubicBezTo>
                  <a:cubicBezTo>
                    <a:pt x="111" y="78"/>
                    <a:pt x="97" y="58"/>
                    <a:pt x="76" y="50"/>
                  </a:cubicBezTo>
                  <a:cubicBezTo>
                    <a:pt x="76" y="27"/>
                    <a:pt x="76" y="27"/>
                    <a:pt x="76" y="27"/>
                  </a:cubicBezTo>
                  <a:cubicBezTo>
                    <a:pt x="59" y="27"/>
                    <a:pt x="59" y="27"/>
                    <a:pt x="59" y="27"/>
                  </a:cubicBezTo>
                  <a:cubicBezTo>
                    <a:pt x="61" y="22"/>
                    <a:pt x="65" y="15"/>
                    <a:pt x="74" y="13"/>
                  </a:cubicBezTo>
                  <a:cubicBezTo>
                    <a:pt x="90" y="8"/>
                    <a:pt x="113" y="19"/>
                    <a:pt x="121" y="47"/>
                  </a:cubicBezTo>
                  <a:cubicBezTo>
                    <a:pt x="125" y="60"/>
                    <a:pt x="130" y="67"/>
                    <a:pt x="136" y="71"/>
                  </a:cubicBezTo>
                  <a:cubicBezTo>
                    <a:pt x="139" y="72"/>
                    <a:pt x="140" y="72"/>
                    <a:pt x="142" y="72"/>
                  </a:cubicBezTo>
                  <a:cubicBezTo>
                    <a:pt x="144" y="72"/>
                    <a:pt x="145" y="72"/>
                    <a:pt x="145" y="72"/>
                  </a:cubicBezTo>
                  <a:cubicBezTo>
                    <a:pt x="146" y="71"/>
                    <a:pt x="147" y="69"/>
                    <a:pt x="147" y="67"/>
                  </a:cubicBezTo>
                  <a:close/>
                </a:path>
              </a:pathLst>
            </a:custGeom>
            <a:solidFill>
              <a:schemeClr val="accent2"/>
            </a:solidFill>
            <a:ln>
              <a:noFill/>
            </a:ln>
          </p:spPr>
          <p:txBody>
            <a:bodyPr vert="horz" wrap="square" lIns="28932" tIns="14465" rIns="28932" bIns="14465" numCol="1" anchor="t" anchorCtr="0" compatLnSpc="1"/>
            <a:lstStyle/>
            <a:p>
              <a:endParaRPr lang="en-US" sz="570"/>
            </a:p>
          </p:txBody>
        </p:sp>
        <p:cxnSp>
          <p:nvCxnSpPr>
            <p:cNvPr id="39" name="Straight Arrow Connector 38"/>
            <p:cNvCxnSpPr/>
            <p:nvPr/>
          </p:nvCxnSpPr>
          <p:spPr>
            <a:xfrm flipH="1">
              <a:off x="4917759" y="2412684"/>
              <a:ext cx="23840" cy="3016090"/>
            </a:xfrm>
            <a:prstGeom prst="straightConnector1">
              <a:avLst/>
            </a:prstGeom>
            <a:ln w="25400">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928162" y="3789856"/>
              <a:ext cx="424339" cy="0"/>
            </a:xfrm>
            <a:prstGeom prst="line">
              <a:avLst/>
            </a:prstGeom>
            <a:ln w="254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5216843" y="2592705"/>
              <a:ext cx="2181701" cy="2236946"/>
            </a:xfrm>
            <a:prstGeom prst="ellipse">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a:p>
          </p:txBody>
        </p:sp>
        <p:sp>
          <p:nvSpPr>
            <p:cNvPr id="45" name="TextBox 44"/>
            <p:cNvSpPr txBox="1"/>
            <p:nvPr/>
          </p:nvSpPr>
          <p:spPr>
            <a:xfrm>
              <a:off x="6038969" y="3166228"/>
              <a:ext cx="495419" cy="260074"/>
            </a:xfrm>
            <a:prstGeom prst="rect">
              <a:avLst/>
            </a:prstGeom>
            <a:noFill/>
          </p:spPr>
          <p:txBody>
            <a:bodyPr wrap="square" rtlCol="0">
              <a:spAutoFit/>
            </a:bodyPr>
            <a:lstStyle/>
            <a:p>
              <a:pPr algn="ctr"/>
              <a:r>
                <a:rPr lang="en-US" altLang="id-ID" sz="1015" b="1" i="1" dirty="0">
                  <a:solidFill>
                    <a:schemeClr val="bg2"/>
                  </a:solidFill>
                  <a:latin typeface="Times New Roman" panose="02020603050405020304" pitchFamily="18" charset="0"/>
                  <a:cs typeface="Times New Roman" panose="02020603050405020304" pitchFamily="18" charset="0"/>
                </a:rPr>
                <a:t>Goal</a:t>
              </a:r>
              <a:endParaRPr lang="en-US" altLang="id-ID" sz="1015" b="1" i="1" dirty="0">
                <a:solidFill>
                  <a:schemeClr val="bg2"/>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5397720" y="3524213"/>
              <a:ext cx="1924838" cy="663257"/>
            </a:xfrm>
            <a:prstGeom prst="rect">
              <a:avLst/>
            </a:prstGeom>
            <a:noFill/>
          </p:spPr>
          <p:txBody>
            <a:bodyPr wrap="square" rtlCol="0">
              <a:spAutoFit/>
            </a:bodyPr>
            <a:lstStyle/>
            <a:p>
              <a:pPr algn="ctr">
                <a:lnSpc>
                  <a:spcPct val="150000"/>
                </a:lnSpc>
              </a:pPr>
              <a:r>
                <a:rPr sz="1050" b="1" dirty="0" err="1">
                  <a:solidFill>
                    <a:schemeClr val="bg2"/>
                  </a:solidFill>
                  <a:latin typeface="微软雅黑" panose="020B0503020204020204" pitchFamily="34" charset="-122"/>
                  <a:ea typeface="微软雅黑" panose="020B0503020204020204" pitchFamily="34" charset="-122"/>
                </a:rPr>
                <a:t>建立中国第一套科学、系统的人力资本指数，定量描述中国人力资本的分布及发展动态</a:t>
              </a:r>
              <a:endParaRPr sz="1050" b="1" dirty="0">
                <a:solidFill>
                  <a:schemeClr val="bg2"/>
                </a:solidFill>
                <a:latin typeface="微软雅黑" panose="020B0503020204020204" pitchFamily="34" charset="-122"/>
                <a:ea typeface="微软雅黑" panose="020B0503020204020204" pitchFamily="34" charset="-122"/>
              </a:endParaRPr>
            </a:p>
          </p:txBody>
        </p:sp>
        <p:sp>
          <p:nvSpPr>
            <p:cNvPr id="49" name="Freeform 38"/>
            <p:cNvSpPr/>
            <p:nvPr/>
          </p:nvSpPr>
          <p:spPr bwMode="auto">
            <a:xfrm>
              <a:off x="6142196" y="2784158"/>
              <a:ext cx="288131" cy="333375"/>
            </a:xfrm>
            <a:custGeom>
              <a:avLst/>
              <a:gdLst>
                <a:gd name="T0" fmla="*/ 128 w 136"/>
                <a:gd name="T1" fmla="*/ 185 h 201"/>
                <a:gd name="T2" fmla="*/ 117 w 136"/>
                <a:gd name="T3" fmla="*/ 177 h 201"/>
                <a:gd name="T4" fmla="*/ 117 w 136"/>
                <a:gd name="T5" fmla="*/ 155 h 201"/>
                <a:gd name="T6" fmla="*/ 126 w 136"/>
                <a:gd name="T7" fmla="*/ 150 h 201"/>
                <a:gd name="T8" fmla="*/ 110 w 136"/>
                <a:gd name="T9" fmla="*/ 142 h 201"/>
                <a:gd name="T10" fmla="*/ 111 w 136"/>
                <a:gd name="T11" fmla="*/ 103 h 201"/>
                <a:gd name="T12" fmla="*/ 112 w 136"/>
                <a:gd name="T13" fmla="*/ 91 h 201"/>
                <a:gd name="T14" fmla="*/ 42 w 136"/>
                <a:gd name="T15" fmla="*/ 6 h 201"/>
                <a:gd name="T16" fmla="*/ 9 w 136"/>
                <a:gd name="T17" fmla="*/ 22 h 201"/>
                <a:gd name="T18" fmla="*/ 8 w 136"/>
                <a:gd name="T19" fmla="*/ 33 h 201"/>
                <a:gd name="T20" fmla="*/ 22 w 136"/>
                <a:gd name="T21" fmla="*/ 30 h 201"/>
                <a:gd name="T22" fmla="*/ 22 w 136"/>
                <a:gd name="T23" fmla="*/ 30 h 201"/>
                <a:gd name="T24" fmla="*/ 10 w 136"/>
                <a:gd name="T25" fmla="*/ 55 h 201"/>
                <a:gd name="T26" fmla="*/ 3 w 136"/>
                <a:gd name="T27" fmla="*/ 78 h 201"/>
                <a:gd name="T28" fmla="*/ 19 w 136"/>
                <a:gd name="T29" fmla="*/ 84 h 201"/>
                <a:gd name="T30" fmla="*/ 33 w 136"/>
                <a:gd name="T31" fmla="*/ 69 h 201"/>
                <a:gd name="T32" fmla="*/ 44 w 136"/>
                <a:gd name="T33" fmla="*/ 90 h 201"/>
                <a:gd name="T34" fmla="*/ 20 w 136"/>
                <a:gd name="T35" fmla="*/ 124 h 201"/>
                <a:gd name="T36" fmla="*/ 23 w 136"/>
                <a:gd name="T37" fmla="*/ 135 h 201"/>
                <a:gd name="T38" fmla="*/ 25 w 136"/>
                <a:gd name="T39" fmla="*/ 137 h 201"/>
                <a:gd name="T40" fmla="*/ 27 w 136"/>
                <a:gd name="T41" fmla="*/ 139 h 201"/>
                <a:gd name="T42" fmla="*/ 29 w 136"/>
                <a:gd name="T43" fmla="*/ 141 h 201"/>
                <a:gd name="T44" fmla="*/ 30 w 136"/>
                <a:gd name="T45" fmla="*/ 142 h 201"/>
                <a:gd name="T46" fmla="*/ 23 w 136"/>
                <a:gd name="T47" fmla="*/ 142 h 201"/>
                <a:gd name="T48" fmla="*/ 11 w 136"/>
                <a:gd name="T49" fmla="*/ 150 h 201"/>
                <a:gd name="T50" fmla="*/ 13 w 136"/>
                <a:gd name="T51" fmla="*/ 154 h 201"/>
                <a:gd name="T52" fmla="*/ 16 w 136"/>
                <a:gd name="T53" fmla="*/ 155 h 201"/>
                <a:gd name="T54" fmla="*/ 20 w 136"/>
                <a:gd name="T55" fmla="*/ 155 h 201"/>
                <a:gd name="T56" fmla="*/ 20 w 136"/>
                <a:gd name="T57" fmla="*/ 177 h 201"/>
                <a:gd name="T58" fmla="*/ 20 w 136"/>
                <a:gd name="T59" fmla="*/ 177 h 201"/>
                <a:gd name="T60" fmla="*/ 9 w 136"/>
                <a:gd name="T61" fmla="*/ 187 h 201"/>
                <a:gd name="T62" fmla="*/ 7 w 136"/>
                <a:gd name="T63" fmla="*/ 189 h 201"/>
                <a:gd name="T64" fmla="*/ 6 w 136"/>
                <a:gd name="T65" fmla="*/ 190 h 201"/>
                <a:gd name="T66" fmla="*/ 5 w 136"/>
                <a:gd name="T67" fmla="*/ 190 h 201"/>
                <a:gd name="T68" fmla="*/ 4 w 136"/>
                <a:gd name="T69" fmla="*/ 191 h 201"/>
                <a:gd name="T70" fmla="*/ 4 w 136"/>
                <a:gd name="T71" fmla="*/ 191 h 201"/>
                <a:gd name="T72" fmla="*/ 3 w 136"/>
                <a:gd name="T73" fmla="*/ 193 h 201"/>
                <a:gd name="T74" fmla="*/ 2 w 136"/>
                <a:gd name="T75" fmla="*/ 193 h 201"/>
                <a:gd name="T76" fmla="*/ 2 w 136"/>
                <a:gd name="T77" fmla="*/ 194 h 201"/>
                <a:gd name="T78" fmla="*/ 2 w 136"/>
                <a:gd name="T79" fmla="*/ 195 h 201"/>
                <a:gd name="T80" fmla="*/ 2 w 136"/>
                <a:gd name="T81" fmla="*/ 197 h 201"/>
                <a:gd name="T82" fmla="*/ 2 w 136"/>
                <a:gd name="T83" fmla="*/ 198 h 201"/>
                <a:gd name="T84" fmla="*/ 2 w 136"/>
                <a:gd name="T85" fmla="*/ 199 h 201"/>
                <a:gd name="T86" fmla="*/ 3 w 136"/>
                <a:gd name="T87" fmla="*/ 200 h 201"/>
                <a:gd name="T88" fmla="*/ 6 w 136"/>
                <a:gd name="T89" fmla="*/ 201 h 201"/>
                <a:gd name="T90" fmla="*/ 52 w 136"/>
                <a:gd name="T91" fmla="*/ 201 h 201"/>
                <a:gd name="T92" fmla="*/ 136 w 136"/>
                <a:gd name="T93"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201">
                  <a:moveTo>
                    <a:pt x="128" y="188"/>
                  </a:moveTo>
                  <a:cubicBezTo>
                    <a:pt x="128" y="187"/>
                    <a:pt x="128" y="187"/>
                    <a:pt x="128" y="185"/>
                  </a:cubicBezTo>
                  <a:cubicBezTo>
                    <a:pt x="128" y="182"/>
                    <a:pt x="124" y="177"/>
                    <a:pt x="117" y="177"/>
                  </a:cubicBezTo>
                  <a:cubicBezTo>
                    <a:pt x="117" y="177"/>
                    <a:pt x="117" y="177"/>
                    <a:pt x="117" y="177"/>
                  </a:cubicBezTo>
                  <a:cubicBezTo>
                    <a:pt x="115" y="174"/>
                    <a:pt x="111" y="170"/>
                    <a:pt x="111" y="165"/>
                  </a:cubicBezTo>
                  <a:cubicBezTo>
                    <a:pt x="111" y="161"/>
                    <a:pt x="115" y="157"/>
                    <a:pt x="117" y="155"/>
                  </a:cubicBezTo>
                  <a:cubicBezTo>
                    <a:pt x="120" y="155"/>
                    <a:pt x="121" y="155"/>
                    <a:pt x="122" y="155"/>
                  </a:cubicBezTo>
                  <a:cubicBezTo>
                    <a:pt x="123" y="155"/>
                    <a:pt x="126" y="154"/>
                    <a:pt x="126" y="150"/>
                  </a:cubicBezTo>
                  <a:cubicBezTo>
                    <a:pt x="126" y="147"/>
                    <a:pt x="122" y="142"/>
                    <a:pt x="114" y="142"/>
                  </a:cubicBezTo>
                  <a:cubicBezTo>
                    <a:pt x="113" y="142"/>
                    <a:pt x="112" y="142"/>
                    <a:pt x="110" y="142"/>
                  </a:cubicBezTo>
                  <a:cubicBezTo>
                    <a:pt x="123" y="132"/>
                    <a:pt x="123" y="132"/>
                    <a:pt x="123" y="132"/>
                  </a:cubicBezTo>
                  <a:cubicBezTo>
                    <a:pt x="123" y="132"/>
                    <a:pt x="111" y="115"/>
                    <a:pt x="111" y="103"/>
                  </a:cubicBezTo>
                  <a:cubicBezTo>
                    <a:pt x="111" y="103"/>
                    <a:pt x="111" y="103"/>
                    <a:pt x="111" y="102"/>
                  </a:cubicBezTo>
                  <a:cubicBezTo>
                    <a:pt x="111" y="99"/>
                    <a:pt x="111" y="95"/>
                    <a:pt x="112" y="91"/>
                  </a:cubicBezTo>
                  <a:cubicBezTo>
                    <a:pt x="112" y="79"/>
                    <a:pt x="113" y="53"/>
                    <a:pt x="102" y="33"/>
                  </a:cubicBezTo>
                  <a:cubicBezTo>
                    <a:pt x="91" y="12"/>
                    <a:pt x="69" y="0"/>
                    <a:pt x="42" y="6"/>
                  </a:cubicBezTo>
                  <a:cubicBezTo>
                    <a:pt x="30" y="9"/>
                    <a:pt x="21" y="16"/>
                    <a:pt x="16" y="22"/>
                  </a:cubicBezTo>
                  <a:cubicBezTo>
                    <a:pt x="9" y="22"/>
                    <a:pt x="9" y="22"/>
                    <a:pt x="9" y="22"/>
                  </a:cubicBezTo>
                  <a:cubicBezTo>
                    <a:pt x="11" y="23"/>
                    <a:pt x="12" y="24"/>
                    <a:pt x="13" y="25"/>
                  </a:cubicBezTo>
                  <a:cubicBezTo>
                    <a:pt x="9" y="29"/>
                    <a:pt x="8" y="33"/>
                    <a:pt x="8" y="33"/>
                  </a:cubicBezTo>
                  <a:cubicBezTo>
                    <a:pt x="20" y="33"/>
                    <a:pt x="20" y="33"/>
                    <a:pt x="20" y="33"/>
                  </a:cubicBezTo>
                  <a:cubicBezTo>
                    <a:pt x="22" y="31"/>
                    <a:pt x="22" y="30"/>
                    <a:pt x="22" y="30"/>
                  </a:cubicBezTo>
                  <a:cubicBezTo>
                    <a:pt x="21" y="29"/>
                    <a:pt x="20" y="29"/>
                    <a:pt x="19" y="28"/>
                  </a:cubicBezTo>
                  <a:cubicBezTo>
                    <a:pt x="22" y="30"/>
                    <a:pt x="22" y="30"/>
                    <a:pt x="22" y="30"/>
                  </a:cubicBezTo>
                  <a:cubicBezTo>
                    <a:pt x="22" y="30"/>
                    <a:pt x="13" y="43"/>
                    <a:pt x="12" y="44"/>
                  </a:cubicBezTo>
                  <a:cubicBezTo>
                    <a:pt x="12" y="45"/>
                    <a:pt x="12" y="52"/>
                    <a:pt x="10" y="55"/>
                  </a:cubicBezTo>
                  <a:cubicBezTo>
                    <a:pt x="9" y="57"/>
                    <a:pt x="2" y="69"/>
                    <a:pt x="1" y="70"/>
                  </a:cubicBezTo>
                  <a:cubicBezTo>
                    <a:pt x="0" y="71"/>
                    <a:pt x="2" y="75"/>
                    <a:pt x="3" y="78"/>
                  </a:cubicBezTo>
                  <a:cubicBezTo>
                    <a:pt x="5" y="81"/>
                    <a:pt x="7" y="82"/>
                    <a:pt x="9" y="82"/>
                  </a:cubicBezTo>
                  <a:cubicBezTo>
                    <a:pt x="12" y="83"/>
                    <a:pt x="18" y="84"/>
                    <a:pt x="19" y="84"/>
                  </a:cubicBezTo>
                  <a:cubicBezTo>
                    <a:pt x="20" y="85"/>
                    <a:pt x="24" y="83"/>
                    <a:pt x="25" y="82"/>
                  </a:cubicBezTo>
                  <a:cubicBezTo>
                    <a:pt x="26" y="81"/>
                    <a:pt x="29" y="72"/>
                    <a:pt x="33" y="69"/>
                  </a:cubicBezTo>
                  <a:cubicBezTo>
                    <a:pt x="37" y="66"/>
                    <a:pt x="43" y="65"/>
                    <a:pt x="47" y="64"/>
                  </a:cubicBezTo>
                  <a:cubicBezTo>
                    <a:pt x="48" y="68"/>
                    <a:pt x="49" y="82"/>
                    <a:pt x="44" y="90"/>
                  </a:cubicBezTo>
                  <a:cubicBezTo>
                    <a:pt x="36" y="103"/>
                    <a:pt x="23" y="117"/>
                    <a:pt x="20" y="123"/>
                  </a:cubicBezTo>
                  <a:cubicBezTo>
                    <a:pt x="20" y="123"/>
                    <a:pt x="20" y="123"/>
                    <a:pt x="20" y="124"/>
                  </a:cubicBezTo>
                  <a:cubicBezTo>
                    <a:pt x="17" y="129"/>
                    <a:pt x="18" y="133"/>
                    <a:pt x="18" y="133"/>
                  </a:cubicBezTo>
                  <a:cubicBezTo>
                    <a:pt x="18" y="133"/>
                    <a:pt x="21" y="134"/>
                    <a:pt x="23" y="135"/>
                  </a:cubicBezTo>
                  <a:cubicBezTo>
                    <a:pt x="24" y="136"/>
                    <a:pt x="25" y="136"/>
                    <a:pt x="25" y="137"/>
                  </a:cubicBezTo>
                  <a:cubicBezTo>
                    <a:pt x="25" y="137"/>
                    <a:pt x="25" y="137"/>
                    <a:pt x="25" y="137"/>
                  </a:cubicBezTo>
                  <a:cubicBezTo>
                    <a:pt x="26" y="137"/>
                    <a:pt x="27" y="138"/>
                    <a:pt x="27" y="139"/>
                  </a:cubicBezTo>
                  <a:cubicBezTo>
                    <a:pt x="27" y="139"/>
                    <a:pt x="27" y="139"/>
                    <a:pt x="27" y="139"/>
                  </a:cubicBezTo>
                  <a:cubicBezTo>
                    <a:pt x="28" y="139"/>
                    <a:pt x="28" y="140"/>
                    <a:pt x="28" y="140"/>
                  </a:cubicBezTo>
                  <a:cubicBezTo>
                    <a:pt x="29" y="140"/>
                    <a:pt x="29" y="140"/>
                    <a:pt x="29" y="141"/>
                  </a:cubicBezTo>
                  <a:cubicBezTo>
                    <a:pt x="29" y="141"/>
                    <a:pt x="29" y="142"/>
                    <a:pt x="30" y="142"/>
                  </a:cubicBezTo>
                  <a:cubicBezTo>
                    <a:pt x="30" y="142"/>
                    <a:pt x="30" y="142"/>
                    <a:pt x="30" y="142"/>
                  </a:cubicBezTo>
                  <a:cubicBezTo>
                    <a:pt x="27" y="142"/>
                    <a:pt x="25" y="142"/>
                    <a:pt x="24" y="142"/>
                  </a:cubicBezTo>
                  <a:cubicBezTo>
                    <a:pt x="23" y="142"/>
                    <a:pt x="23" y="142"/>
                    <a:pt x="23" y="142"/>
                  </a:cubicBezTo>
                  <a:cubicBezTo>
                    <a:pt x="20" y="142"/>
                    <a:pt x="17" y="143"/>
                    <a:pt x="15" y="145"/>
                  </a:cubicBezTo>
                  <a:cubicBezTo>
                    <a:pt x="12" y="146"/>
                    <a:pt x="11" y="149"/>
                    <a:pt x="11" y="150"/>
                  </a:cubicBezTo>
                  <a:cubicBezTo>
                    <a:pt x="11" y="152"/>
                    <a:pt x="12" y="154"/>
                    <a:pt x="13" y="154"/>
                  </a:cubicBezTo>
                  <a:cubicBezTo>
                    <a:pt x="13" y="154"/>
                    <a:pt x="13" y="154"/>
                    <a:pt x="13" y="154"/>
                  </a:cubicBezTo>
                  <a:cubicBezTo>
                    <a:pt x="14" y="155"/>
                    <a:pt x="15" y="155"/>
                    <a:pt x="16" y="155"/>
                  </a:cubicBezTo>
                  <a:cubicBezTo>
                    <a:pt x="16" y="155"/>
                    <a:pt x="16" y="155"/>
                    <a:pt x="16" y="155"/>
                  </a:cubicBezTo>
                  <a:cubicBezTo>
                    <a:pt x="16" y="155"/>
                    <a:pt x="16" y="155"/>
                    <a:pt x="16" y="155"/>
                  </a:cubicBezTo>
                  <a:cubicBezTo>
                    <a:pt x="16" y="155"/>
                    <a:pt x="18" y="155"/>
                    <a:pt x="20" y="155"/>
                  </a:cubicBezTo>
                  <a:cubicBezTo>
                    <a:pt x="23" y="157"/>
                    <a:pt x="26" y="161"/>
                    <a:pt x="26" y="165"/>
                  </a:cubicBezTo>
                  <a:cubicBezTo>
                    <a:pt x="26" y="170"/>
                    <a:pt x="23" y="174"/>
                    <a:pt x="20" y="177"/>
                  </a:cubicBezTo>
                  <a:cubicBezTo>
                    <a:pt x="20" y="177"/>
                    <a:pt x="20" y="177"/>
                    <a:pt x="20" y="177"/>
                  </a:cubicBezTo>
                  <a:cubicBezTo>
                    <a:pt x="20" y="177"/>
                    <a:pt x="20" y="177"/>
                    <a:pt x="20" y="177"/>
                  </a:cubicBezTo>
                  <a:cubicBezTo>
                    <a:pt x="14" y="177"/>
                    <a:pt x="9" y="182"/>
                    <a:pt x="9" y="185"/>
                  </a:cubicBezTo>
                  <a:cubicBezTo>
                    <a:pt x="9" y="186"/>
                    <a:pt x="9" y="187"/>
                    <a:pt x="9" y="187"/>
                  </a:cubicBezTo>
                  <a:cubicBezTo>
                    <a:pt x="10" y="187"/>
                    <a:pt x="10" y="188"/>
                    <a:pt x="10" y="188"/>
                  </a:cubicBezTo>
                  <a:cubicBezTo>
                    <a:pt x="9" y="188"/>
                    <a:pt x="8" y="189"/>
                    <a:pt x="7" y="189"/>
                  </a:cubicBezTo>
                  <a:cubicBezTo>
                    <a:pt x="6" y="189"/>
                    <a:pt x="6" y="189"/>
                    <a:pt x="6" y="189"/>
                  </a:cubicBezTo>
                  <a:cubicBezTo>
                    <a:pt x="6" y="190"/>
                    <a:pt x="6" y="190"/>
                    <a:pt x="6" y="190"/>
                  </a:cubicBezTo>
                  <a:cubicBezTo>
                    <a:pt x="6" y="190"/>
                    <a:pt x="6" y="190"/>
                    <a:pt x="6" y="190"/>
                  </a:cubicBezTo>
                  <a:cubicBezTo>
                    <a:pt x="6" y="190"/>
                    <a:pt x="5" y="190"/>
                    <a:pt x="5" y="190"/>
                  </a:cubicBezTo>
                  <a:cubicBezTo>
                    <a:pt x="5" y="190"/>
                    <a:pt x="5" y="190"/>
                    <a:pt x="5" y="190"/>
                  </a:cubicBezTo>
                  <a:cubicBezTo>
                    <a:pt x="5" y="190"/>
                    <a:pt x="5" y="191"/>
                    <a:pt x="4" y="191"/>
                  </a:cubicBezTo>
                  <a:cubicBezTo>
                    <a:pt x="4" y="191"/>
                    <a:pt x="4" y="191"/>
                    <a:pt x="4" y="191"/>
                  </a:cubicBezTo>
                  <a:cubicBezTo>
                    <a:pt x="4" y="191"/>
                    <a:pt x="4" y="191"/>
                    <a:pt x="4" y="191"/>
                  </a:cubicBezTo>
                  <a:cubicBezTo>
                    <a:pt x="3" y="192"/>
                    <a:pt x="3" y="192"/>
                    <a:pt x="3" y="192"/>
                  </a:cubicBezTo>
                  <a:cubicBezTo>
                    <a:pt x="3" y="192"/>
                    <a:pt x="3" y="192"/>
                    <a:pt x="3" y="193"/>
                  </a:cubicBezTo>
                  <a:cubicBezTo>
                    <a:pt x="3" y="193"/>
                    <a:pt x="3" y="193"/>
                    <a:pt x="2" y="193"/>
                  </a:cubicBezTo>
                  <a:cubicBezTo>
                    <a:pt x="2" y="193"/>
                    <a:pt x="2" y="193"/>
                    <a:pt x="2" y="193"/>
                  </a:cubicBezTo>
                  <a:cubicBezTo>
                    <a:pt x="2" y="193"/>
                    <a:pt x="2" y="194"/>
                    <a:pt x="2" y="194"/>
                  </a:cubicBezTo>
                  <a:cubicBezTo>
                    <a:pt x="2" y="194"/>
                    <a:pt x="2" y="194"/>
                    <a:pt x="2" y="194"/>
                  </a:cubicBezTo>
                  <a:cubicBezTo>
                    <a:pt x="2" y="194"/>
                    <a:pt x="2" y="194"/>
                    <a:pt x="2" y="195"/>
                  </a:cubicBezTo>
                  <a:cubicBezTo>
                    <a:pt x="2" y="195"/>
                    <a:pt x="2" y="195"/>
                    <a:pt x="2" y="195"/>
                  </a:cubicBezTo>
                  <a:cubicBezTo>
                    <a:pt x="1" y="195"/>
                    <a:pt x="1" y="196"/>
                    <a:pt x="1" y="196"/>
                  </a:cubicBezTo>
                  <a:cubicBezTo>
                    <a:pt x="1" y="196"/>
                    <a:pt x="2" y="197"/>
                    <a:pt x="2" y="197"/>
                  </a:cubicBezTo>
                  <a:cubicBezTo>
                    <a:pt x="2" y="197"/>
                    <a:pt x="2" y="198"/>
                    <a:pt x="2" y="198"/>
                  </a:cubicBezTo>
                  <a:cubicBezTo>
                    <a:pt x="2" y="198"/>
                    <a:pt x="2" y="198"/>
                    <a:pt x="2" y="198"/>
                  </a:cubicBezTo>
                  <a:cubicBezTo>
                    <a:pt x="2" y="198"/>
                    <a:pt x="2" y="198"/>
                    <a:pt x="2" y="199"/>
                  </a:cubicBezTo>
                  <a:cubicBezTo>
                    <a:pt x="2" y="199"/>
                    <a:pt x="2" y="199"/>
                    <a:pt x="2" y="199"/>
                  </a:cubicBezTo>
                  <a:cubicBezTo>
                    <a:pt x="3" y="199"/>
                    <a:pt x="3" y="199"/>
                    <a:pt x="3" y="200"/>
                  </a:cubicBezTo>
                  <a:cubicBezTo>
                    <a:pt x="3" y="200"/>
                    <a:pt x="3" y="200"/>
                    <a:pt x="3" y="200"/>
                  </a:cubicBezTo>
                  <a:cubicBezTo>
                    <a:pt x="3" y="200"/>
                    <a:pt x="3" y="200"/>
                    <a:pt x="3" y="200"/>
                  </a:cubicBezTo>
                  <a:cubicBezTo>
                    <a:pt x="4" y="201"/>
                    <a:pt x="5" y="201"/>
                    <a:pt x="6" y="201"/>
                  </a:cubicBezTo>
                  <a:cubicBezTo>
                    <a:pt x="6" y="201"/>
                    <a:pt x="6" y="201"/>
                    <a:pt x="6" y="201"/>
                  </a:cubicBezTo>
                  <a:cubicBezTo>
                    <a:pt x="7" y="201"/>
                    <a:pt x="28" y="201"/>
                    <a:pt x="52" y="201"/>
                  </a:cubicBezTo>
                  <a:cubicBezTo>
                    <a:pt x="87" y="201"/>
                    <a:pt x="130" y="201"/>
                    <a:pt x="131" y="201"/>
                  </a:cubicBezTo>
                  <a:cubicBezTo>
                    <a:pt x="133" y="201"/>
                    <a:pt x="136" y="200"/>
                    <a:pt x="136" y="196"/>
                  </a:cubicBezTo>
                  <a:cubicBezTo>
                    <a:pt x="136" y="193"/>
                    <a:pt x="133" y="189"/>
                    <a:pt x="128" y="188"/>
                  </a:cubicBezTo>
                  <a:close/>
                </a:path>
              </a:pathLst>
            </a:custGeom>
            <a:solidFill>
              <a:schemeClr val="bg2"/>
            </a:solidFill>
            <a:ln>
              <a:noFill/>
            </a:ln>
          </p:spPr>
          <p:txBody>
            <a:bodyPr vert="horz" wrap="square" lIns="28932" tIns="14465" rIns="28932" bIns="14465" numCol="1" anchor="t" anchorCtr="0" compatLnSpc="1"/>
            <a:lstStyle/>
            <a:p>
              <a:endParaRPr lang="en-US" sz="570"/>
            </a:p>
          </p:txBody>
        </p:sp>
      </p:grpSp>
      <p:sp>
        <p:nvSpPr>
          <p:cNvPr id="5" name="页脚占位符 4"/>
          <p:cNvSpPr>
            <a:spLocks noGrp="1"/>
          </p:cNvSpPr>
          <p:nvPr>
            <p:ph type="ftr" sz="quarter" idx="11"/>
          </p:nvPr>
        </p:nvSpPr>
        <p:spPr/>
        <p:txBody>
          <a:bodyPr/>
          <a:lstStyle/>
          <a:p>
            <a:r>
              <a:rPr lang="zh-CN" altLang="en-US"/>
              <a:t>人力资本与劳动经济研究中心</a:t>
            </a:r>
            <a:endParaRPr lang="en-US"/>
          </a:p>
        </p:txBody>
      </p:sp>
      <p:sp>
        <p:nvSpPr>
          <p:cNvPr id="6" name="灯片编号占位符 5"/>
          <p:cNvSpPr>
            <a:spLocks noGrp="1"/>
          </p:cNvSpPr>
          <p:nvPr>
            <p:ph type="sldNum" sz="quarter" idx="12"/>
          </p:nvPr>
        </p:nvSpPr>
        <p:spPr/>
        <p:txBody>
          <a:bodyPr/>
          <a:lstStyle/>
          <a:p>
            <a:fld id="{8A606CC1-1436-4FA3-B5BE-7FF06ED26E03}" type="slidenum">
              <a:rPr lang="en-US" smtClean="0"/>
            </a:fld>
            <a:endParaRPr lang="en-US"/>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1"/>
          <a:stretch>
            <a:fillRect/>
          </a:stretch>
        </p:blipFill>
        <p:spPr>
          <a:xfrm>
            <a:off x="0" y="1373292"/>
            <a:ext cx="9144000" cy="3492391"/>
          </a:xfrm>
        </p:spPr>
      </p:pic>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4" name="灯片编号占位符 3"/>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346500" y="2045601"/>
            <a:ext cx="6685273" cy="2387600"/>
          </a:xfrm>
          <a:prstGeom prst="rect">
            <a:avLst/>
          </a:prstGeom>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rPr lang="en-US" altLang="zh-CN" sz="4400" b="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4400" b="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中间年份四分人口估算</a:t>
            </a:r>
            <a:endParaRPr lang="zh-CN" altLang="en-US" sz="4400" b="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5" name="灯片编号占位符 4"/>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69368" y="1600610"/>
            <a:ext cx="7673288" cy="1938992"/>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估算原因：</a:t>
            </a:r>
            <a:endParaRPr lang="en-US" altLang="zh-CN"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        </a:t>
            </a:r>
            <a:endParaRPr lang="en-US" altLang="zh-CN" sz="2400" b="1" dirty="0">
              <a:latin typeface="楷体" panose="02010609060101010101" pitchFamily="49" charset="-122"/>
              <a:ea typeface="楷体" panose="02010609060101010101" pitchFamily="49" charset="-122"/>
            </a:endParaRPr>
          </a:p>
          <a:p>
            <a:r>
              <a:rPr lang="zh-CN" altLang="en-US" sz="2400" kern="100" dirty="0">
                <a:latin typeface="楷体" panose="02010609060101010101" pitchFamily="49" charset="-122"/>
                <a:ea typeface="楷体" panose="02010609060101010101" pitchFamily="49" charset="-122"/>
              </a:rPr>
              <a:t>    由于我们只有普抽查年份的人口数据，而我们需要中间年份的每一年的人口数据。所以，我们使用</a:t>
            </a:r>
            <a:r>
              <a:rPr lang="zh-CN" altLang="en-US" sz="2400" kern="100" dirty="0">
                <a:solidFill>
                  <a:srgbClr val="FF0000"/>
                </a:solidFill>
                <a:latin typeface="楷体" panose="02010609060101010101" pitchFamily="49" charset="-122"/>
                <a:ea typeface="楷体" panose="02010609060101010101" pitchFamily="49" charset="-122"/>
              </a:rPr>
              <a:t>永续盘存法</a:t>
            </a:r>
            <a:r>
              <a:rPr lang="zh-CN" altLang="en-US" sz="2400" kern="100" dirty="0">
                <a:latin typeface="楷体" panose="02010609060101010101" pitchFamily="49" charset="-122"/>
                <a:ea typeface="楷体" panose="02010609060101010101" pitchFamily="49" charset="-122"/>
              </a:rPr>
              <a:t>对</a:t>
            </a:r>
            <a:r>
              <a:rPr lang="zh-CN" altLang="en-US" sz="2400" u="sng" kern="100" dirty="0">
                <a:solidFill>
                  <a:srgbClr val="FF0000"/>
                </a:solidFill>
                <a:latin typeface="楷体" panose="02010609060101010101" pitchFamily="49" charset="-122"/>
                <a:ea typeface="楷体" panose="02010609060101010101" pitchFamily="49" charset="-122"/>
              </a:rPr>
              <a:t>中间年份</a:t>
            </a:r>
            <a:r>
              <a:rPr lang="zh-CN" altLang="en-US" sz="2400" kern="100" dirty="0">
                <a:latin typeface="楷体" panose="02010609060101010101" pitchFamily="49" charset="-122"/>
                <a:ea typeface="楷体" panose="02010609060101010101" pitchFamily="49" charset="-122"/>
              </a:rPr>
              <a:t>的人口进行估算。</a:t>
            </a:r>
            <a:endParaRPr lang="zh-CN" altLang="en-US" sz="2400" kern="100" dirty="0">
              <a:latin typeface="楷体" panose="02010609060101010101" pitchFamily="49" charset="-122"/>
              <a:ea typeface="楷体" panose="02010609060101010101" pitchFamily="49" charset="-122"/>
            </a:endParaRPr>
          </a:p>
        </p:txBody>
      </p:sp>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4" name="灯片编号占位符 3"/>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23825" y="-85725"/>
            <a:ext cx="4295775" cy="1774845"/>
          </a:xfrm>
          <a:prstGeom prst="rect">
            <a:avLst/>
          </a:prstGeom>
          <a:noFill/>
        </p:spPr>
        <p:txBody>
          <a:bodyPr wrap="square" rtlCol="0">
            <a:spAutoFit/>
          </a:bodyPr>
          <a:lstStyle/>
          <a:p>
            <a:pPr algn="just">
              <a:lnSpc>
                <a:spcPct val="150000"/>
              </a:lnSpc>
              <a:spcBef>
                <a:spcPts val="600"/>
              </a:spcBef>
              <a:spcAft>
                <a:spcPts val="600"/>
              </a:spcAft>
            </a:pPr>
            <a:r>
              <a:rPr lang="zh-CN" altLang="zh-CN" sz="3200" kern="100" dirty="0">
                <a:effectLst/>
                <a:latin typeface="隶书" panose="02010509060101010101" pitchFamily="49" charset="-122"/>
                <a:ea typeface="隶书" panose="02010509060101010101" pitchFamily="49" charset="-122"/>
              </a:rPr>
              <a:t>永续盘存法的思想</a:t>
            </a:r>
            <a:endParaRPr lang="zh-CN" altLang="zh-CN" sz="3200" kern="100" dirty="0">
              <a:effectLst/>
              <a:latin typeface="隶书" panose="02010509060101010101" pitchFamily="49" charset="-122"/>
              <a:ea typeface="隶书" panose="02010509060101010101" pitchFamily="49" charset="-122"/>
            </a:endParaRPr>
          </a:p>
          <a:p>
            <a:pPr indent="304800" algn="just">
              <a:lnSpc>
                <a:spcPts val="2320"/>
              </a:lnSpc>
            </a:pPr>
            <a:endParaRPr lang="en-US" altLang="zh-CN" sz="2400" kern="100" dirty="0">
              <a:effectLst/>
              <a:latin typeface="Times New Roman" panose="02020603050405020304" pitchFamily="18" charset="0"/>
              <a:ea typeface="宋体" panose="02010600030101010101" pitchFamily="2" charset="-122"/>
            </a:endParaRPr>
          </a:p>
          <a:p>
            <a:pPr indent="304800" algn="just">
              <a:lnSpc>
                <a:spcPts val="2320"/>
              </a:lnSpc>
            </a:pPr>
            <a:r>
              <a:rPr lang="zh-CN" altLang="zh-CN" sz="2400" kern="100" dirty="0">
                <a:effectLst/>
                <a:latin typeface="Times New Roman" panose="02020603050405020304" pitchFamily="18" charset="0"/>
                <a:ea typeface="宋体" panose="02010600030101010101" pitchFamily="2" charset="-122"/>
              </a:rPr>
              <a:t>永续盘存法的计算公式如下</a:t>
            </a:r>
            <a:r>
              <a:rPr lang="zh-CN" altLang="zh-CN" sz="1800" kern="100" dirty="0">
                <a:effectLst/>
                <a:latin typeface="Times New Roman" panose="02020603050405020304" pitchFamily="18" charset="0"/>
                <a:ea typeface="宋体" panose="02010600030101010101" pitchFamily="2" charset="-122"/>
              </a:rPr>
              <a:t>：</a:t>
            </a:r>
            <a:endParaRPr lang="zh-CN" altLang="zh-CN" sz="1800" kern="100" dirty="0">
              <a:effectLst/>
              <a:latin typeface="Times New Roman" panose="02020603050405020304" pitchFamily="18" charset="0"/>
              <a:ea typeface="宋体" panose="02010600030101010101" pitchFamily="2" charset="-122"/>
            </a:endParaRPr>
          </a:p>
          <a:p>
            <a:endParaRPr lang="zh-CN" altLang="en-US" dirty="0"/>
          </a:p>
        </p:txBody>
      </p:sp>
      <p:pic>
        <p:nvPicPr>
          <p:cNvPr id="47" name="图片 46"/>
          <p:cNvPicPr/>
          <p:nvPr/>
        </p:nvPicPr>
        <p:blipFill>
          <a:blip r:embed="rId1" cstate="print">
            <a:extLst>
              <a:ext uri="{28A0092B-C50C-407E-A947-70E740481C1C}">
                <a14:useLocalDpi xmlns:a14="http://schemas.microsoft.com/office/drawing/2010/main" val="0"/>
              </a:ext>
            </a:extLst>
          </a:blip>
          <a:srcRect/>
          <a:stretch>
            <a:fillRect/>
          </a:stretch>
        </p:blipFill>
        <p:spPr>
          <a:xfrm>
            <a:off x="1542891" y="1485686"/>
            <a:ext cx="5753418" cy="1006455"/>
          </a:xfrm>
          <a:prstGeom prst="rect">
            <a:avLst/>
          </a:prstGeom>
          <a:noFill/>
          <a:ln>
            <a:noFill/>
          </a:ln>
        </p:spPr>
      </p:pic>
      <p:sp>
        <p:nvSpPr>
          <p:cNvPr id="29" name="文本框 28"/>
          <p:cNvSpPr txBox="1"/>
          <p:nvPr/>
        </p:nvSpPr>
        <p:spPr>
          <a:xfrm>
            <a:off x="645318" y="2459504"/>
            <a:ext cx="8081963" cy="1938992"/>
          </a:xfrm>
          <a:prstGeom prst="rect">
            <a:avLst/>
          </a:prstGeom>
          <a:noFill/>
        </p:spPr>
        <p:txBody>
          <a:bodyPr wrap="square" rtlCol="0">
            <a:spAutoFit/>
          </a:bodyPr>
          <a:lstStyle/>
          <a:p>
            <a:r>
              <a:rPr lang="zh-CN" altLang="en-US" sz="2400" kern="100" dirty="0">
                <a:latin typeface="Times New Roman" panose="02020603050405020304" pitchFamily="18" charset="0"/>
                <a:ea typeface="宋体" panose="02010600030101010101" pitchFamily="2" charset="-122"/>
              </a:rPr>
              <a:t>        其中，</a:t>
            </a:r>
            <a:r>
              <a:rPr lang="en-US" altLang="zh-CN" sz="2400" i="1" kern="100" dirty="0">
                <a:latin typeface="Times New Roman" panose="02020603050405020304" pitchFamily="18" charset="0"/>
                <a:ea typeface="宋体" panose="02010600030101010101" pitchFamily="2" charset="-122"/>
              </a:rPr>
              <a:t>L(</a:t>
            </a:r>
            <a:r>
              <a:rPr lang="en-US" altLang="zh-CN" sz="2400" i="1" kern="100" dirty="0" err="1">
                <a:latin typeface="Times New Roman" panose="02020603050405020304" pitchFamily="18" charset="0"/>
                <a:ea typeface="宋体" panose="02010600030101010101" pitchFamily="2" charset="-122"/>
              </a:rPr>
              <a:t>y,e,a,s</a:t>
            </a:r>
            <a:r>
              <a:rPr lang="en-US" altLang="zh-CN" sz="2400" i="1" kern="100" dirty="0">
                <a:latin typeface="Times New Roman" panose="02020603050405020304" pitchFamily="18" charset="0"/>
                <a:ea typeface="宋体" panose="02010600030101010101" pitchFamily="2" charset="-122"/>
              </a:rPr>
              <a:t>)</a:t>
            </a:r>
            <a:r>
              <a:rPr lang="zh-CN" altLang="en-US" sz="2400" kern="100" dirty="0">
                <a:latin typeface="Times New Roman" panose="02020603050405020304" pitchFamily="18" charset="0"/>
                <a:ea typeface="宋体" panose="02010600030101010101" pitchFamily="2" charset="-122"/>
              </a:rPr>
              <a:t>为</a:t>
            </a:r>
            <a:r>
              <a:rPr lang="en-US" altLang="zh-CN" sz="2400" kern="100" dirty="0">
                <a:latin typeface="Times New Roman" panose="02020603050405020304" pitchFamily="18" charset="0"/>
                <a:ea typeface="宋体" panose="02010600030101010101" pitchFamily="2" charset="-122"/>
              </a:rPr>
              <a:t>y</a:t>
            </a:r>
            <a:r>
              <a:rPr lang="zh-CN" altLang="en-US" sz="2400" kern="100" dirty="0">
                <a:latin typeface="Times New Roman" panose="02020603050405020304" pitchFamily="18" charset="0"/>
                <a:ea typeface="宋体" panose="02010600030101010101" pitchFamily="2" charset="-122"/>
              </a:rPr>
              <a:t>年教育水平为</a:t>
            </a:r>
            <a:r>
              <a:rPr lang="en-US" altLang="zh-CN" sz="2400" i="1" kern="100" dirty="0">
                <a:latin typeface="Times New Roman" panose="02020603050405020304" pitchFamily="18" charset="0"/>
                <a:ea typeface="宋体" panose="02010600030101010101" pitchFamily="2" charset="-122"/>
              </a:rPr>
              <a:t>e</a:t>
            </a:r>
            <a:r>
              <a:rPr lang="zh-CN" altLang="en-US" sz="2400" kern="100" dirty="0">
                <a:latin typeface="Times New Roman" panose="02020603050405020304" pitchFamily="18" charset="0"/>
                <a:ea typeface="宋体" panose="02010600030101010101" pitchFamily="2" charset="-122"/>
              </a:rPr>
              <a:t>，年龄为</a:t>
            </a:r>
            <a:r>
              <a:rPr lang="en-US" altLang="zh-CN" sz="2400" i="1" kern="100" dirty="0">
                <a:latin typeface="Times New Roman" panose="02020603050405020304" pitchFamily="18" charset="0"/>
                <a:ea typeface="宋体" panose="02010600030101010101" pitchFamily="2" charset="-122"/>
              </a:rPr>
              <a:t>a</a:t>
            </a:r>
            <a:r>
              <a:rPr lang="zh-CN" altLang="en-US" sz="2400" kern="100" dirty="0">
                <a:latin typeface="Times New Roman" panose="02020603050405020304" pitchFamily="18" charset="0"/>
                <a:ea typeface="宋体" panose="02010600030101010101" pitchFamily="2" charset="-122"/>
              </a:rPr>
              <a:t>，性别为</a:t>
            </a:r>
            <a:r>
              <a:rPr lang="en-US" altLang="zh-CN" sz="2400" i="1" kern="100" dirty="0">
                <a:latin typeface="Times New Roman" panose="02020603050405020304" pitchFamily="18" charset="0"/>
                <a:ea typeface="宋体" panose="02010600030101010101" pitchFamily="2" charset="-122"/>
              </a:rPr>
              <a:t>s</a:t>
            </a:r>
            <a:r>
              <a:rPr lang="zh-CN" altLang="en-US" sz="2400" kern="100" dirty="0">
                <a:latin typeface="Times New Roman" panose="02020603050405020304" pitchFamily="18" charset="0"/>
                <a:ea typeface="宋体" panose="02010600030101010101" pitchFamily="2" charset="-122"/>
              </a:rPr>
              <a:t>的人口数。</a:t>
            </a:r>
            <a:r>
              <a:rPr lang="zh-CN" altLang="en-US" sz="2400" i="1" kern="100" dirty="0">
                <a:latin typeface="Times New Roman" panose="02020603050405020304" pitchFamily="18" charset="0"/>
                <a:ea typeface="宋体" panose="02010600030101010101" pitchFamily="2" charset="-122"/>
                <a:sym typeface="Symbol" panose="05050102010706020507" pitchFamily="18" charset="2"/>
              </a:rPr>
              <a:t></a:t>
            </a:r>
            <a:r>
              <a:rPr lang="en-US" altLang="zh-CN" sz="2400" i="1" kern="100" dirty="0">
                <a:latin typeface="Times New Roman" panose="02020603050405020304" pitchFamily="18" charset="0"/>
                <a:ea typeface="宋体" panose="02010600030101010101" pitchFamily="2" charset="-122"/>
                <a:sym typeface="Symbol" panose="05050102010706020507" pitchFamily="18" charset="2"/>
              </a:rPr>
              <a:t>(</a:t>
            </a:r>
            <a:r>
              <a:rPr lang="en-US" altLang="zh-CN" sz="2400" i="1" kern="100" dirty="0" err="1">
                <a:latin typeface="Times New Roman" panose="02020603050405020304" pitchFamily="18" charset="0"/>
                <a:ea typeface="宋体" panose="02010600030101010101" pitchFamily="2" charset="-122"/>
                <a:sym typeface="Symbol" panose="05050102010706020507" pitchFamily="18" charset="2"/>
              </a:rPr>
              <a:t>y,a,s</a:t>
            </a:r>
            <a:r>
              <a:rPr lang="en-US" altLang="zh-CN" sz="2400" i="1" kern="100" dirty="0">
                <a:latin typeface="Times New Roman" panose="02020603050405020304" pitchFamily="18" charset="0"/>
                <a:ea typeface="宋体" panose="02010600030101010101" pitchFamily="2" charset="-122"/>
                <a:sym typeface="Symbol" panose="05050102010706020507" pitchFamily="18" charset="2"/>
              </a:rPr>
              <a:t>)</a:t>
            </a:r>
            <a:r>
              <a:rPr lang="zh-CN" altLang="en-US" sz="2400" kern="100" dirty="0">
                <a:latin typeface="Times New Roman" panose="02020603050405020304" pitchFamily="18" charset="0"/>
                <a:ea typeface="宋体" panose="02010600030101010101" pitchFamily="2" charset="-122"/>
              </a:rPr>
              <a:t>为死亡率，</a:t>
            </a:r>
            <a:r>
              <a:rPr lang="en-US" altLang="zh-CN" sz="2400" i="1" kern="100" dirty="0">
                <a:latin typeface="Times New Roman" panose="02020603050405020304" pitchFamily="18" charset="0"/>
                <a:ea typeface="宋体" panose="02010600030101010101" pitchFamily="2" charset="-122"/>
              </a:rPr>
              <a:t>IF(</a:t>
            </a:r>
            <a:r>
              <a:rPr lang="en-US" altLang="zh-CN" sz="2400" i="1" kern="100" dirty="0" err="1">
                <a:latin typeface="Times New Roman" panose="02020603050405020304" pitchFamily="18" charset="0"/>
                <a:ea typeface="宋体" panose="02010600030101010101" pitchFamily="2" charset="-122"/>
              </a:rPr>
              <a:t>y,e,a,s</a:t>
            </a:r>
            <a:r>
              <a:rPr lang="en-US" altLang="zh-CN" sz="2400" i="1" kern="100" dirty="0">
                <a:latin typeface="Times New Roman" panose="02020603050405020304" pitchFamily="18" charset="0"/>
                <a:ea typeface="宋体" panose="02010600030101010101" pitchFamily="2" charset="-122"/>
              </a:rPr>
              <a:t>)</a:t>
            </a:r>
            <a:r>
              <a:rPr lang="zh-CN" altLang="en-US" sz="2400" kern="100" dirty="0">
                <a:latin typeface="Times New Roman" panose="02020603050405020304" pitchFamily="18" charset="0"/>
                <a:ea typeface="宋体" panose="02010600030101010101" pitchFamily="2" charset="-122"/>
              </a:rPr>
              <a:t>为</a:t>
            </a:r>
            <a:r>
              <a:rPr lang="en-US" altLang="zh-CN" sz="2400" kern="100" dirty="0">
                <a:latin typeface="Times New Roman" panose="02020603050405020304" pitchFamily="18" charset="0"/>
                <a:ea typeface="宋体" panose="02010600030101010101" pitchFamily="2" charset="-122"/>
              </a:rPr>
              <a:t>y</a:t>
            </a:r>
            <a:r>
              <a:rPr lang="zh-CN" altLang="en-US" sz="2400" kern="100" dirty="0">
                <a:latin typeface="Times New Roman" panose="02020603050405020304" pitchFamily="18" charset="0"/>
                <a:ea typeface="宋体" panose="02010600030101010101" pitchFamily="2" charset="-122"/>
              </a:rPr>
              <a:t>年教育水平为</a:t>
            </a:r>
            <a:r>
              <a:rPr lang="en-US" altLang="zh-CN" sz="2400" i="1" kern="100" dirty="0">
                <a:latin typeface="Times New Roman" panose="02020603050405020304" pitchFamily="18" charset="0"/>
                <a:ea typeface="宋体" panose="02010600030101010101" pitchFamily="2" charset="-122"/>
              </a:rPr>
              <a:t>e</a:t>
            </a:r>
            <a:r>
              <a:rPr lang="zh-CN" altLang="en-US" sz="2400" kern="100" dirty="0">
                <a:latin typeface="Times New Roman" panose="02020603050405020304" pitchFamily="18" charset="0"/>
                <a:ea typeface="宋体" panose="02010600030101010101" pitchFamily="2" charset="-122"/>
              </a:rPr>
              <a:t>，年龄为</a:t>
            </a:r>
            <a:r>
              <a:rPr lang="en-US" altLang="zh-CN" sz="2400" i="1" kern="100" dirty="0">
                <a:latin typeface="Times New Roman" panose="02020603050405020304" pitchFamily="18" charset="0"/>
                <a:ea typeface="宋体" panose="02010600030101010101" pitchFamily="2" charset="-122"/>
              </a:rPr>
              <a:t>a</a:t>
            </a:r>
            <a:r>
              <a:rPr lang="zh-CN" altLang="en-US" sz="2400" kern="100" dirty="0">
                <a:latin typeface="Times New Roman" panose="02020603050405020304" pitchFamily="18" charset="0"/>
                <a:ea typeface="宋体" panose="02010600030101010101" pitchFamily="2" charset="-122"/>
              </a:rPr>
              <a:t>，性别为</a:t>
            </a:r>
            <a:r>
              <a:rPr lang="en-US" altLang="zh-CN" sz="2400" i="1" kern="100" dirty="0">
                <a:latin typeface="Times New Roman" panose="02020603050405020304" pitchFamily="18" charset="0"/>
                <a:ea typeface="宋体" panose="02010600030101010101" pitchFamily="2" charset="-122"/>
              </a:rPr>
              <a:t>s</a:t>
            </a:r>
            <a:r>
              <a:rPr lang="zh-CN" altLang="en-US" sz="2400" kern="100" dirty="0">
                <a:latin typeface="Times New Roman" panose="02020603050405020304" pitchFamily="18" charset="0"/>
                <a:ea typeface="宋体" panose="02010600030101010101" pitchFamily="2" charset="-122"/>
              </a:rPr>
              <a:t>的流入人口数，</a:t>
            </a:r>
            <a:r>
              <a:rPr lang="en-US" altLang="zh-CN" sz="2400" i="1" kern="100" dirty="0">
                <a:latin typeface="Times New Roman" panose="02020603050405020304" pitchFamily="18" charset="0"/>
                <a:ea typeface="宋体" panose="02010600030101010101" pitchFamily="2" charset="-122"/>
              </a:rPr>
              <a:t>OF(</a:t>
            </a:r>
            <a:r>
              <a:rPr lang="en-US" altLang="zh-CN" sz="2400" i="1" kern="100" dirty="0" err="1">
                <a:latin typeface="Times New Roman" panose="02020603050405020304" pitchFamily="18" charset="0"/>
                <a:ea typeface="宋体" panose="02010600030101010101" pitchFamily="2" charset="-122"/>
              </a:rPr>
              <a:t>y,e,a,s</a:t>
            </a:r>
            <a:r>
              <a:rPr lang="en-US" altLang="zh-CN" sz="2400" i="1" kern="100" dirty="0">
                <a:latin typeface="Times New Roman" panose="02020603050405020304" pitchFamily="18" charset="0"/>
                <a:ea typeface="宋体" panose="02010600030101010101" pitchFamily="2" charset="-122"/>
              </a:rPr>
              <a:t>)</a:t>
            </a:r>
            <a:r>
              <a:rPr lang="zh-CN" altLang="en-US" sz="2400" kern="100" dirty="0">
                <a:latin typeface="Times New Roman" panose="02020603050405020304" pitchFamily="18" charset="0"/>
                <a:ea typeface="宋体" panose="02010600030101010101" pitchFamily="2" charset="-122"/>
              </a:rPr>
              <a:t>为</a:t>
            </a:r>
            <a:r>
              <a:rPr lang="en-US" altLang="zh-CN" sz="2400" i="1" kern="100" dirty="0">
                <a:latin typeface="Times New Roman" panose="02020603050405020304" pitchFamily="18" charset="0"/>
                <a:ea typeface="宋体" panose="02010600030101010101" pitchFamily="2" charset="-122"/>
              </a:rPr>
              <a:t>y</a:t>
            </a:r>
            <a:r>
              <a:rPr lang="zh-CN" altLang="en-US" sz="2400" kern="100" dirty="0">
                <a:latin typeface="Times New Roman" panose="02020603050405020304" pitchFamily="18" charset="0"/>
                <a:ea typeface="宋体" panose="02010600030101010101" pitchFamily="2" charset="-122"/>
              </a:rPr>
              <a:t>年教育水平为</a:t>
            </a:r>
            <a:r>
              <a:rPr lang="en-US" altLang="zh-CN" sz="2400" i="1" kern="100" dirty="0">
                <a:latin typeface="Times New Roman" panose="02020603050405020304" pitchFamily="18" charset="0"/>
                <a:ea typeface="宋体" panose="02010600030101010101" pitchFamily="2" charset="-122"/>
              </a:rPr>
              <a:t>e</a:t>
            </a:r>
            <a:r>
              <a:rPr lang="zh-CN" altLang="en-US" sz="2400" kern="100" dirty="0">
                <a:latin typeface="Times New Roman" panose="02020603050405020304" pitchFamily="18" charset="0"/>
                <a:ea typeface="宋体" panose="02010600030101010101" pitchFamily="2" charset="-122"/>
              </a:rPr>
              <a:t>，年龄为</a:t>
            </a:r>
            <a:r>
              <a:rPr lang="en-US" altLang="zh-CN" sz="2400" i="1" kern="100" dirty="0">
                <a:latin typeface="Times New Roman" panose="02020603050405020304" pitchFamily="18" charset="0"/>
                <a:ea typeface="宋体" panose="02010600030101010101" pitchFamily="2" charset="-122"/>
              </a:rPr>
              <a:t>a</a:t>
            </a:r>
            <a:r>
              <a:rPr lang="zh-CN" altLang="en-US" sz="2400" kern="100" dirty="0">
                <a:latin typeface="Times New Roman" panose="02020603050405020304" pitchFamily="18" charset="0"/>
                <a:ea typeface="宋体" panose="02010600030101010101" pitchFamily="2" charset="-122"/>
              </a:rPr>
              <a:t>，性别为</a:t>
            </a:r>
            <a:r>
              <a:rPr lang="en-US" altLang="zh-CN" sz="2400" i="1" kern="100" dirty="0">
                <a:latin typeface="Times New Roman" panose="02020603050405020304" pitchFamily="18" charset="0"/>
                <a:ea typeface="宋体" panose="02010600030101010101" pitchFamily="2" charset="-122"/>
              </a:rPr>
              <a:t>s</a:t>
            </a:r>
            <a:r>
              <a:rPr lang="zh-CN" altLang="en-US" sz="2400" kern="100" dirty="0">
                <a:latin typeface="Times New Roman" panose="02020603050405020304" pitchFamily="18" charset="0"/>
                <a:ea typeface="宋体" panose="02010600030101010101" pitchFamily="2" charset="-122"/>
              </a:rPr>
              <a:t>的流出人口数</a:t>
            </a:r>
            <a:r>
              <a:rPr lang="zh-CN" altLang="en-US" sz="2400" i="1" kern="100" dirty="0">
                <a:latin typeface="Times New Roman" panose="02020603050405020304" pitchFamily="18" charset="0"/>
                <a:ea typeface="宋体" panose="02010600030101010101" pitchFamily="2" charset="-122"/>
              </a:rPr>
              <a:t>，</a:t>
            </a:r>
            <a:r>
              <a:rPr lang="en-US" altLang="zh-CN" sz="2400" i="1" kern="100" dirty="0">
                <a:latin typeface="Times New Roman" panose="02020603050405020304" pitchFamily="18" charset="0"/>
                <a:ea typeface="宋体" panose="02010600030101010101" pitchFamily="2" charset="-122"/>
              </a:rPr>
              <a:t>EX(</a:t>
            </a:r>
            <a:r>
              <a:rPr lang="en-US" altLang="zh-CN" sz="2400" i="1" kern="100" dirty="0" err="1">
                <a:latin typeface="Times New Roman" panose="02020603050405020304" pitchFamily="18" charset="0"/>
                <a:ea typeface="宋体" panose="02010600030101010101" pitchFamily="2" charset="-122"/>
              </a:rPr>
              <a:t>y,e,a,s</a:t>
            </a:r>
            <a:r>
              <a:rPr lang="en-US" altLang="zh-CN" sz="2400" i="1" kern="100" dirty="0">
                <a:latin typeface="Times New Roman" panose="02020603050405020304" pitchFamily="18" charset="0"/>
                <a:ea typeface="宋体" panose="02010600030101010101" pitchFamily="2" charset="-122"/>
              </a:rPr>
              <a:t>)</a:t>
            </a:r>
            <a:r>
              <a:rPr lang="zh-CN" altLang="en-US" sz="2400" kern="100" dirty="0">
                <a:latin typeface="Times New Roman" panose="02020603050405020304" pitchFamily="18" charset="0"/>
                <a:ea typeface="宋体" panose="02010600030101010101" pitchFamily="2" charset="-122"/>
              </a:rPr>
              <a:t>为估算误差余额。</a:t>
            </a:r>
            <a:endParaRPr lang="zh-CN" altLang="en-US" sz="2400" kern="100" dirty="0">
              <a:latin typeface="Times New Roman" panose="02020603050405020304" pitchFamily="18" charset="0"/>
              <a:ea typeface="宋体" panose="02010600030101010101" pitchFamily="2" charset="-122"/>
            </a:endParaRPr>
          </a:p>
        </p:txBody>
      </p:sp>
      <p:pic>
        <p:nvPicPr>
          <p:cNvPr id="61" name="图片 60"/>
          <p:cNvPicPr/>
          <p:nvPr/>
        </p:nvPicPr>
        <p:blipFill>
          <a:blip r:embed="rId2" cstate="print">
            <a:extLst>
              <a:ext uri="{28A0092B-C50C-407E-A947-70E740481C1C}">
                <a14:useLocalDpi xmlns:a14="http://schemas.microsoft.com/office/drawing/2010/main" val="0"/>
              </a:ext>
            </a:extLst>
          </a:blip>
          <a:srcRect/>
          <a:stretch>
            <a:fillRect/>
          </a:stretch>
        </p:blipFill>
        <p:spPr>
          <a:xfrm>
            <a:off x="2143998" y="4250159"/>
            <a:ext cx="5237004" cy="470835"/>
          </a:xfrm>
          <a:prstGeom prst="rect">
            <a:avLst/>
          </a:prstGeom>
          <a:noFill/>
          <a:ln>
            <a:noFill/>
          </a:ln>
        </p:spPr>
      </p:pic>
      <p:pic>
        <p:nvPicPr>
          <p:cNvPr id="62" name="图片 61"/>
          <p:cNvPicPr/>
          <p:nvPr/>
        </p:nvPicPr>
        <p:blipFill>
          <a:blip r:embed="rId3" cstate="print">
            <a:extLst>
              <a:ext uri="{28A0092B-C50C-407E-A947-70E740481C1C}">
                <a14:useLocalDpi xmlns:a14="http://schemas.microsoft.com/office/drawing/2010/main" val="0"/>
              </a:ext>
            </a:extLst>
          </a:blip>
          <a:srcRect/>
          <a:stretch>
            <a:fillRect/>
          </a:stretch>
        </p:blipFill>
        <p:spPr>
          <a:xfrm>
            <a:off x="2143998" y="4901479"/>
            <a:ext cx="5237004" cy="470835"/>
          </a:xfrm>
          <a:prstGeom prst="rect">
            <a:avLst/>
          </a:prstGeom>
          <a:noFill/>
          <a:ln>
            <a:noFill/>
          </a:ln>
        </p:spPr>
      </p:pic>
      <p:sp>
        <p:nvSpPr>
          <p:cNvPr id="37" name="文本框 36"/>
          <p:cNvSpPr txBox="1"/>
          <p:nvPr/>
        </p:nvSpPr>
        <p:spPr>
          <a:xfrm>
            <a:off x="923925" y="5552799"/>
            <a:ext cx="7803356" cy="830997"/>
          </a:xfrm>
          <a:prstGeom prst="rect">
            <a:avLst/>
          </a:prstGeom>
          <a:noFill/>
        </p:spPr>
        <p:txBody>
          <a:bodyPr wrap="square" rtlCol="0">
            <a:spAutoFit/>
          </a:bodyPr>
          <a:lstStyle/>
          <a:p>
            <a:r>
              <a:rPr lang="en-US" altLang="zh-CN" sz="2400" kern="100" dirty="0">
                <a:latin typeface="Times New Roman" panose="02020603050405020304" pitchFamily="18" charset="0"/>
                <a:ea typeface="宋体" panose="02010600030101010101" pitchFamily="2" charset="-122"/>
              </a:rPr>
              <a:t>       </a:t>
            </a:r>
            <a:r>
              <a:rPr lang="en-US" altLang="zh-CN" sz="2400" i="1" kern="100" dirty="0">
                <a:latin typeface="Times New Roman" panose="02020603050405020304" pitchFamily="18" charset="0"/>
                <a:ea typeface="宋体" panose="02010600030101010101" pitchFamily="2" charset="-122"/>
              </a:rPr>
              <a:t> ERS</a:t>
            </a:r>
            <a:r>
              <a:rPr lang="zh-CN" altLang="en-US" sz="2400" kern="100" dirty="0">
                <a:latin typeface="Times New Roman" panose="02020603050405020304" pitchFamily="18" charset="0"/>
                <a:ea typeface="宋体" panose="02010600030101010101" pitchFamily="2" charset="-122"/>
              </a:rPr>
              <a:t>为各教育水平入学人数，</a:t>
            </a:r>
            <a:r>
              <a:rPr lang="en-US" altLang="zh-CN" sz="2400" kern="100" dirty="0">
                <a:latin typeface="Times New Roman" panose="02020603050405020304" pitchFamily="18" charset="0"/>
                <a:ea typeface="宋体" panose="02010600030101010101" pitchFamily="2" charset="-122"/>
              </a:rPr>
              <a:t>λ</a:t>
            </a:r>
            <a:r>
              <a:rPr lang="zh-CN" altLang="en-US" sz="2400" kern="100" dirty="0">
                <a:latin typeface="Times New Roman" panose="02020603050405020304" pitchFamily="18" charset="0"/>
                <a:ea typeface="宋体" panose="02010600030101010101" pitchFamily="2" charset="-122"/>
              </a:rPr>
              <a:t>为各教育程度上入学学生分性别的年龄分布比，且                                 。</a:t>
            </a:r>
            <a:endParaRPr lang="zh-CN" altLang="en-US" sz="2400" kern="100" dirty="0">
              <a:latin typeface="Times New Roman" panose="02020603050405020304" pitchFamily="18" charset="0"/>
              <a:ea typeface="宋体" panose="02010600030101010101" pitchFamily="2" charset="-122"/>
            </a:endParaRPr>
          </a:p>
        </p:txBody>
      </p:sp>
      <p:pic>
        <p:nvPicPr>
          <p:cNvPr id="68" name="图片 67"/>
          <p:cNvPicPr/>
          <p:nvPr/>
        </p:nvPicPr>
        <p:blipFill>
          <a:blip r:embed="rId4" cstate="print">
            <a:extLst>
              <a:ext uri="{28A0092B-C50C-407E-A947-70E740481C1C}">
                <a14:useLocalDpi xmlns:a14="http://schemas.microsoft.com/office/drawing/2010/main" val="0"/>
              </a:ext>
            </a:extLst>
          </a:blip>
          <a:srcRect r="2778" b="10965"/>
          <a:stretch>
            <a:fillRect/>
          </a:stretch>
        </p:blipFill>
        <p:spPr>
          <a:xfrm>
            <a:off x="5040709" y="5970513"/>
            <a:ext cx="2057401" cy="508500"/>
          </a:xfrm>
          <a:prstGeom prst="rect">
            <a:avLst/>
          </a:prstGeom>
          <a:noFill/>
          <a:ln>
            <a:noFill/>
          </a:ln>
        </p:spPr>
      </p:pic>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4" name="灯片编号占位符 3"/>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4825" y="1631522"/>
            <a:ext cx="7905750" cy="4357603"/>
          </a:xfrm>
          <a:prstGeom prst="rect">
            <a:avLst/>
          </a:prstGeom>
          <a:noFill/>
        </p:spPr>
        <p:txBody>
          <a:bodyPr wrap="square" rtlCol="0">
            <a:spAutoFit/>
          </a:bodyPr>
          <a:lstStyle/>
          <a:p>
            <a:pPr indent="304800" algn="just"/>
            <a:endParaRPr lang="en-US" altLang="zh-CN" sz="2400" kern="100" dirty="0">
              <a:effectLst/>
              <a:latin typeface="楷体" panose="02010609060101010101" pitchFamily="49" charset="-122"/>
              <a:ea typeface="楷体" panose="02010609060101010101" pitchFamily="49" charset="-122"/>
            </a:endParaRPr>
          </a:p>
          <a:p>
            <a:pPr indent="304800" algn="just"/>
            <a:r>
              <a:rPr lang="en-US" altLang="zh-CN" sz="2400" kern="100" dirty="0">
                <a:latin typeface="楷体" panose="02010609060101010101" pitchFamily="49" charset="-122"/>
                <a:ea typeface="楷体" panose="02010609060101010101" pitchFamily="49" charset="-122"/>
              </a:rPr>
              <a:t>  </a:t>
            </a:r>
            <a:r>
              <a:rPr lang="zh-CN" altLang="zh-CN" sz="2400" kern="100" dirty="0">
                <a:latin typeface="楷体" panose="02010609060101010101" pitchFamily="49" charset="-122"/>
                <a:ea typeface="楷体" panose="02010609060101010101" pitchFamily="49" charset="-122"/>
              </a:rPr>
              <a:t>使用永续盘存法估算城镇和乡村人口</a:t>
            </a:r>
            <a:r>
              <a:rPr lang="en-US" altLang="zh-CN" sz="2400" kern="100" dirty="0">
                <a:latin typeface="楷体" panose="02010609060101010101" pitchFamily="49" charset="-122"/>
                <a:ea typeface="楷体" panose="02010609060101010101" pitchFamily="49" charset="-122"/>
              </a:rPr>
              <a:t>, </a:t>
            </a:r>
            <a:r>
              <a:rPr lang="zh-CN" altLang="zh-CN" sz="2400" kern="100" dirty="0">
                <a:latin typeface="楷体" panose="02010609060101010101" pitchFamily="49" charset="-122"/>
                <a:ea typeface="楷体" panose="02010609060101010101" pitchFamily="49" charset="-122"/>
              </a:rPr>
              <a:t>进而再调整因人口流动带来的人口变化。例如：用永续盘存法从</a:t>
            </a:r>
            <a:r>
              <a:rPr lang="en-US" altLang="zh-CN" sz="2400" kern="100" dirty="0">
                <a:latin typeface="楷体" panose="02010609060101010101" pitchFamily="49" charset="-122"/>
                <a:ea typeface="楷体" panose="02010609060101010101" pitchFamily="49" charset="-122"/>
              </a:rPr>
              <a:t>1982</a:t>
            </a:r>
            <a:r>
              <a:rPr lang="zh-CN" altLang="zh-CN" sz="2400" kern="100" dirty="0">
                <a:latin typeface="楷体" panose="02010609060101010101" pitchFamily="49" charset="-122"/>
                <a:ea typeface="楷体" panose="02010609060101010101" pitchFamily="49" charset="-122"/>
              </a:rPr>
              <a:t>年一直估算到</a:t>
            </a:r>
            <a:r>
              <a:rPr lang="en-US" altLang="zh-CN" sz="2400" kern="100" dirty="0">
                <a:latin typeface="楷体" panose="02010609060101010101" pitchFamily="49" charset="-122"/>
                <a:ea typeface="楷体" panose="02010609060101010101" pitchFamily="49" charset="-122"/>
              </a:rPr>
              <a:t>1990</a:t>
            </a:r>
            <a:r>
              <a:rPr lang="zh-CN" altLang="zh-CN" sz="2400" kern="100" dirty="0">
                <a:latin typeface="楷体" panose="02010609060101010101" pitchFamily="49" charset="-122"/>
                <a:ea typeface="楷体" panose="02010609060101010101" pitchFamily="49" charset="-122"/>
              </a:rPr>
              <a:t>年，我们得到</a:t>
            </a:r>
            <a:r>
              <a:rPr lang="en-US" altLang="zh-CN" sz="2400" kern="100" dirty="0">
                <a:latin typeface="楷体" panose="02010609060101010101" pitchFamily="49" charset="-122"/>
                <a:ea typeface="楷体" panose="02010609060101010101" pitchFamily="49" charset="-122"/>
              </a:rPr>
              <a:t>1990</a:t>
            </a:r>
            <a:r>
              <a:rPr lang="zh-CN" altLang="zh-CN" sz="2400" kern="100" dirty="0">
                <a:latin typeface="楷体" panose="02010609060101010101" pitchFamily="49" charset="-122"/>
                <a:ea typeface="楷体" panose="02010609060101010101" pitchFamily="49" charset="-122"/>
              </a:rPr>
              <a:t>年分年龄、性别、受教育程度的估算人口数，然后使用</a:t>
            </a:r>
            <a:r>
              <a:rPr lang="en-US" altLang="zh-CN" sz="2400" kern="100" dirty="0">
                <a:latin typeface="楷体" panose="02010609060101010101" pitchFamily="49" charset="-122"/>
                <a:ea typeface="楷体" panose="02010609060101010101" pitchFamily="49" charset="-122"/>
              </a:rPr>
              <a:t>1990</a:t>
            </a:r>
            <a:r>
              <a:rPr lang="zh-CN" altLang="zh-CN" sz="2400" kern="100" dirty="0">
                <a:latin typeface="楷体" panose="02010609060101010101" pitchFamily="49" charset="-122"/>
                <a:ea typeface="楷体" panose="02010609060101010101" pitchFamily="49" charset="-122"/>
              </a:rPr>
              <a:t>年普查数据分年龄、性别、受教育程度的实际人口数，减去估算人口数，得到的差值可以看作这</a:t>
            </a:r>
            <a:r>
              <a:rPr lang="en-US" altLang="zh-CN" sz="2400" kern="100" dirty="0">
                <a:latin typeface="楷体" panose="02010609060101010101" pitchFamily="49" charset="-122"/>
                <a:ea typeface="楷体" panose="02010609060101010101" pitchFamily="49" charset="-122"/>
              </a:rPr>
              <a:t>8</a:t>
            </a:r>
            <a:r>
              <a:rPr lang="zh-CN" altLang="zh-CN" sz="2400" kern="100" dirty="0">
                <a:latin typeface="楷体" panose="02010609060101010101" pitchFamily="49" charset="-122"/>
                <a:ea typeface="楷体" panose="02010609060101010101" pitchFamily="49" charset="-122"/>
              </a:rPr>
              <a:t>年间分年龄、性别、受教育程度的城乡净迁移人口。然后，假定每年的迁移人数大致相当，再把该差值倒加回以前年份相应的人口数里。这样，</a:t>
            </a:r>
            <a:r>
              <a:rPr lang="zh-CN" altLang="en-US" sz="2400" kern="100" dirty="0">
                <a:latin typeface="楷体" panose="02010609060101010101" pitchFamily="49" charset="-122"/>
                <a:ea typeface="楷体" panose="02010609060101010101" pitchFamily="49" charset="-122"/>
              </a:rPr>
              <a:t>即得</a:t>
            </a:r>
            <a:r>
              <a:rPr lang="zh-CN" altLang="zh-CN" sz="2400" kern="100" dirty="0">
                <a:latin typeface="楷体" panose="02010609060101010101" pitchFamily="49" charset="-122"/>
                <a:ea typeface="楷体" panose="02010609060101010101" pitchFamily="49" charset="-122"/>
              </a:rPr>
              <a:t>所有年份的人口数据</a:t>
            </a:r>
            <a:r>
              <a:rPr lang="zh-CN" altLang="zh-CN" sz="2400" kern="100" spc="-30" dirty="0">
                <a:effectLst/>
                <a:latin typeface="楷体" panose="02010609060101010101" pitchFamily="49" charset="-122"/>
                <a:ea typeface="楷体" panose="02010609060101010101" pitchFamily="49" charset="-122"/>
              </a:rPr>
              <a:t>。</a:t>
            </a:r>
            <a:endParaRPr lang="zh-CN" altLang="zh-CN" sz="2400" kern="100" dirty="0">
              <a:effectLst/>
              <a:latin typeface="楷体" panose="02010609060101010101" pitchFamily="49" charset="-122"/>
              <a:ea typeface="楷体" panose="02010609060101010101" pitchFamily="49" charset="-122"/>
            </a:endParaRPr>
          </a:p>
          <a:p>
            <a:pPr indent="304800" algn="just">
              <a:lnSpc>
                <a:spcPts val="2320"/>
              </a:lnSpc>
            </a:pPr>
            <a:endParaRPr lang="zh-CN" altLang="zh-CN" sz="1800" kern="100" dirty="0">
              <a:effectLst/>
              <a:latin typeface="Times New Roman" panose="02020603050405020304" pitchFamily="18" charset="0"/>
              <a:ea typeface="宋体" panose="02010600030101010101" pitchFamily="2" charset="-122"/>
            </a:endParaRPr>
          </a:p>
          <a:p>
            <a:endParaRPr lang="zh-CN" altLang="en-US" dirty="0"/>
          </a:p>
        </p:txBody>
      </p:sp>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5" name="灯片编号占位符 4"/>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780" y="78175"/>
            <a:ext cx="8226900" cy="705600"/>
          </a:xfrm>
        </p:spPr>
        <p:txBody>
          <a:bodyPr/>
          <a:lstStyle/>
          <a:p>
            <a:r>
              <a:rPr lang="zh-CN" altLang="en-US" sz="2800" dirty="0">
                <a:latin typeface="隶书" panose="02010509060101010101" pitchFamily="49" charset="-122"/>
                <a:ea typeface="隶书" panose="02010509060101010101" pitchFamily="49" charset="-122"/>
              </a:rPr>
              <a:t>推算中间年份四分人口逻辑框架</a:t>
            </a:r>
            <a:endParaRPr lang="zh-CN" altLang="en-US" sz="2800" dirty="0">
              <a:latin typeface="隶书" panose="02010509060101010101" pitchFamily="49" charset="-122"/>
              <a:ea typeface="隶书" panose="02010509060101010101" pitchFamily="49" charset="-122"/>
            </a:endParaRPr>
          </a:p>
        </p:txBody>
      </p:sp>
      <p:sp>
        <p:nvSpPr>
          <p:cNvPr id="6" name="文本框 5"/>
          <p:cNvSpPr txBox="1"/>
          <p:nvPr/>
        </p:nvSpPr>
        <p:spPr>
          <a:xfrm>
            <a:off x="447652" y="3255487"/>
            <a:ext cx="2520980"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600" dirty="0"/>
              <a:t>推算中间年份四分人口</a:t>
            </a:r>
            <a:endParaRPr lang="zh-CN" altLang="en-US" sz="1600" dirty="0"/>
          </a:p>
        </p:txBody>
      </p:sp>
      <p:cxnSp>
        <p:nvCxnSpPr>
          <p:cNvPr id="7" name="直接连接符 6"/>
          <p:cNvCxnSpPr/>
          <p:nvPr/>
        </p:nvCxnSpPr>
        <p:spPr>
          <a:xfrm flipH="1">
            <a:off x="3158497" y="959485"/>
            <a:ext cx="25075" cy="5183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3152140" y="973455"/>
            <a:ext cx="727710" cy="1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3166110" y="2004695"/>
            <a:ext cx="629285" cy="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152140" y="3399155"/>
            <a:ext cx="657860" cy="13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3182950" y="5163606"/>
            <a:ext cx="55054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879850" y="783590"/>
            <a:ext cx="1510030" cy="3067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dirty="0"/>
              <a:t>step1</a:t>
            </a:r>
            <a:r>
              <a:rPr lang="zh-CN" altLang="en-US" sz="1400" dirty="0"/>
              <a:t>永续盘存法</a:t>
            </a:r>
            <a:endParaRPr lang="zh-CN" altLang="en-US" sz="1400" dirty="0"/>
          </a:p>
        </p:txBody>
      </p:sp>
      <p:sp>
        <p:nvSpPr>
          <p:cNvPr id="15" name="文本框 14"/>
          <p:cNvSpPr txBox="1"/>
          <p:nvPr/>
        </p:nvSpPr>
        <p:spPr>
          <a:xfrm>
            <a:off x="6079490" y="635637"/>
            <a:ext cx="2780665" cy="7372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a:t>利用普抽查年份四分人口、招生数、存活率、招生年龄分布推算中间年份缺失的四分人口</a:t>
            </a:r>
            <a:endParaRPr lang="zh-CN" altLang="en-US" sz="1400"/>
          </a:p>
        </p:txBody>
      </p:sp>
      <p:sp>
        <p:nvSpPr>
          <p:cNvPr id="17" name="文本框 16"/>
          <p:cNvSpPr txBox="1"/>
          <p:nvPr/>
        </p:nvSpPr>
        <p:spPr>
          <a:xfrm>
            <a:off x="3810000" y="1851025"/>
            <a:ext cx="1391625"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dirty="0"/>
              <a:t>step2</a:t>
            </a:r>
            <a:r>
              <a:rPr lang="zh-CN" altLang="en-US" sz="1400" dirty="0"/>
              <a:t>差值回调</a:t>
            </a:r>
            <a:endParaRPr lang="zh-CN" altLang="en-US" sz="1400" dirty="0"/>
          </a:p>
        </p:txBody>
      </p:sp>
      <p:cxnSp>
        <p:nvCxnSpPr>
          <p:cNvPr id="18" name="直接箭头连接符 17"/>
          <p:cNvCxnSpPr/>
          <p:nvPr/>
        </p:nvCxnSpPr>
        <p:spPr>
          <a:xfrm>
            <a:off x="5216230" y="2025264"/>
            <a:ext cx="685165" cy="2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888060" y="1709669"/>
            <a:ext cx="2868295" cy="7372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dirty="0"/>
              <a:t>计算普抽查年份实际值与估算值的差异，将差值回调给前一时间段的每一年四分人口</a:t>
            </a:r>
            <a:endParaRPr lang="zh-CN" altLang="en-US" sz="1400" dirty="0"/>
          </a:p>
        </p:txBody>
      </p:sp>
      <p:sp>
        <p:nvSpPr>
          <p:cNvPr id="20" name="文本框 19"/>
          <p:cNvSpPr txBox="1"/>
          <p:nvPr/>
        </p:nvSpPr>
        <p:spPr>
          <a:xfrm>
            <a:off x="3795395" y="3244850"/>
            <a:ext cx="136655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dirty="0"/>
              <a:t>step3</a:t>
            </a:r>
            <a:r>
              <a:rPr lang="zh-CN" altLang="en-US" sz="1400" dirty="0"/>
              <a:t>年龄限制</a:t>
            </a:r>
            <a:endParaRPr lang="zh-CN" altLang="en-US" sz="1400" dirty="0"/>
          </a:p>
        </p:txBody>
      </p:sp>
      <p:cxnSp>
        <p:nvCxnSpPr>
          <p:cNvPr id="25" name="直接箭头连接符 24"/>
          <p:cNvCxnSpPr/>
          <p:nvPr/>
        </p:nvCxnSpPr>
        <p:spPr>
          <a:xfrm>
            <a:off x="5200650" y="3423762"/>
            <a:ext cx="59245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5793105" y="3255487"/>
            <a:ext cx="1997075" cy="3067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dirty="0"/>
              <a:t>方法处理同普抽查年份</a:t>
            </a:r>
            <a:endParaRPr lang="zh-CN" altLang="en-US" sz="1400" dirty="0"/>
          </a:p>
        </p:txBody>
      </p:sp>
      <p:sp>
        <p:nvSpPr>
          <p:cNvPr id="31" name="文本框 30"/>
          <p:cNvSpPr txBox="1"/>
          <p:nvPr/>
        </p:nvSpPr>
        <p:spPr>
          <a:xfrm>
            <a:off x="3731260" y="5023803"/>
            <a:ext cx="2273935" cy="30670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dirty="0"/>
              <a:t>step5</a:t>
            </a:r>
            <a:r>
              <a:rPr lang="zh-CN" altLang="en-US" sz="1400" dirty="0"/>
              <a:t>在校生替换四分人口</a:t>
            </a:r>
            <a:endParaRPr lang="zh-CN" altLang="en-US" sz="1400" dirty="0"/>
          </a:p>
        </p:txBody>
      </p:sp>
      <p:cxnSp>
        <p:nvCxnSpPr>
          <p:cNvPr id="32" name="直接箭头连接符 31"/>
          <p:cNvCxnSpPr/>
          <p:nvPr/>
        </p:nvCxnSpPr>
        <p:spPr>
          <a:xfrm>
            <a:off x="6005195" y="5177473"/>
            <a:ext cx="685165" cy="5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6690360" y="5023803"/>
            <a:ext cx="1973580" cy="3067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a:t>方法处理同普抽查年份</a:t>
            </a:r>
            <a:endParaRPr lang="zh-CN" altLang="en-US" sz="1400"/>
          </a:p>
        </p:txBody>
      </p:sp>
      <p:sp>
        <p:nvSpPr>
          <p:cNvPr id="3" name="文本框 2"/>
          <p:cNvSpPr txBox="1"/>
          <p:nvPr/>
        </p:nvSpPr>
        <p:spPr>
          <a:xfrm>
            <a:off x="3795395" y="4072255"/>
            <a:ext cx="140623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dirty="0"/>
              <a:t>step4</a:t>
            </a:r>
            <a:r>
              <a:rPr lang="zh-CN" altLang="en-US" sz="1400" dirty="0"/>
              <a:t>负值调整</a:t>
            </a:r>
            <a:endParaRPr lang="zh-CN" altLang="en-US" sz="1400" dirty="0"/>
          </a:p>
        </p:txBody>
      </p:sp>
      <p:cxnSp>
        <p:nvCxnSpPr>
          <p:cNvPr id="4" name="直接箭头连接符 3"/>
          <p:cNvCxnSpPr/>
          <p:nvPr/>
        </p:nvCxnSpPr>
        <p:spPr>
          <a:xfrm>
            <a:off x="3166110" y="4218305"/>
            <a:ext cx="657860" cy="13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5200650" y="4242912"/>
            <a:ext cx="59245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792470" y="4082257"/>
            <a:ext cx="3033395" cy="3067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a:t>利用两端普抽查年份的人口线性拟合</a:t>
            </a:r>
            <a:endParaRPr lang="zh-CN" altLang="en-US" sz="1400"/>
          </a:p>
        </p:txBody>
      </p:sp>
      <p:cxnSp>
        <p:nvCxnSpPr>
          <p:cNvPr id="16" name="直接箭头连接符 15"/>
          <p:cNvCxnSpPr/>
          <p:nvPr/>
        </p:nvCxnSpPr>
        <p:spPr>
          <a:xfrm>
            <a:off x="5390515" y="1002667"/>
            <a:ext cx="685165" cy="2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3731260" y="5961060"/>
            <a:ext cx="1917065" cy="31706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dirty="0"/>
              <a:t>step6</a:t>
            </a:r>
            <a:r>
              <a:rPr lang="zh-CN" altLang="en-US" sz="1400" dirty="0"/>
              <a:t>处理未上学人口</a:t>
            </a:r>
            <a:endParaRPr lang="zh-CN" altLang="en-US" sz="1400" dirty="0"/>
          </a:p>
        </p:txBody>
      </p:sp>
      <p:cxnSp>
        <p:nvCxnSpPr>
          <p:cNvPr id="27" name="直接箭头连接符 26"/>
          <p:cNvCxnSpPr/>
          <p:nvPr/>
        </p:nvCxnSpPr>
        <p:spPr>
          <a:xfrm>
            <a:off x="5648325" y="6132830"/>
            <a:ext cx="685165" cy="5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6333490" y="5764530"/>
            <a:ext cx="2216150" cy="7372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400" dirty="0"/>
              <a:t>2000</a:t>
            </a:r>
            <a:r>
              <a:rPr lang="zh-CN" altLang="en-US" sz="1400" dirty="0"/>
              <a:t>年之后普及义务教育，</a:t>
            </a:r>
            <a:r>
              <a:rPr lang="en-US" altLang="zh-CN" sz="1400" dirty="0"/>
              <a:t>6</a:t>
            </a:r>
            <a:r>
              <a:rPr lang="zh-CN" altLang="en-US" sz="1400" dirty="0"/>
              <a:t>岁以上的未上学人口按照逐年递增归零处理</a:t>
            </a:r>
            <a:endParaRPr lang="zh-CN" altLang="en-US" sz="1400" dirty="0"/>
          </a:p>
        </p:txBody>
      </p:sp>
      <p:cxnSp>
        <p:nvCxnSpPr>
          <p:cNvPr id="34" name="直接箭头连接符 33"/>
          <p:cNvCxnSpPr/>
          <p:nvPr/>
        </p:nvCxnSpPr>
        <p:spPr>
          <a:xfrm>
            <a:off x="3166110" y="6125820"/>
            <a:ext cx="55054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页脚占位符 20"/>
          <p:cNvSpPr>
            <a:spLocks noGrp="1"/>
          </p:cNvSpPr>
          <p:nvPr>
            <p:ph type="ftr" sz="quarter" idx="11"/>
          </p:nvPr>
        </p:nvSpPr>
        <p:spPr/>
        <p:txBody>
          <a:bodyPr/>
          <a:lstStyle/>
          <a:p>
            <a:r>
              <a:rPr lang="zh-CN" altLang="en-US"/>
              <a:t>人力资本与劳动经济研究中心</a:t>
            </a:r>
            <a:endParaRPr lang="zh-CN" altLang="en-US"/>
          </a:p>
        </p:txBody>
      </p:sp>
      <p:sp>
        <p:nvSpPr>
          <p:cNvPr id="22" name="灯片编号占位符 21"/>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48926" y="3188789"/>
            <a:ext cx="7446148" cy="2186702"/>
          </a:xfrm>
        </p:spPr>
        <p:txBody>
          <a:bodyPr>
            <a:noAutofit/>
          </a:bodyPr>
          <a:lstStyle/>
          <a:p>
            <a:pPr>
              <a:buFont typeface="Arial" panose="020B0604020202020204" pitchFamily="34" charset="0"/>
              <a:buChar char="•"/>
            </a:pPr>
            <a:r>
              <a:rPr lang="zh-CN" altLang="en-US" dirty="0">
                <a:solidFill>
                  <a:srgbClr val="FF0000"/>
                </a:solidFill>
                <a:latin typeface="楷体" panose="02010609060101010101" pitchFamily="49" charset="-122"/>
                <a:ea typeface="楷体" panose="02010609060101010101" pitchFamily="49" charset="-122"/>
              </a:rPr>
              <a:t>在校生替换：</a:t>
            </a:r>
            <a:endParaRPr lang="zh-CN" altLang="en-US" dirty="0">
              <a:solidFill>
                <a:srgbClr val="FF0000"/>
              </a:solidFill>
              <a:latin typeface="楷体" panose="02010609060101010101" pitchFamily="49" charset="-122"/>
              <a:ea typeface="楷体" panose="02010609060101010101" pitchFamily="49" charset="-122"/>
            </a:endParaRPr>
          </a:p>
          <a:p>
            <a:pPr lvl="1">
              <a:buFont typeface="Arial" panose="020B0604020202020204" pitchFamily="34" charset="0"/>
              <a:buChar char="•"/>
            </a:pPr>
            <a:r>
              <a:rPr lang="zh-CN" altLang="en-US" dirty="0">
                <a:latin typeface="楷体" panose="02010609060101010101" pitchFamily="49" charset="-122"/>
                <a:ea typeface="楷体" panose="02010609060101010101" pitchFamily="49" charset="-122"/>
                <a:sym typeface="+mn-ea"/>
              </a:rPr>
              <a:t>在上学年龄，用在校生数据替换四分人口数据。</a:t>
            </a:r>
            <a:endParaRPr lang="zh-CN" altLang="en-US" dirty="0">
              <a:latin typeface="楷体" panose="02010609060101010101" pitchFamily="49" charset="-122"/>
              <a:ea typeface="楷体" panose="02010609060101010101" pitchFamily="49" charset="-122"/>
              <a:sym typeface="+mn-ea"/>
            </a:endParaRPr>
          </a:p>
          <a:p>
            <a:pPr lvl="1">
              <a:buFont typeface="Arial" panose="020B0604020202020204" pitchFamily="34" charset="0"/>
              <a:buChar char="•"/>
            </a:pPr>
            <a:r>
              <a:rPr lang="en-US" altLang="zh-CN" dirty="0">
                <a:latin typeface="楷体" panose="02010609060101010101" pitchFamily="49" charset="-122"/>
                <a:ea typeface="楷体" panose="02010609060101010101" pitchFamily="49" charset="-122"/>
                <a:sym typeface="+mn-ea"/>
              </a:rPr>
              <a:t>85-86</a:t>
            </a:r>
            <a:r>
              <a:rPr lang="zh-CN" altLang="en-US" dirty="0">
                <a:latin typeface="楷体" panose="02010609060101010101" pitchFamily="49" charset="-122"/>
                <a:ea typeface="楷体" panose="02010609060101010101" pitchFamily="49" charset="-122"/>
                <a:sym typeface="+mn-ea"/>
              </a:rPr>
              <a:t>年特殊处理，用四分人口数据替换在校生。</a:t>
            </a:r>
            <a:endParaRPr lang="zh-CN" altLang="en-US" dirty="0">
              <a:latin typeface="楷体" panose="02010609060101010101" pitchFamily="49" charset="-122"/>
              <a:ea typeface="楷体" panose="02010609060101010101" pitchFamily="49" charset="-122"/>
              <a:sym typeface="+mn-ea"/>
            </a:endParaRPr>
          </a:p>
          <a:p>
            <a:pPr marL="0" indent="0">
              <a:buNone/>
            </a:pPr>
            <a:endParaRPr lang="zh-CN" altLang="en-US" dirty="0">
              <a:latin typeface="微软雅黑" panose="020B0503020204020204" pitchFamily="34" charset="-122"/>
              <a:cs typeface="微软雅黑" panose="020B0503020204020204" pitchFamily="34" charset="-122"/>
            </a:endParaRPr>
          </a:p>
        </p:txBody>
      </p:sp>
      <p:grpSp>
        <p:nvGrpSpPr>
          <p:cNvPr id="5" name="组合 4"/>
          <p:cNvGrpSpPr/>
          <p:nvPr/>
        </p:nvGrpSpPr>
        <p:grpSpPr>
          <a:xfrm>
            <a:off x="68007" y="1506493"/>
            <a:ext cx="1246443" cy="433608"/>
            <a:chOff x="522334" y="609600"/>
            <a:chExt cx="1425180" cy="441841"/>
          </a:xfrm>
        </p:grpSpPr>
        <p:sp>
          <p:nvSpPr>
            <p:cNvPr id="2" name="矩形 1"/>
            <p:cNvSpPr/>
            <p:nvPr/>
          </p:nvSpPr>
          <p:spPr>
            <a:xfrm>
              <a:off x="571500" y="609600"/>
              <a:ext cx="1242493" cy="441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522334" y="658982"/>
              <a:ext cx="1425180" cy="338554"/>
            </a:xfrm>
            <a:prstGeom prst="rect">
              <a:avLst/>
            </a:prstGeom>
            <a:noFill/>
          </p:spPr>
          <p:txBody>
            <a:bodyPr wrap="square" rtlCol="0">
              <a:spAutoFit/>
            </a:bodyPr>
            <a:lstStyle/>
            <a:p>
              <a:r>
                <a:rPr lang="zh-CN" altLang="en-US" sz="1600" dirty="0">
                  <a:solidFill>
                    <a:schemeClr val="bg1"/>
                  </a:solidFill>
                </a:rPr>
                <a:t>永续盘存法</a:t>
              </a:r>
              <a:endParaRPr lang="zh-CN" altLang="en-US" sz="1600" dirty="0">
                <a:solidFill>
                  <a:schemeClr val="bg1"/>
                </a:solidFill>
              </a:endParaRPr>
            </a:p>
          </p:txBody>
        </p:sp>
      </p:grpSp>
      <p:grpSp>
        <p:nvGrpSpPr>
          <p:cNvPr id="34" name="组合 33"/>
          <p:cNvGrpSpPr/>
          <p:nvPr/>
        </p:nvGrpSpPr>
        <p:grpSpPr>
          <a:xfrm>
            <a:off x="3146819" y="1508036"/>
            <a:ext cx="1306851" cy="433608"/>
            <a:chOff x="571500" y="609600"/>
            <a:chExt cx="1494250" cy="441841"/>
          </a:xfrm>
        </p:grpSpPr>
        <p:sp>
          <p:nvSpPr>
            <p:cNvPr id="35" name="矩形 34"/>
            <p:cNvSpPr/>
            <p:nvPr/>
          </p:nvSpPr>
          <p:spPr>
            <a:xfrm>
              <a:off x="571500" y="609600"/>
              <a:ext cx="1242493" cy="441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文本框 35"/>
            <p:cNvSpPr txBox="1"/>
            <p:nvPr/>
          </p:nvSpPr>
          <p:spPr>
            <a:xfrm>
              <a:off x="640570" y="657410"/>
              <a:ext cx="1425180" cy="344982"/>
            </a:xfrm>
            <a:prstGeom prst="rect">
              <a:avLst/>
            </a:prstGeom>
            <a:noFill/>
          </p:spPr>
          <p:txBody>
            <a:bodyPr wrap="square" rtlCol="0">
              <a:spAutoFit/>
            </a:bodyPr>
            <a:lstStyle/>
            <a:p>
              <a:r>
                <a:rPr lang="zh-CN" altLang="en-US" sz="1600" dirty="0">
                  <a:solidFill>
                    <a:schemeClr val="bg1"/>
                  </a:solidFill>
                </a:rPr>
                <a:t>年龄限制</a:t>
              </a:r>
              <a:endParaRPr lang="zh-CN" altLang="en-US" sz="1600" dirty="0">
                <a:solidFill>
                  <a:schemeClr val="bg1"/>
                </a:solidFill>
              </a:endParaRPr>
            </a:p>
          </p:txBody>
        </p:sp>
      </p:grpSp>
      <p:grpSp>
        <p:nvGrpSpPr>
          <p:cNvPr id="37" name="组合 36"/>
          <p:cNvGrpSpPr/>
          <p:nvPr/>
        </p:nvGrpSpPr>
        <p:grpSpPr>
          <a:xfrm>
            <a:off x="1572861" y="1506493"/>
            <a:ext cx="1246443" cy="433608"/>
            <a:chOff x="522334" y="609600"/>
            <a:chExt cx="1425180" cy="441841"/>
          </a:xfrm>
        </p:grpSpPr>
        <p:sp>
          <p:nvSpPr>
            <p:cNvPr id="38" name="矩形 37"/>
            <p:cNvSpPr/>
            <p:nvPr/>
          </p:nvSpPr>
          <p:spPr>
            <a:xfrm>
              <a:off x="571500" y="609600"/>
              <a:ext cx="1242493" cy="441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文本框 38"/>
            <p:cNvSpPr txBox="1"/>
            <p:nvPr/>
          </p:nvSpPr>
          <p:spPr>
            <a:xfrm>
              <a:off x="522334" y="658982"/>
              <a:ext cx="1425180" cy="344982"/>
            </a:xfrm>
            <a:prstGeom prst="rect">
              <a:avLst/>
            </a:prstGeom>
            <a:noFill/>
          </p:spPr>
          <p:txBody>
            <a:bodyPr wrap="square" rtlCol="0">
              <a:spAutoFit/>
            </a:bodyPr>
            <a:lstStyle/>
            <a:p>
              <a:pPr algn="ctr"/>
              <a:r>
                <a:rPr lang="zh-CN" altLang="en-US" sz="1600" dirty="0">
                  <a:solidFill>
                    <a:schemeClr val="bg1"/>
                  </a:solidFill>
                </a:rPr>
                <a:t>差值回调</a:t>
              </a:r>
              <a:endParaRPr lang="zh-CN" altLang="en-US" sz="1600" dirty="0">
                <a:solidFill>
                  <a:schemeClr val="bg1"/>
                </a:solidFill>
              </a:endParaRPr>
            </a:p>
          </p:txBody>
        </p:sp>
      </p:grpSp>
      <p:grpSp>
        <p:nvGrpSpPr>
          <p:cNvPr id="40" name="组合 39"/>
          <p:cNvGrpSpPr/>
          <p:nvPr/>
        </p:nvGrpSpPr>
        <p:grpSpPr>
          <a:xfrm>
            <a:off x="4712086" y="1506493"/>
            <a:ext cx="1276539" cy="433608"/>
            <a:chOff x="571500" y="609600"/>
            <a:chExt cx="1459592" cy="441841"/>
          </a:xfrm>
        </p:grpSpPr>
        <p:sp>
          <p:nvSpPr>
            <p:cNvPr id="41" name="矩形 40"/>
            <p:cNvSpPr/>
            <p:nvPr/>
          </p:nvSpPr>
          <p:spPr>
            <a:xfrm>
              <a:off x="571500" y="609600"/>
              <a:ext cx="1242493" cy="441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文本框 41"/>
            <p:cNvSpPr txBox="1"/>
            <p:nvPr/>
          </p:nvSpPr>
          <p:spPr>
            <a:xfrm>
              <a:off x="605912" y="658982"/>
              <a:ext cx="1425180" cy="344982"/>
            </a:xfrm>
            <a:prstGeom prst="rect">
              <a:avLst/>
            </a:prstGeom>
            <a:noFill/>
          </p:spPr>
          <p:txBody>
            <a:bodyPr wrap="square" rtlCol="0">
              <a:spAutoFit/>
            </a:bodyPr>
            <a:lstStyle/>
            <a:p>
              <a:r>
                <a:rPr lang="zh-CN" altLang="en-US" sz="1600" dirty="0">
                  <a:solidFill>
                    <a:schemeClr val="bg1"/>
                  </a:solidFill>
                </a:rPr>
                <a:t>负值调整</a:t>
              </a:r>
              <a:endParaRPr lang="zh-CN" altLang="en-US" sz="1600" dirty="0">
                <a:solidFill>
                  <a:schemeClr val="bg1"/>
                </a:solidFill>
              </a:endParaRPr>
            </a:p>
          </p:txBody>
        </p:sp>
      </p:grpSp>
      <p:grpSp>
        <p:nvGrpSpPr>
          <p:cNvPr id="43" name="组合 42"/>
          <p:cNvGrpSpPr/>
          <p:nvPr/>
        </p:nvGrpSpPr>
        <p:grpSpPr>
          <a:xfrm>
            <a:off x="6238184" y="1506493"/>
            <a:ext cx="1246443" cy="433608"/>
            <a:chOff x="496873" y="609600"/>
            <a:chExt cx="1425180" cy="441841"/>
          </a:xfrm>
        </p:grpSpPr>
        <p:sp>
          <p:nvSpPr>
            <p:cNvPr id="44" name="矩形 43"/>
            <p:cNvSpPr/>
            <p:nvPr/>
          </p:nvSpPr>
          <p:spPr>
            <a:xfrm>
              <a:off x="571500" y="609600"/>
              <a:ext cx="1242493" cy="441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文本框 44"/>
            <p:cNvSpPr txBox="1"/>
            <p:nvPr/>
          </p:nvSpPr>
          <p:spPr>
            <a:xfrm>
              <a:off x="496873" y="674391"/>
              <a:ext cx="1425180" cy="344982"/>
            </a:xfrm>
            <a:prstGeom prst="rect">
              <a:avLst/>
            </a:prstGeom>
            <a:noFill/>
          </p:spPr>
          <p:txBody>
            <a:bodyPr wrap="square" rtlCol="0">
              <a:spAutoFit/>
            </a:bodyPr>
            <a:lstStyle/>
            <a:p>
              <a:r>
                <a:rPr lang="zh-CN" altLang="en-US" sz="1600" dirty="0">
                  <a:solidFill>
                    <a:schemeClr val="bg1"/>
                  </a:solidFill>
                </a:rPr>
                <a:t>在校生替换</a:t>
              </a:r>
              <a:endParaRPr lang="zh-CN" altLang="en-US" sz="1600" dirty="0">
                <a:solidFill>
                  <a:schemeClr val="bg1"/>
                </a:solidFill>
              </a:endParaRPr>
            </a:p>
          </p:txBody>
        </p:sp>
      </p:grpSp>
      <p:grpSp>
        <p:nvGrpSpPr>
          <p:cNvPr id="46" name="组合 45"/>
          <p:cNvGrpSpPr/>
          <p:nvPr/>
        </p:nvGrpSpPr>
        <p:grpSpPr>
          <a:xfrm>
            <a:off x="7829550" y="1506493"/>
            <a:ext cx="1246443" cy="433608"/>
            <a:chOff x="522334" y="609600"/>
            <a:chExt cx="1425180" cy="441841"/>
          </a:xfrm>
        </p:grpSpPr>
        <p:sp>
          <p:nvSpPr>
            <p:cNvPr id="47" name="矩形 46"/>
            <p:cNvSpPr/>
            <p:nvPr/>
          </p:nvSpPr>
          <p:spPr>
            <a:xfrm>
              <a:off x="571500" y="609600"/>
              <a:ext cx="1242493" cy="441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文本框 47"/>
            <p:cNvSpPr txBox="1"/>
            <p:nvPr/>
          </p:nvSpPr>
          <p:spPr>
            <a:xfrm>
              <a:off x="522334" y="658982"/>
              <a:ext cx="1425180" cy="344982"/>
            </a:xfrm>
            <a:prstGeom prst="rect">
              <a:avLst/>
            </a:prstGeom>
            <a:noFill/>
          </p:spPr>
          <p:txBody>
            <a:bodyPr wrap="square" rtlCol="0">
              <a:spAutoFit/>
            </a:bodyPr>
            <a:lstStyle/>
            <a:p>
              <a:pPr algn="ctr"/>
              <a:r>
                <a:rPr lang="zh-CN" altLang="en-US" sz="1600" dirty="0">
                  <a:solidFill>
                    <a:schemeClr val="bg1"/>
                  </a:solidFill>
                </a:rPr>
                <a:t>义务教育</a:t>
              </a:r>
              <a:endParaRPr lang="zh-CN" altLang="en-US" sz="1600" dirty="0">
                <a:solidFill>
                  <a:schemeClr val="bg1"/>
                </a:solidFill>
              </a:endParaRPr>
            </a:p>
          </p:txBody>
        </p:sp>
      </p:grpSp>
      <p:sp>
        <p:nvSpPr>
          <p:cNvPr id="7" name="箭头: 右 6"/>
          <p:cNvSpPr/>
          <p:nvPr/>
        </p:nvSpPr>
        <p:spPr>
          <a:xfrm>
            <a:off x="1255084" y="1644771"/>
            <a:ext cx="287513" cy="102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箭头: 右 50"/>
          <p:cNvSpPr/>
          <p:nvPr/>
        </p:nvSpPr>
        <p:spPr>
          <a:xfrm>
            <a:off x="2787555" y="1696185"/>
            <a:ext cx="287513" cy="102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箭头: 右 51"/>
          <p:cNvSpPr/>
          <p:nvPr/>
        </p:nvSpPr>
        <p:spPr>
          <a:xfrm>
            <a:off x="4320968" y="1696184"/>
            <a:ext cx="287513" cy="102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箭头: 右 52"/>
          <p:cNvSpPr/>
          <p:nvPr/>
        </p:nvSpPr>
        <p:spPr>
          <a:xfrm>
            <a:off x="5929171" y="1687939"/>
            <a:ext cx="287513" cy="102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箭头: 右 53"/>
          <p:cNvSpPr/>
          <p:nvPr/>
        </p:nvSpPr>
        <p:spPr>
          <a:xfrm>
            <a:off x="7466042" y="1695275"/>
            <a:ext cx="287513" cy="102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0" y="204200"/>
            <a:ext cx="1693834" cy="523220"/>
          </a:xfrm>
          <a:prstGeom prst="rect">
            <a:avLst/>
          </a:prstGeom>
          <a:noFill/>
        </p:spPr>
        <p:txBody>
          <a:bodyPr wrap="square" rtlCol="0">
            <a:spAutoFit/>
          </a:bodyPr>
          <a:lstStyle/>
          <a:p>
            <a:r>
              <a:rPr lang="zh-CN" altLang="en-US" sz="2800" dirty="0">
                <a:latin typeface="隶书" panose="02010509060101010101" pitchFamily="49" charset="-122"/>
                <a:ea typeface="隶书" panose="02010509060101010101" pitchFamily="49" charset="-122"/>
              </a:rPr>
              <a:t>总结 ：</a:t>
            </a:r>
            <a:endParaRPr lang="zh-CN" altLang="en-US" sz="2800" dirty="0">
              <a:latin typeface="隶书" panose="02010509060101010101" pitchFamily="49" charset="-122"/>
              <a:ea typeface="隶书" panose="02010509060101010101" pitchFamily="49" charset="-122"/>
            </a:endParaRPr>
          </a:p>
        </p:txBody>
      </p:sp>
      <p:sp>
        <p:nvSpPr>
          <p:cNvPr id="9" name="页脚占位符 8"/>
          <p:cNvSpPr>
            <a:spLocks noGrp="1"/>
          </p:cNvSpPr>
          <p:nvPr>
            <p:ph type="ftr" sz="quarter" idx="11"/>
          </p:nvPr>
        </p:nvSpPr>
        <p:spPr/>
        <p:txBody>
          <a:bodyPr/>
          <a:lstStyle/>
          <a:p>
            <a:r>
              <a:rPr lang="zh-CN" altLang="en-US"/>
              <a:t>人力资本与劳动经济研究中心</a:t>
            </a:r>
            <a:endParaRPr lang="zh-CN" altLang="en-US"/>
          </a:p>
        </p:txBody>
      </p:sp>
      <p:sp>
        <p:nvSpPr>
          <p:cNvPr id="10" name="灯片编号占位符 9"/>
          <p:cNvSpPr>
            <a:spLocks noGrp="1"/>
          </p:cNvSpPr>
          <p:nvPr>
            <p:ph type="sldNum" sz="quarter" idx="12"/>
          </p:nvPr>
        </p:nvSpPr>
        <p:spPr/>
        <p:txBody>
          <a:bodyPr/>
          <a:lstStyle/>
          <a:p>
            <a:fld id="{BAA96E2D-D756-4A9B-9836-67D2D6F4BDF9}" type="slidenum">
              <a:rPr lang="zh-CN" altLang="en-US" smtClean="0"/>
            </a:fld>
            <a:endParaRPr lang="zh-CN" altLang="en-US"/>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78914"/>
            <a:ext cx="4986828" cy="544029"/>
          </a:xfrm>
        </p:spPr>
        <p:txBody>
          <a:bodyPr/>
          <a:lstStyle/>
          <a:p>
            <a:r>
              <a:rPr lang="zh-CN" altLang="en-US" sz="2800" dirty="0">
                <a:latin typeface="隶书" panose="02010509060101010101" pitchFamily="49" charset="-122"/>
                <a:ea typeface="隶书" panose="02010509060101010101" pitchFamily="49" charset="-122"/>
                <a:cs typeface="+mn-cs"/>
              </a:rPr>
              <a:t>义务教育</a:t>
            </a:r>
            <a:endParaRPr lang="zh-CN" altLang="en-US" sz="2800" dirty="0">
              <a:latin typeface="隶书" panose="02010509060101010101" pitchFamily="49" charset="-122"/>
              <a:ea typeface="隶书" panose="02010509060101010101" pitchFamily="49" charset="-122"/>
              <a:cs typeface="+mn-cs"/>
            </a:endParaRPr>
          </a:p>
        </p:txBody>
      </p:sp>
      <p:sp>
        <p:nvSpPr>
          <p:cNvPr id="3" name="内容占位符 2"/>
          <p:cNvSpPr>
            <a:spLocks noGrp="1"/>
          </p:cNvSpPr>
          <p:nvPr>
            <p:ph idx="1"/>
          </p:nvPr>
        </p:nvSpPr>
        <p:spPr>
          <a:xfrm>
            <a:off x="827003" y="1034240"/>
            <a:ext cx="7892790" cy="2677121"/>
          </a:xfrm>
        </p:spPr>
        <p:txBody>
          <a:bodyPr>
            <a:normAutofit/>
          </a:bodyPr>
          <a:lstStyle/>
          <a:p>
            <a:r>
              <a:rPr lang="zh-CN" altLang="en-US" sz="2000" dirty="0">
                <a:latin typeface="楷体" panose="02010609060101010101" pitchFamily="49" charset="-122"/>
                <a:ea typeface="楷体" panose="02010609060101010101" pitchFamily="49" charset="-122"/>
              </a:rPr>
              <a:t>到</a:t>
            </a:r>
            <a:r>
              <a:rPr lang="en-US" altLang="zh-CN" sz="2000" dirty="0">
                <a:latin typeface="楷体" panose="02010609060101010101" pitchFamily="49" charset="-122"/>
                <a:ea typeface="楷体" panose="02010609060101010101" pitchFamily="49" charset="-122"/>
              </a:rPr>
              <a:t>2000</a:t>
            </a:r>
            <a:r>
              <a:rPr lang="zh-CN" altLang="en-US" sz="2000" dirty="0">
                <a:latin typeface="楷体" panose="02010609060101010101" pitchFamily="49" charset="-122"/>
                <a:ea typeface="楷体" panose="02010609060101010101" pitchFamily="49" charset="-122"/>
              </a:rPr>
              <a:t>年，全国“基本普及九年义务教育，基本扫除青壮年文盲”的目标如期实现。</a:t>
            </a:r>
            <a:endParaRPr lang="zh-CN" altLang="en-US" sz="2000" dirty="0">
              <a:latin typeface="楷体" panose="02010609060101010101" pitchFamily="49" charset="-122"/>
              <a:ea typeface="楷体" panose="02010609060101010101" pitchFamily="49" charset="-122"/>
            </a:endParaRPr>
          </a:p>
          <a:p>
            <a:r>
              <a:rPr lang="en-US" altLang="zh-CN" sz="2000" dirty="0">
                <a:latin typeface="楷体" panose="02010609060101010101" pitchFamily="49" charset="-122"/>
                <a:ea typeface="楷体" panose="02010609060101010101" pitchFamily="49" charset="-122"/>
              </a:rPr>
              <a:t>20</a:t>
            </a:r>
            <a:r>
              <a:rPr lang="zh-CN" altLang="en-US" sz="2000" dirty="0">
                <a:latin typeface="楷体" panose="02010609060101010101" pitchFamily="49" charset="-122"/>
                <a:ea typeface="楷体" panose="02010609060101010101" pitchFamily="49" charset="-122"/>
              </a:rPr>
              <a:t>届针对未上学和小学做了递增清零处理。</a:t>
            </a:r>
            <a:endParaRPr lang="zh-CN" altLang="en-US" sz="2000" dirty="0">
              <a:latin typeface="楷体" panose="02010609060101010101" pitchFamily="49" charset="-122"/>
              <a:ea typeface="楷体" panose="02010609060101010101" pitchFamily="49" charset="-122"/>
            </a:endParaRPr>
          </a:p>
          <a:p>
            <a:r>
              <a:rPr lang="zh-CN" altLang="en-US" sz="2000" dirty="0">
                <a:latin typeface="楷体" panose="02010609060101010101" pitchFamily="49" charset="-122"/>
                <a:ea typeface="楷体" panose="02010609060101010101" pitchFamily="49" charset="-122"/>
              </a:rPr>
              <a:t>特殊义务教育省份：宁夏（</a:t>
            </a:r>
            <a:r>
              <a:rPr lang="en-US" altLang="zh-CN" sz="2000" dirty="0">
                <a:latin typeface="楷体" panose="02010609060101010101" pitchFamily="49" charset="-122"/>
                <a:ea typeface="楷体" panose="02010609060101010101" pitchFamily="49" charset="-122"/>
              </a:rPr>
              <a:t>2008</a:t>
            </a:r>
            <a:r>
              <a:rPr lang="zh-CN" altLang="en-US" sz="2000" dirty="0">
                <a:latin typeface="楷体" panose="02010609060101010101" pitchFamily="49" charset="-122"/>
                <a:ea typeface="楷体" panose="02010609060101010101" pitchFamily="49" charset="-122"/>
              </a:rPr>
              <a:t>）、新疆（</a:t>
            </a:r>
            <a:r>
              <a:rPr lang="en-US" altLang="zh-CN" sz="2000" dirty="0">
                <a:latin typeface="楷体" panose="02010609060101010101" pitchFamily="49" charset="-122"/>
                <a:ea typeface="楷体" panose="02010609060101010101" pitchFamily="49" charset="-122"/>
              </a:rPr>
              <a:t>2008</a:t>
            </a:r>
            <a:r>
              <a:rPr lang="zh-CN" altLang="en-US" sz="2000" dirty="0">
                <a:latin typeface="楷体" panose="02010609060101010101" pitchFamily="49" charset="-122"/>
                <a:ea typeface="楷体" panose="02010609060101010101" pitchFamily="49" charset="-122"/>
              </a:rPr>
              <a:t>）、青海（</a:t>
            </a:r>
            <a:r>
              <a:rPr lang="en-US" altLang="zh-CN" sz="2000" dirty="0">
                <a:latin typeface="楷体" panose="02010609060101010101" pitchFamily="49" charset="-122"/>
                <a:ea typeface="楷体" panose="02010609060101010101" pitchFamily="49" charset="-122"/>
              </a:rPr>
              <a:t>2011</a:t>
            </a:r>
            <a:r>
              <a:rPr lang="zh-CN" altLang="en-US" sz="2000" dirty="0">
                <a:latin typeface="楷体" panose="02010609060101010101" pitchFamily="49" charset="-122"/>
                <a:ea typeface="楷体" panose="02010609060101010101" pitchFamily="49" charset="-122"/>
              </a:rPr>
              <a:t>）、甘肃（</a:t>
            </a:r>
            <a:r>
              <a:rPr lang="en-US" altLang="zh-CN" sz="2000" dirty="0">
                <a:latin typeface="楷体" panose="02010609060101010101" pitchFamily="49" charset="-122"/>
                <a:ea typeface="楷体" panose="02010609060101010101" pitchFamily="49" charset="-122"/>
              </a:rPr>
              <a:t>2011</a:t>
            </a:r>
            <a:r>
              <a:rPr lang="zh-CN" altLang="en-US" sz="2000" dirty="0">
                <a:latin typeface="楷体" panose="02010609060101010101" pitchFamily="49" charset="-122"/>
                <a:ea typeface="楷体" panose="02010609060101010101" pitchFamily="49" charset="-122"/>
              </a:rPr>
              <a:t>）、西藏（</a:t>
            </a:r>
            <a:r>
              <a:rPr lang="en-US" altLang="zh-CN" sz="2000" dirty="0">
                <a:latin typeface="楷体" panose="02010609060101010101" pitchFamily="49" charset="-122"/>
                <a:ea typeface="楷体" panose="02010609060101010101" pitchFamily="49" charset="-122"/>
              </a:rPr>
              <a:t>2011</a:t>
            </a:r>
            <a:r>
              <a:rPr lang="zh-CN" altLang="en-US" sz="2000" dirty="0">
                <a:latin typeface="楷体" panose="02010609060101010101" pitchFamily="49" charset="-122"/>
                <a:ea typeface="楷体" panose="02010609060101010101" pitchFamily="49" charset="-122"/>
              </a:rPr>
              <a:t>）</a:t>
            </a:r>
            <a:endParaRPr lang="zh-CN" altLang="en-US" sz="2000" dirty="0">
              <a:latin typeface="楷体" panose="02010609060101010101" pitchFamily="49" charset="-122"/>
              <a:ea typeface="楷体" panose="02010609060101010101" pitchFamily="49" charset="-122"/>
            </a:endParaRPr>
          </a:p>
        </p:txBody>
      </p:sp>
      <p:grpSp>
        <p:nvGrpSpPr>
          <p:cNvPr id="7" name="组合 6"/>
          <p:cNvGrpSpPr/>
          <p:nvPr/>
        </p:nvGrpSpPr>
        <p:grpSpPr>
          <a:xfrm>
            <a:off x="2144499" y="2835495"/>
            <a:ext cx="5472359" cy="3560176"/>
            <a:chOff x="1219" y="3497"/>
            <a:chExt cx="10720" cy="5153"/>
          </a:xfrm>
        </p:grpSpPr>
        <p:pic>
          <p:nvPicPr>
            <p:cNvPr id="4" name="图片 3"/>
            <p:cNvPicPr>
              <a:picLocks noChangeAspect="1"/>
            </p:cNvPicPr>
            <p:nvPr>
              <p:custDataLst>
                <p:tags r:id="rId1"/>
              </p:custDataLst>
            </p:nvPr>
          </p:nvPicPr>
          <p:blipFill>
            <a:blip r:embed="rId2"/>
            <a:stretch>
              <a:fillRect/>
            </a:stretch>
          </p:blipFill>
          <p:spPr>
            <a:xfrm>
              <a:off x="1219" y="3497"/>
              <a:ext cx="10720" cy="2608"/>
            </a:xfrm>
            <a:prstGeom prst="rect">
              <a:avLst/>
            </a:prstGeom>
          </p:spPr>
        </p:pic>
        <p:pic>
          <p:nvPicPr>
            <p:cNvPr id="5" name="图片 4"/>
            <p:cNvPicPr>
              <a:picLocks noChangeAspect="1"/>
            </p:cNvPicPr>
            <p:nvPr/>
          </p:nvPicPr>
          <p:blipFill>
            <a:blip r:embed="rId3"/>
            <a:stretch>
              <a:fillRect/>
            </a:stretch>
          </p:blipFill>
          <p:spPr>
            <a:xfrm>
              <a:off x="1219" y="6104"/>
              <a:ext cx="10720" cy="2546"/>
            </a:xfrm>
            <a:prstGeom prst="rect">
              <a:avLst/>
            </a:prstGeom>
          </p:spPr>
        </p:pic>
      </p:grpSp>
      <p:sp>
        <p:nvSpPr>
          <p:cNvPr id="8" name="页脚占位符 7"/>
          <p:cNvSpPr>
            <a:spLocks noGrp="1"/>
          </p:cNvSpPr>
          <p:nvPr>
            <p:ph type="ftr" sz="quarter" idx="11"/>
          </p:nvPr>
        </p:nvSpPr>
        <p:spPr/>
        <p:txBody>
          <a:bodyPr/>
          <a:lstStyle/>
          <a:p>
            <a:r>
              <a:rPr lang="zh-CN" altLang="en-US"/>
              <a:t>人力资本与劳动经济研究中心</a:t>
            </a:r>
            <a:endParaRPr lang="zh-CN" altLang="en-US"/>
          </a:p>
        </p:txBody>
      </p:sp>
      <p:sp>
        <p:nvSpPr>
          <p:cNvPr id="9" name="灯片编号占位符 8"/>
          <p:cNvSpPr>
            <a:spLocks noGrp="1"/>
          </p:cNvSpPr>
          <p:nvPr>
            <p:ph type="sldNum" sz="quarter" idx="12"/>
          </p:nvPr>
        </p:nvSpPr>
        <p:spPr/>
        <p:txBody>
          <a:bodyPr/>
          <a:lstStyle/>
          <a:p>
            <a:fld id="{BAA96E2D-D756-4A9B-9836-67D2D6F4BDF9}" type="slidenum">
              <a:rPr lang="zh-CN" altLang="en-US" smtClean="0"/>
            </a:fld>
            <a:endParaRPr lang="zh-CN" altLang="en-US"/>
          </a:p>
        </p:txBody>
      </p:sp>
    </p:spTree>
    <p:custDataLst>
      <p:tags r:id="rId4"/>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sz="4400" spc="300" noProof="1">
                <a:latin typeface="Times New Roman" panose="02020603050405020304" pitchFamily="18" charset="0"/>
                <a:ea typeface="楷体" panose="02010609060101010101" pitchFamily="49" charset="-122"/>
                <a:cs typeface="Times New Roman" panose="02020603050405020304" pitchFamily="18" charset="0"/>
                <a:sym typeface="+mn-ea"/>
              </a:rPr>
              <a:t>就业率</a:t>
            </a:r>
            <a:endParaRPr lang="zh-CN" altLang="en-US" sz="4400" spc="300" noProof="1">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内容占位符 2"/>
          <p:cNvSpPr>
            <a:spLocks noGrp="1"/>
          </p:cNvSpPr>
          <p:nvPr>
            <p:ph idx="1"/>
          </p:nvPr>
        </p:nvSpPr>
        <p:spPr>
          <a:xfrm>
            <a:off x="838200" y="1143000"/>
            <a:ext cx="8001000" cy="4830763"/>
          </a:xfrm>
        </p:spPr>
        <p:txBody>
          <a:bodyPr/>
          <a:lstStyle/>
          <a:p>
            <a:pPr>
              <a:buFont typeface="Arial" panose="020B0604020202020204" pitchFamily="34" charset="0"/>
              <a:buNone/>
            </a:pPr>
            <a:endParaRPr lang="en-US" altLang="zh-CN" sz="2800" dirty="0"/>
          </a:p>
          <a:p>
            <a:pPr>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基本公式：</a:t>
            </a:r>
            <a:endParaRPr lang="en-US" altLang="zh-CN" sz="2800" dirty="0">
              <a:latin typeface="楷体" panose="02010609060101010101" pitchFamily="49" charset="-122"/>
              <a:ea typeface="楷体" panose="02010609060101010101" pitchFamily="49" charset="-122"/>
            </a:endParaRPr>
          </a:p>
          <a:p>
            <a:pPr>
              <a:buFont typeface="Arial" panose="020B0604020202020204" pitchFamily="34" charset="0"/>
              <a:buNone/>
            </a:pPr>
            <a:r>
              <a:rPr lang="en-US" altLang="zh-CN" sz="2800" dirty="0"/>
              <a:t>   </a:t>
            </a:r>
            <a:r>
              <a:rPr lang="en-US" altLang="zh-CN" sz="2800" dirty="0" err="1"/>
              <a:t>empr</a:t>
            </a:r>
            <a:r>
              <a:rPr lang="en-US" altLang="zh-CN" sz="2800" dirty="0"/>
              <a:t> (</a:t>
            </a:r>
            <a:r>
              <a:rPr lang="en-US" altLang="zh-CN" sz="2800" dirty="0" err="1"/>
              <a:t>y,s,a,e</a:t>
            </a:r>
            <a:r>
              <a:rPr lang="en-US" altLang="zh-CN" sz="2800" dirty="0"/>
              <a:t>) = </a:t>
            </a:r>
            <a:r>
              <a:rPr lang="en-US" altLang="zh-CN" sz="2800" u="sng" dirty="0"/>
              <a:t>employed (</a:t>
            </a:r>
            <a:r>
              <a:rPr lang="en-US" altLang="zh-CN" sz="2800" u="sng" dirty="0" err="1"/>
              <a:t>y,s,a,e</a:t>
            </a:r>
            <a:r>
              <a:rPr lang="en-US" altLang="zh-CN" sz="2800" u="sng" dirty="0"/>
              <a:t>) </a:t>
            </a:r>
            <a:endParaRPr lang="en-US" altLang="zh-CN" sz="2800" u="sng" dirty="0"/>
          </a:p>
          <a:p>
            <a:pPr>
              <a:buFont typeface="Arial" panose="020B0604020202020204" pitchFamily="34" charset="0"/>
              <a:buNone/>
            </a:pPr>
            <a:r>
              <a:rPr lang="en-US" altLang="zh-CN" sz="2800" dirty="0"/>
              <a:t>                                 pop(</a:t>
            </a:r>
            <a:r>
              <a:rPr lang="en-US" altLang="zh-CN" sz="2800" dirty="0" err="1"/>
              <a:t>y,s,a,e</a:t>
            </a:r>
            <a:r>
              <a:rPr lang="en-US" altLang="zh-CN" sz="2800" dirty="0"/>
              <a:t>)</a:t>
            </a:r>
            <a:endParaRPr lang="en-US" altLang="zh-CN" sz="2800" dirty="0"/>
          </a:p>
          <a:p>
            <a:pPr>
              <a:buFont typeface="Arial" panose="020B0604020202020204" pitchFamily="34" charset="0"/>
              <a:buNone/>
            </a:pPr>
            <a:endParaRPr lang="en-US" altLang="zh-CN" sz="2800" dirty="0"/>
          </a:p>
          <a:p>
            <a:pPr>
              <a:buFont typeface="Arial" panose="020B0604020202020204" pitchFamily="34" charset="0"/>
              <a:buNone/>
            </a:pPr>
            <a:endParaRPr lang="en-US" altLang="zh-CN" sz="2800" dirty="0"/>
          </a:p>
          <a:p>
            <a:pPr>
              <a:buFont typeface="Arial" panose="020B0604020202020204" pitchFamily="34" charset="0"/>
              <a:buNone/>
            </a:pPr>
            <a:endParaRPr lang="zh-CN" altLang="en-US" sz="2800" dirty="0"/>
          </a:p>
        </p:txBody>
      </p:sp>
      <p:sp>
        <p:nvSpPr>
          <p:cNvPr id="2" name="TextBox 1"/>
          <p:cNvSpPr txBox="1"/>
          <p:nvPr/>
        </p:nvSpPr>
        <p:spPr>
          <a:xfrm>
            <a:off x="1293155" y="3408054"/>
            <a:ext cx="6019800" cy="2246769"/>
          </a:xfrm>
          <a:prstGeom prst="rect">
            <a:avLst/>
          </a:prstGeom>
          <a:noFill/>
        </p:spPr>
        <p:txBody>
          <a:bodyPr wrap="square" rtlCol="0">
            <a:spAutoFit/>
          </a:bodyPr>
          <a:lstStyle/>
          <a:p>
            <a:pPr fontAlgn="base">
              <a:spcBef>
                <a:spcPct val="0"/>
              </a:spcBef>
              <a:spcAft>
                <a:spcPct val="0"/>
              </a:spcAft>
            </a:pPr>
            <a:r>
              <a:rPr lang="en-US" altLang="zh-CN" sz="2800" dirty="0">
                <a:solidFill>
                  <a:prstClr val="black"/>
                </a:solidFill>
                <a:latin typeface="楷体" panose="02010609060101010101" pitchFamily="49" charset="-122"/>
                <a:ea typeface="楷体" panose="02010609060101010101" pitchFamily="49" charset="-122"/>
              </a:rPr>
              <a:t>y</a:t>
            </a:r>
            <a:r>
              <a:rPr lang="zh-CN" altLang="en-US" sz="2800" dirty="0">
                <a:solidFill>
                  <a:prstClr val="black"/>
                </a:solidFill>
                <a:latin typeface="楷体" panose="02010609060101010101" pitchFamily="49" charset="-122"/>
                <a:ea typeface="楷体" panose="02010609060101010101" pitchFamily="49" charset="-122"/>
              </a:rPr>
              <a:t>：年份，</a:t>
            </a:r>
            <a:r>
              <a:rPr lang="en-US" altLang="zh-CN" sz="2800" dirty="0">
                <a:solidFill>
                  <a:prstClr val="black"/>
                </a:solidFill>
                <a:latin typeface="楷体" panose="02010609060101010101" pitchFamily="49" charset="-122"/>
                <a:ea typeface="楷体" panose="02010609060101010101" pitchFamily="49" charset="-122"/>
              </a:rPr>
              <a:t>1985,1986,….2010</a:t>
            </a:r>
            <a:r>
              <a:rPr lang="zh-CN" altLang="en-US" sz="2800" dirty="0">
                <a:solidFill>
                  <a:prstClr val="black"/>
                </a:solidFill>
                <a:latin typeface="楷体" panose="02010609060101010101" pitchFamily="49" charset="-122"/>
                <a:ea typeface="楷体" panose="02010609060101010101" pitchFamily="49" charset="-122"/>
              </a:rPr>
              <a:t>年</a:t>
            </a:r>
            <a:endParaRPr lang="en-US" altLang="zh-CN" sz="2800" dirty="0">
              <a:solidFill>
                <a:prstClr val="black"/>
              </a:solidFill>
              <a:latin typeface="楷体" panose="02010609060101010101" pitchFamily="49" charset="-122"/>
              <a:ea typeface="楷体" panose="02010609060101010101" pitchFamily="49" charset="-122"/>
            </a:endParaRPr>
          </a:p>
          <a:p>
            <a:pPr fontAlgn="base">
              <a:spcBef>
                <a:spcPct val="0"/>
              </a:spcBef>
              <a:spcAft>
                <a:spcPct val="0"/>
              </a:spcAft>
            </a:pPr>
            <a:r>
              <a:rPr lang="en-US" altLang="zh-CN" sz="2800" dirty="0">
                <a:solidFill>
                  <a:prstClr val="black"/>
                </a:solidFill>
                <a:latin typeface="楷体" panose="02010609060101010101" pitchFamily="49" charset="-122"/>
                <a:ea typeface="楷体" panose="02010609060101010101" pitchFamily="49" charset="-122"/>
              </a:rPr>
              <a:t>s</a:t>
            </a:r>
            <a:r>
              <a:rPr lang="zh-CN" altLang="en-US" sz="2800" dirty="0">
                <a:solidFill>
                  <a:prstClr val="black"/>
                </a:solidFill>
                <a:latin typeface="楷体" panose="02010609060101010101" pitchFamily="49" charset="-122"/>
                <a:ea typeface="楷体" panose="02010609060101010101" pitchFamily="49" charset="-122"/>
              </a:rPr>
              <a:t>：性别</a:t>
            </a:r>
            <a:endParaRPr lang="en-US" altLang="zh-CN" sz="2800" dirty="0">
              <a:solidFill>
                <a:prstClr val="black"/>
              </a:solidFill>
              <a:latin typeface="楷体" panose="02010609060101010101" pitchFamily="49" charset="-122"/>
              <a:ea typeface="楷体" panose="02010609060101010101" pitchFamily="49" charset="-122"/>
            </a:endParaRPr>
          </a:p>
          <a:p>
            <a:pPr fontAlgn="base">
              <a:spcBef>
                <a:spcPct val="0"/>
              </a:spcBef>
              <a:spcAft>
                <a:spcPct val="0"/>
              </a:spcAft>
            </a:pPr>
            <a:r>
              <a:rPr lang="en-US" altLang="zh-CN" sz="2800" dirty="0">
                <a:solidFill>
                  <a:prstClr val="black"/>
                </a:solidFill>
                <a:latin typeface="楷体" panose="02010609060101010101" pitchFamily="49" charset="-122"/>
                <a:ea typeface="楷体" panose="02010609060101010101" pitchFamily="49" charset="-122"/>
              </a:rPr>
              <a:t>a</a:t>
            </a:r>
            <a:r>
              <a:rPr lang="zh-CN" altLang="en-US" sz="2800" dirty="0">
                <a:solidFill>
                  <a:prstClr val="black"/>
                </a:solidFill>
                <a:latin typeface="楷体" panose="02010609060101010101" pitchFamily="49" charset="-122"/>
                <a:ea typeface="楷体" panose="02010609060101010101" pitchFamily="49" charset="-122"/>
              </a:rPr>
              <a:t>：年龄</a:t>
            </a:r>
            <a:endParaRPr lang="en-US" altLang="zh-CN" sz="2800" dirty="0">
              <a:solidFill>
                <a:prstClr val="black"/>
              </a:solidFill>
              <a:latin typeface="楷体" panose="02010609060101010101" pitchFamily="49" charset="-122"/>
              <a:ea typeface="楷体" panose="02010609060101010101" pitchFamily="49" charset="-122"/>
            </a:endParaRPr>
          </a:p>
          <a:p>
            <a:pPr fontAlgn="base">
              <a:spcBef>
                <a:spcPct val="0"/>
              </a:spcBef>
              <a:spcAft>
                <a:spcPct val="0"/>
              </a:spcAft>
            </a:pPr>
            <a:r>
              <a:rPr lang="en-US" altLang="zh-CN" sz="2800" dirty="0">
                <a:solidFill>
                  <a:prstClr val="black"/>
                </a:solidFill>
                <a:latin typeface="楷体" panose="02010609060101010101" pitchFamily="49" charset="-122"/>
                <a:ea typeface="楷体" panose="02010609060101010101" pitchFamily="49" charset="-122"/>
              </a:rPr>
              <a:t>e</a:t>
            </a:r>
            <a:r>
              <a:rPr lang="zh-CN" altLang="en-US" sz="2800" dirty="0">
                <a:solidFill>
                  <a:prstClr val="black"/>
                </a:solidFill>
                <a:latin typeface="楷体" panose="02010609060101010101" pitchFamily="49" charset="-122"/>
                <a:ea typeface="楷体" panose="02010609060101010101" pitchFamily="49" charset="-122"/>
              </a:rPr>
              <a:t>：受教育程度</a:t>
            </a:r>
            <a:endParaRPr lang="en-US" altLang="zh-CN" sz="2800" dirty="0">
              <a:solidFill>
                <a:prstClr val="black"/>
              </a:solidFill>
              <a:latin typeface="楷体" panose="02010609060101010101" pitchFamily="49" charset="-122"/>
              <a:ea typeface="楷体" panose="02010609060101010101" pitchFamily="49" charset="-122"/>
            </a:endParaRPr>
          </a:p>
          <a:p>
            <a:pPr fontAlgn="base">
              <a:spcBef>
                <a:spcPct val="0"/>
              </a:spcBef>
              <a:spcAft>
                <a:spcPct val="0"/>
              </a:spcAft>
            </a:pPr>
            <a:endParaRPr lang="zh-CN" altLang="en-US" sz="2800" dirty="0">
              <a:solidFill>
                <a:prstClr val="black"/>
              </a:solidFill>
              <a:latin typeface="宋体" panose="02010600030101010101" pitchFamily="2" charset="-122"/>
            </a:endParaRPr>
          </a:p>
        </p:txBody>
      </p:sp>
      <p:sp>
        <p:nvSpPr>
          <p:cNvPr id="4" name="标题 1"/>
          <p:cNvSpPr>
            <a:spLocks noGrp="1"/>
          </p:cNvSpPr>
          <p:nvPr>
            <p:ph type="title"/>
          </p:nvPr>
        </p:nvSpPr>
        <p:spPr>
          <a:xfrm>
            <a:off x="204443" y="206017"/>
            <a:ext cx="6599464" cy="365126"/>
          </a:xfrm>
        </p:spPr>
        <p:txBody>
          <a:bodyPr>
            <a:noAutofit/>
          </a:bodyPr>
          <a:lstStyle/>
          <a:p>
            <a:r>
              <a:rPr lang="zh-CN" altLang="en-US" sz="2800" dirty="0">
                <a:latin typeface="隶书" panose="02010509060101010101" pitchFamily="49" charset="-122"/>
                <a:ea typeface="隶书" panose="02010509060101010101" pitchFamily="49" charset="-122"/>
              </a:rPr>
              <a:t>计算方法</a:t>
            </a:r>
            <a:endParaRPr lang="zh-CN" altLang="en-US" sz="2800" dirty="0">
              <a:latin typeface="隶书" panose="02010509060101010101" pitchFamily="49" charset="-122"/>
              <a:ea typeface="隶书" panose="02010509060101010101" pitchFamily="49" charset="-122"/>
            </a:endParaRPr>
          </a:p>
        </p:txBody>
      </p:sp>
      <p:sp>
        <p:nvSpPr>
          <p:cNvPr id="3" name="矩形 2"/>
          <p:cNvSpPr/>
          <p:nvPr/>
        </p:nvSpPr>
        <p:spPr>
          <a:xfrm>
            <a:off x="838200" y="5715000"/>
            <a:ext cx="2892138" cy="461665"/>
          </a:xfrm>
          <a:prstGeom prst="rect">
            <a:avLst/>
          </a:prstGeom>
        </p:spPr>
        <p:txBody>
          <a:bodyPr wrap="none">
            <a:spAutoFit/>
          </a:bodyPr>
          <a:lstStyle/>
          <a:p>
            <a:pPr>
              <a:buFont typeface="Wingdings" panose="05000000000000000000" pitchFamily="2" charset="2"/>
              <a:buChar char="Ø"/>
            </a:pPr>
            <a:r>
              <a:rPr lang="zh-CN" altLang="en-US" sz="2400" dirty="0">
                <a:solidFill>
                  <a:srgbClr val="FF0000"/>
                </a:solidFill>
                <a:latin typeface="楷体" panose="02010609060101010101" pitchFamily="49" charset="-122"/>
                <a:ea typeface="楷体" panose="02010609060101010101" pitchFamily="49" charset="-122"/>
              </a:rPr>
              <a:t>具体做法参见附录</a:t>
            </a:r>
            <a:endParaRPr lang="en-US" altLang="zh-CN" sz="2400" dirty="0">
              <a:solidFill>
                <a:srgbClr val="FF0000"/>
              </a:solidFill>
              <a:latin typeface="楷体" panose="02010609060101010101" pitchFamily="49" charset="-122"/>
              <a:ea typeface="楷体" panose="02010609060101010101" pitchFamily="49" charset="-122"/>
            </a:endParaRPr>
          </a:p>
        </p:txBody>
      </p:sp>
      <p:sp>
        <p:nvSpPr>
          <p:cNvPr id="6" name="页脚占位符 5"/>
          <p:cNvSpPr>
            <a:spLocks noGrp="1"/>
          </p:cNvSpPr>
          <p:nvPr>
            <p:ph type="ftr" sz="quarter" idx="11"/>
          </p:nvPr>
        </p:nvSpPr>
        <p:spPr/>
        <p:txBody>
          <a:bodyPr/>
          <a:lstStyle/>
          <a:p>
            <a:r>
              <a:rPr lang="zh-CN" altLang="en-US"/>
              <a:t>人力资本与劳动经济研究中心</a:t>
            </a:r>
            <a:endParaRPr lang="zh-CN" altLang="en-US"/>
          </a:p>
        </p:txBody>
      </p:sp>
      <p:sp>
        <p:nvSpPr>
          <p:cNvPr id="7" name="灯片编号占位符 6"/>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0666" y="0"/>
            <a:ext cx="3831890" cy="904375"/>
          </a:xfrm>
        </p:spPr>
        <p:txBody>
          <a:bodyPr>
            <a:normAutofit/>
          </a:bodyPr>
          <a:lstStyle/>
          <a:p>
            <a:r>
              <a:rPr lang="zh-CN" altLang="en-US" sz="2800" dirty="0">
                <a:latin typeface="隶书" panose="02010509060101010101" pitchFamily="49" charset="-122"/>
                <a:ea typeface="隶书" panose="02010509060101010101" pitchFamily="49" charset="-122"/>
                <a:sym typeface="+mn-ea"/>
              </a:rPr>
              <a:t>项目工作进展流程</a:t>
            </a:r>
            <a:endParaRPr lang="zh-CN" altLang="en-US" sz="2800" dirty="0">
              <a:latin typeface="隶书" panose="02010509060101010101" pitchFamily="49" charset="-122"/>
              <a:ea typeface="隶书" panose="02010509060101010101" pitchFamily="49" charset="-122"/>
            </a:endParaRPr>
          </a:p>
        </p:txBody>
      </p:sp>
      <p:sp>
        <p:nvSpPr>
          <p:cNvPr id="3" name="内容占位符 2"/>
          <p:cNvSpPr>
            <a:spLocks noGrp="1"/>
          </p:cNvSpPr>
          <p:nvPr>
            <p:ph idx="1"/>
          </p:nvPr>
        </p:nvSpPr>
        <p:spPr>
          <a:xfrm>
            <a:off x="848360" y="1430846"/>
            <a:ext cx="7447279" cy="4438354"/>
          </a:xfrm>
        </p:spPr>
        <p:txBody>
          <a:bodyPr>
            <a:normAutofit fontScale="95000"/>
          </a:bodyPr>
          <a:lstStyle/>
          <a:p>
            <a:pPr marL="342900" indent="-342900" algn="just">
              <a:buFont typeface="+mj-lt"/>
              <a:buAutoNum type="arabicPeriod"/>
            </a:pPr>
            <a:r>
              <a:rPr lang="zh-CN" altLang="en-US" sz="2100" dirty="0">
                <a:latin typeface="楷体" panose="02010609060101010101" pitchFamily="49" charset="-122"/>
                <a:ea typeface="楷体" panose="02010609060101010101" pitchFamily="49" charset="-122"/>
              </a:rPr>
              <a:t>进行省级层面人口基础数据的收集</a:t>
            </a:r>
            <a:r>
              <a:rPr lang="en-US" altLang="zh-CN" sz="2100" dirty="0">
                <a:latin typeface="楷体" panose="02010609060101010101" pitchFamily="49" charset="-122"/>
                <a:ea typeface="楷体" panose="02010609060101010101" pitchFamily="49" charset="-122"/>
              </a:rPr>
              <a:t>&amp;</a:t>
            </a:r>
            <a:r>
              <a:rPr lang="zh-CN" altLang="en-US" sz="2100" dirty="0">
                <a:latin typeface="楷体" panose="02010609060101010101" pitchFamily="49" charset="-122"/>
                <a:ea typeface="楷体" panose="02010609060101010101" pitchFamily="49" charset="-122"/>
              </a:rPr>
              <a:t>核查。</a:t>
            </a:r>
            <a:endParaRPr lang="en-US" altLang="zh-CN" sz="2100" dirty="0">
              <a:latin typeface="楷体" panose="02010609060101010101" pitchFamily="49" charset="-122"/>
              <a:ea typeface="楷体" panose="02010609060101010101" pitchFamily="49" charset="-122"/>
            </a:endParaRPr>
          </a:p>
          <a:p>
            <a:pPr marL="342900" indent="-342900" algn="just">
              <a:buFont typeface="+mj-lt"/>
              <a:buAutoNum type="arabicPeriod"/>
            </a:pP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Imputation</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板块</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利用永续盘存法</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&amp;</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sym typeface="+mn-ea"/>
              </a:rPr>
              <a:t>普抽查年份的人口数据，</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对每年的人口进行估算。</a:t>
            </a:r>
            <a:endParaRPr lang="en-US" altLang="zh-CN" sz="21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buFont typeface="+mj-lt"/>
              <a:buAutoNum type="arabicPeriod"/>
            </a:pP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Mincer</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板块</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利用</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6</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个著名的中国住户数据调查集（</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中国城镇住户调查</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数据（UHS）、</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中国健康和营养调查</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数据（CHNS）、</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中国住户收入调查</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数据（CHIP）、</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中国家庭金融调查</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数据（CHFS）、</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中国家庭追踪调查</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数据（CFPS）和</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中国劳动力动态调查</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数据（CLDS），并结合宏观数据，对</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mincer</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方程进行回归，分别估计</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1985-2019</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年国家层面和</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sym typeface="+mn-ea"/>
              </a:rPr>
              <a:t>省级</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层面分性别、分城乡的</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sym typeface="+mn-ea"/>
              </a:rPr>
              <a:t>明瑟</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参数。</a:t>
            </a:r>
            <a:endParaRPr lang="en-US" altLang="zh-CN" sz="21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buFont typeface="+mj-lt"/>
              <a:buAutoNum type="arabicPeriod"/>
            </a:pP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Calculation</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板块</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利用存活率、升学率、就业率、人口数据以及第</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100" dirty="0">
                <a:latin typeface="Times New Roman" panose="02020603050405020304" pitchFamily="18" charset="0"/>
                <a:ea typeface="楷体" panose="02010609060101010101" pitchFamily="49" charset="-122"/>
                <a:cs typeface="Times New Roman" panose="02020603050405020304" pitchFamily="18" charset="0"/>
              </a:rPr>
              <a:t>步得到的明瑟参数估计预期未来收入。</a:t>
            </a:r>
            <a:endParaRPr lang="en-US" altLang="zh-CN" sz="2100"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endParaRPr lang="en-US" altLang="zh-CN" dirty="0"/>
          </a:p>
          <a:p>
            <a:endParaRPr lang="en-US" altLang="zh-CN" dirty="0"/>
          </a:p>
          <a:p>
            <a:endParaRPr lang="en-US" altLang="zh-CN" dirty="0"/>
          </a:p>
          <a:p>
            <a:endParaRPr lang="en-US" altLang="zh-CN" dirty="0"/>
          </a:p>
          <a:p>
            <a:endParaRPr lang="zh-CN" altLang="en-US" dirty="0"/>
          </a:p>
        </p:txBody>
      </p:sp>
      <p:cxnSp>
        <p:nvCxnSpPr>
          <p:cNvPr id="7" name="直接连接符 6"/>
          <p:cNvCxnSpPr/>
          <p:nvPr/>
        </p:nvCxnSpPr>
        <p:spPr>
          <a:xfrm>
            <a:off x="110666" y="663367"/>
            <a:ext cx="588665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BAA96E2D-D756-4A9B-9836-67D2D6F4BDF9}" type="slidenum">
              <a:rPr lang="zh-CN" altLang="en-US" smtClean="0"/>
            </a:fld>
            <a:endParaRPr lang="zh-CN" altLang="en-US"/>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883" y="72599"/>
            <a:ext cx="6922220" cy="860359"/>
          </a:xfrm>
        </p:spPr>
        <p:txBody>
          <a:bodyPr>
            <a:normAutofit/>
          </a:bodyPr>
          <a:lstStyle/>
          <a:p>
            <a:r>
              <a:rPr lang="zh-CN" altLang="en-US" sz="2800" dirty="0">
                <a:latin typeface="隶书" panose="02010509060101010101" pitchFamily="49" charset="-122"/>
                <a:ea typeface="隶书" panose="02010509060101010101" pitchFamily="49" charset="-122"/>
              </a:rPr>
              <a:t>存在问题</a:t>
            </a:r>
            <a:endParaRPr lang="zh-CN" altLang="en-US" sz="2800" dirty="0">
              <a:latin typeface="隶书" panose="02010509060101010101" pitchFamily="49" charset="-122"/>
              <a:ea typeface="隶书" panose="02010509060101010101" pitchFamily="49" charset="-122"/>
            </a:endParaRPr>
          </a:p>
        </p:txBody>
      </p:sp>
      <p:sp>
        <p:nvSpPr>
          <p:cNvPr id="5" name="内容占位符 2"/>
          <p:cNvSpPr txBox="1"/>
          <p:nvPr/>
        </p:nvSpPr>
        <p:spPr>
          <a:xfrm>
            <a:off x="838200" y="1143000"/>
            <a:ext cx="8001000" cy="4060596"/>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altLang="zh-CN" sz="2800" dirty="0">
              <a:solidFill>
                <a:prstClr val="black"/>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solidFill>
                  <a:prstClr val="black"/>
                </a:solidFill>
                <a:latin typeface="楷体" panose="02010609060101010101" pitchFamily="49" charset="-122"/>
                <a:ea typeface="楷体" panose="02010609060101010101" pitchFamily="49" charset="-122"/>
              </a:rPr>
              <a:t>部分年份数据缺失：</a:t>
            </a:r>
            <a:endParaRPr lang="en-US" altLang="zh-CN" sz="2800" dirty="0">
              <a:solidFill>
                <a:prstClr val="black"/>
              </a:solidFill>
              <a:latin typeface="楷体" panose="02010609060101010101" pitchFamily="49" charset="-122"/>
              <a:ea typeface="楷体" panose="02010609060101010101" pitchFamily="49" charset="-122"/>
            </a:endParaRPr>
          </a:p>
          <a:p>
            <a:pPr marL="0" indent="0">
              <a:buFont typeface="Arial" panose="020B0604020202020204" pitchFamily="34" charset="0"/>
              <a:buNone/>
            </a:pPr>
            <a:r>
              <a:rPr lang="en-US" altLang="zh-CN" sz="2800" dirty="0">
                <a:solidFill>
                  <a:prstClr val="black"/>
                </a:solidFill>
                <a:latin typeface="楷体" panose="02010609060101010101" pitchFamily="49" charset="-122"/>
                <a:ea typeface="楷体" panose="02010609060101010101" pitchFamily="49" charset="-122"/>
              </a:rPr>
              <a:t>     2000</a:t>
            </a:r>
            <a:r>
              <a:rPr lang="zh-CN" altLang="en-US" sz="2800" dirty="0">
                <a:solidFill>
                  <a:prstClr val="black"/>
                </a:solidFill>
                <a:latin typeface="楷体" panose="02010609060101010101" pitchFamily="49" charset="-122"/>
                <a:ea typeface="楷体" panose="02010609060101010101" pitchFamily="49" charset="-122"/>
              </a:rPr>
              <a:t>年后如何处理？</a:t>
            </a:r>
            <a:r>
              <a:rPr lang="en-US" altLang="zh-CN" sz="2800" dirty="0">
                <a:solidFill>
                  <a:prstClr val="black"/>
                </a:solidFill>
                <a:latin typeface="楷体" panose="02010609060101010101" pitchFamily="49" charset="-122"/>
                <a:ea typeface="楷体" panose="02010609060101010101" pitchFamily="49" charset="-122"/>
              </a:rPr>
              <a:t>1990</a:t>
            </a:r>
            <a:r>
              <a:rPr lang="zh-CN" altLang="en-US" sz="2800" dirty="0">
                <a:solidFill>
                  <a:prstClr val="black"/>
                </a:solidFill>
                <a:latin typeface="楷体" panose="02010609060101010101" pitchFamily="49" charset="-122"/>
                <a:ea typeface="楷体" panose="02010609060101010101" pitchFamily="49" charset="-122"/>
              </a:rPr>
              <a:t>年如何处理？</a:t>
            </a:r>
            <a:endParaRPr lang="en-US" altLang="zh-CN" sz="2800" dirty="0">
              <a:solidFill>
                <a:prstClr val="black"/>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en-US" altLang="zh-CN" sz="2800" u="sng" dirty="0">
                <a:solidFill>
                  <a:srgbClr val="FF0000"/>
                </a:solidFill>
                <a:latin typeface="楷体" panose="02010609060101010101" pitchFamily="49" charset="-122"/>
                <a:ea typeface="楷体" panose="02010609060101010101" pitchFamily="49" charset="-122"/>
              </a:rPr>
              <a:t>2000</a:t>
            </a:r>
            <a:r>
              <a:rPr lang="zh-CN" altLang="en-US" sz="2800" u="sng" dirty="0">
                <a:solidFill>
                  <a:srgbClr val="FF0000"/>
                </a:solidFill>
                <a:latin typeface="楷体" panose="02010609060101010101" pitchFamily="49" charset="-122"/>
                <a:ea typeface="楷体" panose="02010609060101010101" pitchFamily="49" charset="-122"/>
              </a:rPr>
              <a:t>年前后教育层级划分不一样，如何对</a:t>
            </a:r>
            <a:r>
              <a:rPr lang="en-US" altLang="zh-CN" sz="2800" u="sng" dirty="0">
                <a:solidFill>
                  <a:srgbClr val="FF0000"/>
                </a:solidFill>
                <a:latin typeface="楷体" panose="02010609060101010101" pitchFamily="49" charset="-122"/>
                <a:ea typeface="楷体" panose="02010609060101010101" pitchFamily="49" charset="-122"/>
              </a:rPr>
              <a:t>2000</a:t>
            </a:r>
            <a:r>
              <a:rPr lang="zh-CN" altLang="en-US" sz="2800" u="sng" dirty="0">
                <a:solidFill>
                  <a:srgbClr val="FF0000"/>
                </a:solidFill>
                <a:latin typeface="楷体" panose="02010609060101010101" pitchFamily="49" charset="-122"/>
                <a:ea typeface="楷体" panose="02010609060101010101" pitchFamily="49" charset="-122"/>
              </a:rPr>
              <a:t>年就业率进行计算？</a:t>
            </a:r>
            <a:endParaRPr lang="en-US" altLang="zh-CN" sz="2800" u="sng"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solidFill>
                  <a:prstClr val="black"/>
                </a:solidFill>
                <a:latin typeface="楷体" panose="02010609060101010101" pitchFamily="49" charset="-122"/>
                <a:ea typeface="楷体" panose="02010609060101010101" pitchFamily="49" charset="-122"/>
              </a:rPr>
              <a:t>相除之后结果大于</a:t>
            </a:r>
            <a:r>
              <a:rPr lang="en-US" altLang="zh-CN" sz="2800" dirty="0">
                <a:solidFill>
                  <a:prstClr val="black"/>
                </a:solidFill>
                <a:latin typeface="楷体" panose="02010609060101010101" pitchFamily="49" charset="-122"/>
                <a:ea typeface="楷体" panose="02010609060101010101" pitchFamily="49" charset="-122"/>
              </a:rPr>
              <a:t>1</a:t>
            </a:r>
            <a:r>
              <a:rPr lang="zh-CN" altLang="en-US" sz="2800" dirty="0">
                <a:solidFill>
                  <a:prstClr val="black"/>
                </a:solidFill>
                <a:latin typeface="楷体" panose="02010609060101010101" pitchFamily="49" charset="-122"/>
                <a:ea typeface="楷体" panose="02010609060101010101" pitchFamily="49" charset="-122"/>
              </a:rPr>
              <a:t>？</a:t>
            </a:r>
            <a:endParaRPr lang="en-US" altLang="zh-CN" sz="2800" dirty="0">
              <a:solidFill>
                <a:prstClr val="black"/>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solidFill>
                  <a:prstClr val="black"/>
                </a:solidFill>
                <a:latin typeface="楷体" panose="02010609060101010101" pitchFamily="49" charset="-122"/>
                <a:ea typeface="楷体" panose="02010609060101010101" pitchFamily="49" charset="-122"/>
              </a:rPr>
              <a:t>年龄段数据如何处理？</a:t>
            </a:r>
            <a:endParaRPr lang="zh-CN" altLang="en-US" sz="2800" dirty="0">
              <a:solidFill>
                <a:prstClr val="black"/>
              </a:solidFill>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800" dirty="0">
                <a:solidFill>
                  <a:prstClr val="black"/>
                </a:solidFill>
                <a:latin typeface="楷体" panose="02010609060101010101" pitchFamily="49" charset="-122"/>
                <a:ea typeface="楷体" panose="02010609060101010101" pitchFamily="49" charset="-122"/>
              </a:rPr>
              <a:t>如何区分城乡？</a:t>
            </a:r>
            <a:endParaRPr lang="en-US" altLang="zh-CN" sz="2800" dirty="0">
              <a:solidFill>
                <a:prstClr val="black"/>
              </a:solidFill>
              <a:latin typeface="楷体" panose="02010609060101010101" pitchFamily="49" charset="-122"/>
              <a:ea typeface="楷体" panose="02010609060101010101" pitchFamily="49" charset="-122"/>
            </a:endParaRPr>
          </a:p>
          <a:p>
            <a:pPr marL="0" indent="0">
              <a:buFont typeface="Arial" panose="020B0604020202020204" pitchFamily="34" charset="0"/>
              <a:buNone/>
            </a:pPr>
            <a:endParaRPr lang="en-US" altLang="zh-CN" sz="2800" dirty="0">
              <a:solidFill>
                <a:prstClr val="black"/>
              </a:solidFill>
            </a:endParaRPr>
          </a:p>
          <a:p>
            <a:pPr>
              <a:buFont typeface="Arial" panose="020B0604020202020204" pitchFamily="34" charset="0"/>
              <a:buNone/>
            </a:pPr>
            <a:r>
              <a:rPr lang="en-US" altLang="zh-CN" sz="2800" dirty="0">
                <a:solidFill>
                  <a:prstClr val="black"/>
                </a:solidFill>
              </a:rPr>
              <a:t>   </a:t>
            </a:r>
            <a:endParaRPr lang="en-US" altLang="zh-CN" sz="2800" dirty="0">
              <a:solidFill>
                <a:prstClr val="black"/>
              </a:solidFill>
            </a:endParaRPr>
          </a:p>
          <a:p>
            <a:pPr>
              <a:buFont typeface="Arial" panose="020B0604020202020204" pitchFamily="34" charset="0"/>
              <a:buNone/>
            </a:pPr>
            <a:endParaRPr lang="zh-CN" altLang="en-US" sz="2800" dirty="0">
              <a:solidFill>
                <a:prstClr val="black"/>
              </a:solidFill>
            </a:endParaRPr>
          </a:p>
        </p:txBody>
      </p:sp>
      <p:sp>
        <p:nvSpPr>
          <p:cNvPr id="4" name="页脚占位符 3"/>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30827" y="2766218"/>
            <a:ext cx="4584373" cy="1325563"/>
          </a:xfrm>
        </p:spPr>
        <p:txBody>
          <a:bodyPr/>
          <a:lstStyle/>
          <a:p>
            <a:r>
              <a:rPr lang="zh-CN" altLang="en-US" dirty="0">
                <a:latin typeface="楷体" panose="02010609060101010101" pitchFamily="49" charset="-122"/>
                <a:ea typeface="楷体" panose="02010609060101010101" pitchFamily="49" charset="-122"/>
              </a:rPr>
              <a:t>大陆</a:t>
            </a:r>
            <a:r>
              <a:rPr lang="zh-CN" altLang="en-US" spc="300" dirty="0">
                <a:latin typeface="Times New Roman" panose="02020603050405020304" pitchFamily="18" charset="0"/>
                <a:ea typeface="楷体" panose="02010609060101010101" pitchFamily="49" charset="-122"/>
                <a:cs typeface="Times New Roman" panose="02020603050405020304" pitchFamily="18" charset="0"/>
              </a:rPr>
              <a:t>就业率</a:t>
            </a:r>
            <a:endParaRPr lang="zh-CN" altLang="en-US" spc="3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页脚占位符 3"/>
          <p:cNvSpPr>
            <a:spLocks noGrp="1"/>
          </p:cNvSpPr>
          <p:nvPr>
            <p:ph type="ftr" sz="quarter" idx="11"/>
          </p:nvPr>
        </p:nvSpPr>
        <p:spPr/>
        <p:txBody>
          <a:bodyPr/>
          <a:lstStyle/>
          <a:p>
            <a:r>
              <a:rPr lang="zh-CN" altLang="en-US"/>
              <a:t>人力资本与劳动经济研究中心</a:t>
            </a:r>
            <a:endParaRPr lang="zh-CN" altLang="en-US"/>
          </a:p>
        </p:txBody>
      </p:sp>
      <p:sp>
        <p:nvSpPr>
          <p:cNvPr id="5" name="灯片编号占位符 4"/>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70700" y="113749"/>
            <a:ext cx="7886700" cy="8405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latin typeface="隶书" panose="02010509060101010101" pitchFamily="49" charset="-122"/>
                <a:ea typeface="隶书" panose="02010509060101010101" pitchFamily="49" charset="-122"/>
              </a:rPr>
              <a:t>数据来源</a:t>
            </a:r>
            <a:endParaRPr lang="zh-CN" altLang="en-US" sz="2800" b="1" dirty="0">
              <a:latin typeface="隶书" panose="02010509060101010101" pitchFamily="49" charset="-122"/>
              <a:ea typeface="隶书" panose="02010509060101010101" pitchFamily="49" charset="-122"/>
            </a:endParaRPr>
          </a:p>
        </p:txBody>
      </p:sp>
      <p:graphicFrame>
        <p:nvGraphicFramePr>
          <p:cNvPr id="2" name="表格 1"/>
          <p:cNvGraphicFramePr>
            <a:graphicFrameLocks noGrp="1"/>
          </p:cNvGraphicFramePr>
          <p:nvPr/>
        </p:nvGraphicFramePr>
        <p:xfrm>
          <a:off x="417268" y="1091891"/>
          <a:ext cx="8383832" cy="1728280"/>
        </p:xfrm>
        <a:graphic>
          <a:graphicData uri="http://schemas.openxmlformats.org/drawingml/2006/table">
            <a:tbl>
              <a:tblPr firstRow="1" firstCol="1" bandRow="1">
                <a:tableStyleId>{5C22544A-7EE6-4342-B048-85BDC9FD1C3A}</a:tableStyleId>
              </a:tblPr>
              <a:tblGrid>
                <a:gridCol w="5053668"/>
                <a:gridCol w="3330164"/>
              </a:tblGrid>
              <a:tr h="245132">
                <a:tc>
                  <a:txBody>
                    <a:bodyPr/>
                    <a:lstStyle/>
                    <a:p>
                      <a:pPr algn="ctr">
                        <a:lnSpc>
                          <a:spcPts val="2320"/>
                        </a:lnSpc>
                        <a:spcAft>
                          <a:spcPts val="0"/>
                        </a:spcAft>
                      </a:pPr>
                      <a:r>
                        <a:rPr lang="zh-CN" sz="1200" kern="0" dirty="0">
                          <a:effectLst/>
                          <a:latin typeface="微软雅黑" panose="020B0503020204020204" pitchFamily="34" charset="-122"/>
                          <a:ea typeface="微软雅黑" panose="020B0503020204020204" pitchFamily="34" charset="-122"/>
                        </a:rPr>
                        <a:t>数</a:t>
                      </a:r>
                      <a:r>
                        <a:rPr lang="en-US" sz="1200" kern="0" dirty="0">
                          <a:effectLst/>
                          <a:latin typeface="微软雅黑" panose="020B0503020204020204" pitchFamily="34" charset="-122"/>
                          <a:ea typeface="微软雅黑" panose="020B0503020204020204" pitchFamily="34" charset="-122"/>
                        </a:rPr>
                        <a:t>     </a:t>
                      </a:r>
                      <a:r>
                        <a:rPr lang="zh-CN" sz="1200" kern="0" dirty="0">
                          <a:effectLst/>
                          <a:latin typeface="微软雅黑" panose="020B0503020204020204" pitchFamily="34" charset="-122"/>
                          <a:ea typeface="微软雅黑" panose="020B0503020204020204" pitchFamily="34" charset="-122"/>
                        </a:rPr>
                        <a:t>据</a:t>
                      </a:r>
                      <a:endParaRPr lang="zh-CN" sz="1500" kern="100" dirty="0">
                        <a:effectLst/>
                        <a:latin typeface="微软雅黑" panose="020B0503020204020204" pitchFamily="34" charset="-122"/>
                        <a:ea typeface="微软雅黑" panose="020B0503020204020204" pitchFamily="34" charset="-122"/>
                      </a:endParaRPr>
                    </a:p>
                  </a:txBody>
                  <a:tcPr marL="51435" marR="51435" marT="0" marB="0" anchor="ctr"/>
                </a:tc>
                <a:tc>
                  <a:txBody>
                    <a:bodyPr/>
                    <a:lstStyle/>
                    <a:p>
                      <a:pPr algn="ctr">
                        <a:lnSpc>
                          <a:spcPts val="2320"/>
                        </a:lnSpc>
                        <a:spcAft>
                          <a:spcPts val="0"/>
                        </a:spcAft>
                      </a:pPr>
                      <a:r>
                        <a:rPr lang="zh-CN" sz="1200" kern="0" dirty="0">
                          <a:effectLst/>
                          <a:latin typeface="微软雅黑" panose="020B0503020204020204" pitchFamily="34" charset="-122"/>
                          <a:ea typeface="微软雅黑" panose="020B0503020204020204" pitchFamily="34" charset="-122"/>
                        </a:rPr>
                        <a:t>来</a:t>
                      </a:r>
                      <a:r>
                        <a:rPr lang="en-US" sz="1200" kern="0" dirty="0">
                          <a:effectLst/>
                          <a:latin typeface="微软雅黑" panose="020B0503020204020204" pitchFamily="34" charset="-122"/>
                          <a:ea typeface="微软雅黑" panose="020B0503020204020204" pitchFamily="34" charset="-122"/>
                        </a:rPr>
                        <a:t>   </a:t>
                      </a:r>
                      <a:r>
                        <a:rPr lang="zh-CN" sz="1200" kern="0" dirty="0">
                          <a:effectLst/>
                          <a:latin typeface="微软雅黑" panose="020B0503020204020204" pitchFamily="34" charset="-122"/>
                          <a:ea typeface="微软雅黑" panose="020B0503020204020204" pitchFamily="34" charset="-122"/>
                        </a:rPr>
                        <a:t>源</a:t>
                      </a:r>
                      <a:endParaRPr lang="zh-CN" sz="1500" kern="100" dirty="0">
                        <a:effectLst/>
                        <a:latin typeface="微软雅黑" panose="020B0503020204020204" pitchFamily="34" charset="-122"/>
                        <a:ea typeface="微软雅黑" panose="020B0503020204020204" pitchFamily="34" charset="-122"/>
                      </a:endParaRPr>
                    </a:p>
                  </a:txBody>
                  <a:tcPr marL="51435" marR="51435" marT="0" marB="0" anchor="ctr"/>
                </a:tc>
              </a:tr>
              <a:tr h="245132">
                <a:tc>
                  <a:txBody>
                    <a:bodyPr/>
                    <a:lstStyle/>
                    <a:p>
                      <a:pPr algn="just">
                        <a:lnSpc>
                          <a:spcPts val="2320"/>
                        </a:lnSpc>
                        <a:spcAft>
                          <a:spcPts val="0"/>
                        </a:spcAft>
                      </a:pPr>
                      <a:r>
                        <a:rPr lang="zh-CN" sz="800" kern="0">
                          <a:effectLst/>
                        </a:rPr>
                        <a:t>全国</a:t>
                      </a:r>
                      <a:r>
                        <a:rPr lang="en-US" sz="800" kern="0">
                          <a:effectLst/>
                        </a:rPr>
                        <a:t>1987</a:t>
                      </a:r>
                      <a:r>
                        <a:rPr lang="zh-CN" sz="800" kern="0">
                          <a:effectLst/>
                        </a:rPr>
                        <a:t>年按年龄、性别、文化程度的各行业大中门类人口</a:t>
                      </a:r>
                      <a:endParaRPr lang="zh-CN" sz="9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just">
                        <a:lnSpc>
                          <a:spcPts val="2320"/>
                        </a:lnSpc>
                        <a:spcAft>
                          <a:spcPts val="0"/>
                        </a:spcAft>
                      </a:pPr>
                      <a:r>
                        <a:rPr lang="zh-CN" sz="800" kern="0">
                          <a:effectLst/>
                        </a:rPr>
                        <a:t>《中国人口抽查</a:t>
                      </a:r>
                      <a:r>
                        <a:rPr lang="en-US" sz="800" kern="0">
                          <a:effectLst/>
                        </a:rPr>
                        <a:t>1987</a:t>
                      </a:r>
                      <a:r>
                        <a:rPr lang="zh-CN" sz="800" kern="0">
                          <a:effectLst/>
                        </a:rPr>
                        <a:t>》</a:t>
                      </a:r>
                      <a:endParaRPr lang="zh-CN" sz="900" kern="100">
                        <a:effectLst/>
                        <a:latin typeface="Times New Roman" panose="02020603050405020304" pitchFamily="18" charset="0"/>
                        <a:ea typeface="宋体" panose="02010600030101010101" pitchFamily="2" charset="-122"/>
                      </a:endParaRPr>
                    </a:p>
                  </a:txBody>
                  <a:tcPr marL="51435" marR="51435" marT="0" marB="0" anchor="ctr"/>
                </a:tc>
              </a:tr>
              <a:tr h="245132">
                <a:tc>
                  <a:txBody>
                    <a:bodyPr/>
                    <a:lstStyle/>
                    <a:p>
                      <a:pPr algn="just">
                        <a:lnSpc>
                          <a:spcPts val="2320"/>
                        </a:lnSpc>
                        <a:spcAft>
                          <a:spcPts val="0"/>
                        </a:spcAft>
                      </a:pPr>
                      <a:r>
                        <a:rPr lang="zh-CN" sz="800" kern="0" dirty="0">
                          <a:effectLst/>
                        </a:rPr>
                        <a:t>全国</a:t>
                      </a:r>
                      <a:r>
                        <a:rPr lang="en-US" sz="800" kern="0" dirty="0">
                          <a:effectLst/>
                        </a:rPr>
                        <a:t>1987</a:t>
                      </a:r>
                      <a:r>
                        <a:rPr lang="zh-CN" sz="800" kern="0" dirty="0">
                          <a:effectLst/>
                        </a:rPr>
                        <a:t>年按年龄、性别、受教育程度的人口</a:t>
                      </a:r>
                      <a:endParaRPr lang="zh-CN" sz="900" kern="100" dirty="0">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just">
                        <a:lnSpc>
                          <a:spcPts val="2320"/>
                        </a:lnSpc>
                        <a:spcAft>
                          <a:spcPts val="0"/>
                        </a:spcAft>
                      </a:pPr>
                      <a:r>
                        <a:rPr lang="zh-CN" sz="800" kern="0">
                          <a:effectLst/>
                        </a:rPr>
                        <a:t>《中国人口抽查</a:t>
                      </a:r>
                      <a:r>
                        <a:rPr lang="en-US" sz="800" kern="0">
                          <a:effectLst/>
                        </a:rPr>
                        <a:t>1987</a:t>
                      </a:r>
                      <a:r>
                        <a:rPr lang="zh-CN" sz="800" kern="0">
                          <a:effectLst/>
                        </a:rPr>
                        <a:t>》</a:t>
                      </a:r>
                      <a:endParaRPr lang="zh-CN" sz="900" kern="100">
                        <a:effectLst/>
                        <a:latin typeface="Times New Roman" panose="02020603050405020304" pitchFamily="18" charset="0"/>
                        <a:ea typeface="宋体" panose="02010600030101010101" pitchFamily="2" charset="-122"/>
                      </a:endParaRPr>
                    </a:p>
                  </a:txBody>
                  <a:tcPr marL="51435" marR="51435" marT="0" marB="0" anchor="ctr"/>
                </a:tc>
              </a:tr>
              <a:tr h="245132">
                <a:tc>
                  <a:txBody>
                    <a:bodyPr/>
                    <a:lstStyle/>
                    <a:p>
                      <a:pPr algn="just">
                        <a:lnSpc>
                          <a:spcPts val="2320"/>
                        </a:lnSpc>
                        <a:spcAft>
                          <a:spcPts val="0"/>
                        </a:spcAft>
                      </a:pPr>
                      <a:r>
                        <a:rPr lang="zh-CN" sz="800" kern="0" dirty="0">
                          <a:effectLst/>
                        </a:rPr>
                        <a:t>全国</a:t>
                      </a:r>
                      <a:r>
                        <a:rPr lang="en-US" sz="800" kern="0" dirty="0">
                          <a:effectLst/>
                        </a:rPr>
                        <a:t>1995</a:t>
                      </a:r>
                      <a:r>
                        <a:rPr lang="zh-CN" sz="800" kern="0" dirty="0">
                          <a:effectLst/>
                        </a:rPr>
                        <a:t>年按年龄、性别、受教育程度的各行业人口</a:t>
                      </a:r>
                      <a:endParaRPr lang="zh-CN" sz="900" kern="100" dirty="0">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just">
                        <a:lnSpc>
                          <a:spcPts val="2320"/>
                        </a:lnSpc>
                        <a:spcAft>
                          <a:spcPts val="0"/>
                        </a:spcAft>
                      </a:pPr>
                      <a:r>
                        <a:rPr lang="zh-CN" sz="800" kern="0" dirty="0">
                          <a:effectLst/>
                        </a:rPr>
                        <a:t>《中国人口抽查</a:t>
                      </a:r>
                      <a:r>
                        <a:rPr lang="en-US" sz="800" kern="0" dirty="0">
                          <a:effectLst/>
                        </a:rPr>
                        <a:t>1995</a:t>
                      </a:r>
                      <a:r>
                        <a:rPr lang="zh-CN" sz="800" kern="0" dirty="0">
                          <a:effectLst/>
                        </a:rPr>
                        <a:t>》</a:t>
                      </a:r>
                      <a:endParaRPr lang="zh-CN" sz="900" kern="100" dirty="0">
                        <a:effectLst/>
                        <a:latin typeface="Times New Roman" panose="02020603050405020304" pitchFamily="18" charset="0"/>
                        <a:ea typeface="宋体" panose="02010600030101010101" pitchFamily="2" charset="-122"/>
                      </a:endParaRPr>
                    </a:p>
                  </a:txBody>
                  <a:tcPr marL="51435" marR="51435" marT="0" marB="0" anchor="ctr"/>
                </a:tc>
              </a:tr>
              <a:tr h="245132">
                <a:tc>
                  <a:txBody>
                    <a:bodyPr/>
                    <a:lstStyle/>
                    <a:p>
                      <a:pPr algn="just">
                        <a:lnSpc>
                          <a:spcPts val="2320"/>
                        </a:lnSpc>
                        <a:spcAft>
                          <a:spcPts val="0"/>
                        </a:spcAft>
                      </a:pPr>
                      <a:r>
                        <a:rPr lang="zh-CN" sz="800" kern="0">
                          <a:effectLst/>
                        </a:rPr>
                        <a:t>全国</a:t>
                      </a:r>
                      <a:r>
                        <a:rPr lang="en-US" sz="800" kern="0">
                          <a:effectLst/>
                        </a:rPr>
                        <a:t>1995</a:t>
                      </a:r>
                      <a:r>
                        <a:rPr lang="zh-CN" sz="800" kern="0">
                          <a:effectLst/>
                        </a:rPr>
                        <a:t>年按年龄、性别、受教育程度的人口</a:t>
                      </a:r>
                      <a:endParaRPr lang="zh-CN" sz="9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just">
                        <a:lnSpc>
                          <a:spcPts val="2320"/>
                        </a:lnSpc>
                        <a:spcAft>
                          <a:spcPts val="0"/>
                        </a:spcAft>
                      </a:pPr>
                      <a:r>
                        <a:rPr lang="zh-CN" sz="800" kern="0">
                          <a:effectLst/>
                        </a:rPr>
                        <a:t>《中国人口抽查</a:t>
                      </a:r>
                      <a:r>
                        <a:rPr lang="en-US" sz="800" kern="0">
                          <a:effectLst/>
                        </a:rPr>
                        <a:t>1995</a:t>
                      </a:r>
                      <a:r>
                        <a:rPr lang="zh-CN" sz="800" kern="0">
                          <a:effectLst/>
                        </a:rPr>
                        <a:t>》</a:t>
                      </a:r>
                      <a:endParaRPr lang="zh-CN" sz="900" kern="100">
                        <a:effectLst/>
                        <a:latin typeface="Times New Roman" panose="02020603050405020304" pitchFamily="18" charset="0"/>
                        <a:ea typeface="宋体" panose="02010600030101010101" pitchFamily="2" charset="-122"/>
                      </a:endParaRPr>
                    </a:p>
                  </a:txBody>
                  <a:tcPr marL="51435" marR="51435" marT="0" marB="0" anchor="ctr"/>
                </a:tc>
              </a:tr>
              <a:tr h="245132">
                <a:tc>
                  <a:txBody>
                    <a:bodyPr/>
                    <a:lstStyle/>
                    <a:p>
                      <a:pPr algn="just">
                        <a:lnSpc>
                          <a:spcPts val="2320"/>
                        </a:lnSpc>
                        <a:spcAft>
                          <a:spcPts val="0"/>
                        </a:spcAft>
                      </a:pPr>
                      <a:r>
                        <a:rPr lang="zh-CN" sz="800" kern="0">
                          <a:effectLst/>
                        </a:rPr>
                        <a:t>全国</a:t>
                      </a:r>
                      <a:r>
                        <a:rPr lang="en-US" sz="800" kern="0">
                          <a:effectLst/>
                        </a:rPr>
                        <a:t>2000</a:t>
                      </a:r>
                      <a:r>
                        <a:rPr lang="zh-CN" sz="800" kern="0">
                          <a:effectLst/>
                        </a:rPr>
                        <a:t>年按年龄、性别、受教育程度的各行业人口</a:t>
                      </a:r>
                      <a:endParaRPr lang="zh-CN" sz="9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just">
                        <a:lnSpc>
                          <a:spcPts val="2320"/>
                        </a:lnSpc>
                        <a:spcAft>
                          <a:spcPts val="0"/>
                        </a:spcAft>
                      </a:pPr>
                      <a:r>
                        <a:rPr lang="zh-CN" sz="800" kern="0">
                          <a:effectLst/>
                        </a:rPr>
                        <a:t>《中国人口普查</a:t>
                      </a:r>
                      <a:r>
                        <a:rPr lang="en-US" sz="800" kern="0">
                          <a:effectLst/>
                        </a:rPr>
                        <a:t>2000</a:t>
                      </a:r>
                      <a:r>
                        <a:rPr lang="zh-CN" sz="800" kern="0">
                          <a:effectLst/>
                        </a:rPr>
                        <a:t>》长表数据</a:t>
                      </a:r>
                      <a:endParaRPr lang="zh-CN" sz="900" kern="100">
                        <a:effectLst/>
                        <a:latin typeface="Times New Roman" panose="02020603050405020304" pitchFamily="18" charset="0"/>
                        <a:ea typeface="宋体" panose="02010600030101010101" pitchFamily="2" charset="-122"/>
                      </a:endParaRPr>
                    </a:p>
                  </a:txBody>
                  <a:tcPr marL="51435" marR="51435" marT="0" marB="0" anchor="ctr"/>
                </a:tc>
              </a:tr>
              <a:tr h="245132">
                <a:tc>
                  <a:txBody>
                    <a:bodyPr/>
                    <a:lstStyle/>
                    <a:p>
                      <a:pPr algn="just">
                        <a:lnSpc>
                          <a:spcPts val="2320"/>
                        </a:lnSpc>
                        <a:spcAft>
                          <a:spcPts val="0"/>
                        </a:spcAft>
                      </a:pPr>
                      <a:r>
                        <a:rPr lang="zh-CN" sz="800" kern="0">
                          <a:effectLst/>
                        </a:rPr>
                        <a:t>全国</a:t>
                      </a:r>
                      <a:r>
                        <a:rPr lang="en-US" sz="800" kern="0">
                          <a:effectLst/>
                        </a:rPr>
                        <a:t>2000</a:t>
                      </a:r>
                      <a:r>
                        <a:rPr lang="zh-CN" sz="800" kern="0">
                          <a:effectLst/>
                        </a:rPr>
                        <a:t>年按年龄、性别、受教育程度的人口</a:t>
                      </a:r>
                      <a:endParaRPr lang="zh-CN" sz="900" kern="100">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just">
                        <a:lnSpc>
                          <a:spcPts val="2320"/>
                        </a:lnSpc>
                        <a:spcAft>
                          <a:spcPts val="0"/>
                        </a:spcAft>
                      </a:pPr>
                      <a:r>
                        <a:rPr lang="zh-CN" sz="800" kern="0" dirty="0">
                          <a:effectLst/>
                        </a:rPr>
                        <a:t>《中国人口普查</a:t>
                      </a:r>
                      <a:r>
                        <a:rPr lang="en-US" sz="800" kern="0" dirty="0">
                          <a:effectLst/>
                        </a:rPr>
                        <a:t>2000</a:t>
                      </a:r>
                      <a:r>
                        <a:rPr lang="zh-CN" sz="800" kern="0" dirty="0">
                          <a:effectLst/>
                        </a:rPr>
                        <a:t>》</a:t>
                      </a:r>
                      <a:endParaRPr lang="zh-CN" sz="900" kern="100" dirty="0">
                        <a:effectLst/>
                        <a:latin typeface="Times New Roman" panose="02020603050405020304" pitchFamily="18" charset="0"/>
                        <a:ea typeface="宋体" panose="02010600030101010101" pitchFamily="2" charset="-122"/>
                      </a:endParaRPr>
                    </a:p>
                  </a:txBody>
                  <a:tcPr marL="51435" marR="51435" marT="0" marB="0" anchor="ctr"/>
                </a:tc>
              </a:tr>
            </a:tbl>
          </a:graphicData>
        </a:graphic>
      </p:graphicFrame>
      <p:graphicFrame>
        <p:nvGraphicFramePr>
          <p:cNvPr id="4" name="表格 3"/>
          <p:cNvGraphicFramePr>
            <a:graphicFrameLocks noGrp="1"/>
          </p:cNvGraphicFramePr>
          <p:nvPr/>
        </p:nvGraphicFramePr>
        <p:xfrm>
          <a:off x="415592" y="2820171"/>
          <a:ext cx="8385508" cy="2945892"/>
        </p:xfrm>
        <a:graphic>
          <a:graphicData uri="http://schemas.openxmlformats.org/drawingml/2006/table">
            <a:tbl>
              <a:tblPr firstRow="1" firstCol="1" bandRow="1">
                <a:tableStyleId>{5C22544A-7EE6-4342-B048-85BDC9FD1C3A}</a:tableStyleId>
              </a:tblPr>
              <a:tblGrid>
                <a:gridCol w="5034659"/>
                <a:gridCol w="3350849"/>
              </a:tblGrid>
              <a:tr h="245132">
                <a:tc>
                  <a:txBody>
                    <a:bodyPr/>
                    <a:lstStyle/>
                    <a:p>
                      <a:pPr algn="just">
                        <a:lnSpc>
                          <a:spcPts val="2320"/>
                        </a:lnSpc>
                        <a:spcAft>
                          <a:spcPts val="0"/>
                        </a:spcAft>
                      </a:pPr>
                      <a:r>
                        <a:rPr lang="zh-CN" sz="800" kern="0" dirty="0">
                          <a:effectLst/>
                        </a:rPr>
                        <a:t>全国</a:t>
                      </a:r>
                      <a:r>
                        <a:rPr lang="en-US" sz="800" kern="0" dirty="0">
                          <a:effectLst/>
                        </a:rPr>
                        <a:t>2005</a:t>
                      </a:r>
                      <a:r>
                        <a:rPr lang="zh-CN" sz="800" kern="0" dirty="0">
                          <a:effectLst/>
                        </a:rPr>
                        <a:t>年按年龄、性别、城乡的</a:t>
                      </a:r>
                      <a:r>
                        <a:rPr lang="zh-CN" altLang="en-US" sz="800" kern="0" dirty="0">
                          <a:effectLst/>
                        </a:rPr>
                        <a:t>就</a:t>
                      </a:r>
                      <a:r>
                        <a:rPr lang="zh-CN" sz="800" kern="0" dirty="0">
                          <a:effectLst/>
                        </a:rPr>
                        <a:t>业人口</a:t>
                      </a:r>
                      <a:endParaRPr lang="zh-CN" sz="800" kern="100" dirty="0">
                        <a:effectLst/>
                        <a:latin typeface="Times New Roman" panose="02020603050405020304" pitchFamily="18" charset="0"/>
                        <a:ea typeface="宋体" panose="02010600030101010101" pitchFamily="2" charset="-122"/>
                      </a:endParaRPr>
                    </a:p>
                  </a:txBody>
                  <a:tcPr marL="48856" marR="48856" marT="0" marB="0" anchor="ctr"/>
                </a:tc>
                <a:tc>
                  <a:txBody>
                    <a:bodyPr/>
                    <a:lstStyle/>
                    <a:p>
                      <a:pPr algn="just">
                        <a:lnSpc>
                          <a:spcPts val="2320"/>
                        </a:lnSpc>
                        <a:spcAft>
                          <a:spcPts val="0"/>
                        </a:spcAft>
                      </a:pPr>
                      <a:r>
                        <a:rPr lang="zh-CN" sz="800" kern="0" dirty="0">
                          <a:effectLst/>
                        </a:rPr>
                        <a:t>《中国人口抽查</a:t>
                      </a:r>
                      <a:r>
                        <a:rPr lang="en-US" sz="800" kern="0" dirty="0">
                          <a:effectLst/>
                        </a:rPr>
                        <a:t>2005</a:t>
                      </a:r>
                      <a:r>
                        <a:rPr lang="zh-CN" sz="800" kern="0" dirty="0">
                          <a:effectLst/>
                        </a:rPr>
                        <a:t>》</a:t>
                      </a:r>
                      <a:endParaRPr lang="zh-CN" sz="800" kern="100" dirty="0">
                        <a:effectLst/>
                        <a:latin typeface="Times New Roman" panose="02020603050405020304" pitchFamily="18" charset="0"/>
                        <a:ea typeface="宋体" panose="02010600030101010101" pitchFamily="2" charset="-122"/>
                      </a:endParaRPr>
                    </a:p>
                  </a:txBody>
                  <a:tcPr marL="48856" marR="48856" marT="0" marB="0" anchor="ctr"/>
                </a:tc>
              </a:tr>
              <a:tr h="245132">
                <a:tc>
                  <a:txBody>
                    <a:bodyPr/>
                    <a:lstStyle/>
                    <a:p>
                      <a:pPr algn="just">
                        <a:lnSpc>
                          <a:spcPts val="2320"/>
                        </a:lnSpc>
                        <a:spcAft>
                          <a:spcPts val="0"/>
                        </a:spcAft>
                      </a:pPr>
                      <a:r>
                        <a:rPr lang="zh-CN" sz="800" kern="0" dirty="0">
                          <a:effectLst/>
                        </a:rPr>
                        <a:t>全国</a:t>
                      </a:r>
                      <a:r>
                        <a:rPr lang="en-US" sz="800" kern="0" dirty="0">
                          <a:effectLst/>
                        </a:rPr>
                        <a:t>2005</a:t>
                      </a:r>
                      <a:r>
                        <a:rPr lang="zh-CN" sz="800" kern="0" dirty="0">
                          <a:effectLst/>
                        </a:rPr>
                        <a:t>年按受教育程度、性别、城乡的</a:t>
                      </a:r>
                      <a:r>
                        <a:rPr lang="zh-CN" altLang="en-US" sz="800" kern="0" dirty="0">
                          <a:effectLst/>
                        </a:rPr>
                        <a:t>就</a:t>
                      </a:r>
                      <a:r>
                        <a:rPr lang="zh-CN" sz="800" kern="0" dirty="0">
                          <a:effectLst/>
                        </a:rPr>
                        <a:t>业人口</a:t>
                      </a:r>
                      <a:endParaRPr lang="zh-CN" sz="800" kern="100" dirty="0">
                        <a:effectLst/>
                        <a:latin typeface="Times New Roman" panose="02020603050405020304" pitchFamily="18" charset="0"/>
                        <a:ea typeface="宋体" panose="02010600030101010101" pitchFamily="2" charset="-122"/>
                      </a:endParaRPr>
                    </a:p>
                  </a:txBody>
                  <a:tcPr marL="48856" marR="48856" marT="0" marB="0" anchor="ctr"/>
                </a:tc>
                <a:tc>
                  <a:txBody>
                    <a:bodyPr/>
                    <a:lstStyle/>
                    <a:p>
                      <a:pPr algn="just">
                        <a:lnSpc>
                          <a:spcPts val="2320"/>
                        </a:lnSpc>
                        <a:spcAft>
                          <a:spcPts val="0"/>
                        </a:spcAft>
                      </a:pPr>
                      <a:r>
                        <a:rPr lang="zh-CN" sz="800" kern="0">
                          <a:effectLst/>
                        </a:rPr>
                        <a:t>《中国人口抽查</a:t>
                      </a:r>
                      <a:r>
                        <a:rPr lang="en-US" sz="800" kern="0">
                          <a:effectLst/>
                        </a:rPr>
                        <a:t>2005</a:t>
                      </a:r>
                      <a:r>
                        <a:rPr lang="zh-CN" sz="800" kern="0">
                          <a:effectLst/>
                        </a:rPr>
                        <a:t>》</a:t>
                      </a:r>
                      <a:endParaRPr lang="zh-CN" sz="800" kern="100">
                        <a:effectLst/>
                        <a:latin typeface="Times New Roman" panose="02020603050405020304" pitchFamily="18" charset="0"/>
                        <a:ea typeface="宋体" panose="02010600030101010101" pitchFamily="2" charset="-122"/>
                      </a:endParaRPr>
                    </a:p>
                  </a:txBody>
                  <a:tcPr marL="48856" marR="48856" marT="0" marB="0" anchor="ctr"/>
                </a:tc>
              </a:tr>
              <a:tr h="245132">
                <a:tc>
                  <a:txBody>
                    <a:bodyPr/>
                    <a:lstStyle/>
                    <a:p>
                      <a:pPr algn="just">
                        <a:lnSpc>
                          <a:spcPts val="2320"/>
                        </a:lnSpc>
                        <a:spcAft>
                          <a:spcPts val="0"/>
                        </a:spcAft>
                      </a:pPr>
                      <a:r>
                        <a:rPr lang="zh-CN" sz="800" kern="0" dirty="0">
                          <a:effectLst/>
                        </a:rPr>
                        <a:t>全国</a:t>
                      </a:r>
                      <a:r>
                        <a:rPr lang="en-US" sz="800" kern="0" dirty="0">
                          <a:effectLst/>
                        </a:rPr>
                        <a:t>2005</a:t>
                      </a:r>
                      <a:r>
                        <a:rPr lang="zh-CN" sz="800" kern="0" dirty="0">
                          <a:effectLst/>
                        </a:rPr>
                        <a:t>年按年龄、性别、受教育程度分的人口</a:t>
                      </a:r>
                      <a:endParaRPr lang="zh-CN" sz="800" kern="100" dirty="0">
                        <a:effectLst/>
                        <a:latin typeface="Times New Roman" panose="02020603050405020304" pitchFamily="18" charset="0"/>
                        <a:ea typeface="宋体" panose="02010600030101010101" pitchFamily="2" charset="-122"/>
                      </a:endParaRPr>
                    </a:p>
                  </a:txBody>
                  <a:tcPr marL="48856" marR="48856" marT="0" marB="0" anchor="ctr"/>
                </a:tc>
                <a:tc>
                  <a:txBody>
                    <a:bodyPr/>
                    <a:lstStyle/>
                    <a:p>
                      <a:pPr algn="just">
                        <a:lnSpc>
                          <a:spcPts val="2320"/>
                        </a:lnSpc>
                        <a:spcAft>
                          <a:spcPts val="0"/>
                        </a:spcAft>
                      </a:pPr>
                      <a:r>
                        <a:rPr lang="zh-CN" sz="800" kern="0">
                          <a:effectLst/>
                        </a:rPr>
                        <a:t>《中国人口抽查</a:t>
                      </a:r>
                      <a:r>
                        <a:rPr lang="en-US" sz="800" kern="0">
                          <a:effectLst/>
                        </a:rPr>
                        <a:t>2005</a:t>
                      </a:r>
                      <a:r>
                        <a:rPr lang="zh-CN" sz="800" kern="0">
                          <a:effectLst/>
                        </a:rPr>
                        <a:t>》</a:t>
                      </a:r>
                      <a:endParaRPr lang="zh-CN" sz="800" kern="100">
                        <a:effectLst/>
                        <a:latin typeface="Times New Roman" panose="02020603050405020304" pitchFamily="18" charset="0"/>
                        <a:ea typeface="宋体" panose="02010600030101010101" pitchFamily="2" charset="-122"/>
                      </a:endParaRPr>
                    </a:p>
                  </a:txBody>
                  <a:tcPr marL="48856" marR="48856" marT="0" marB="0" anchor="ctr"/>
                </a:tc>
              </a:tr>
              <a:tr h="245132">
                <a:tc>
                  <a:txBody>
                    <a:bodyPr/>
                    <a:lstStyle/>
                    <a:p>
                      <a:pPr algn="just">
                        <a:lnSpc>
                          <a:spcPts val="2320"/>
                        </a:lnSpc>
                        <a:spcAft>
                          <a:spcPts val="0"/>
                        </a:spcAft>
                      </a:pPr>
                      <a:r>
                        <a:rPr lang="zh-CN" sz="800" kern="0" dirty="0">
                          <a:effectLst/>
                        </a:rPr>
                        <a:t>全国</a:t>
                      </a:r>
                      <a:r>
                        <a:rPr lang="en-US" sz="800" kern="0" dirty="0">
                          <a:effectLst/>
                        </a:rPr>
                        <a:t>2005</a:t>
                      </a:r>
                      <a:r>
                        <a:rPr lang="zh-CN" sz="800" kern="0" dirty="0">
                          <a:effectLst/>
                        </a:rPr>
                        <a:t>年按年龄、性别分的全国就业人员受教育程度构成</a:t>
                      </a:r>
                      <a:endParaRPr lang="zh-CN" sz="800" kern="100" dirty="0">
                        <a:effectLst/>
                        <a:latin typeface="Times New Roman" panose="02020603050405020304" pitchFamily="18" charset="0"/>
                        <a:ea typeface="宋体" panose="02010600030101010101" pitchFamily="2" charset="-122"/>
                      </a:endParaRPr>
                    </a:p>
                  </a:txBody>
                  <a:tcPr marL="48856" marR="48856" marT="0" marB="0" anchor="ctr"/>
                </a:tc>
                <a:tc>
                  <a:txBody>
                    <a:bodyPr/>
                    <a:lstStyle/>
                    <a:p>
                      <a:pPr algn="just">
                        <a:lnSpc>
                          <a:spcPts val="2320"/>
                        </a:lnSpc>
                        <a:spcAft>
                          <a:spcPts val="0"/>
                        </a:spcAft>
                      </a:pPr>
                      <a:r>
                        <a:rPr lang="zh-CN" sz="800" kern="0">
                          <a:effectLst/>
                        </a:rPr>
                        <a:t>《中国人口与就业统计年鉴</a:t>
                      </a:r>
                      <a:r>
                        <a:rPr lang="en-US" sz="800" kern="0">
                          <a:effectLst/>
                        </a:rPr>
                        <a:t>2006</a:t>
                      </a:r>
                      <a:r>
                        <a:rPr lang="zh-CN" sz="800" kern="0">
                          <a:effectLst/>
                        </a:rPr>
                        <a:t>》</a:t>
                      </a:r>
                      <a:endParaRPr lang="zh-CN" sz="800" kern="100">
                        <a:effectLst/>
                        <a:latin typeface="Times New Roman" panose="02020603050405020304" pitchFamily="18" charset="0"/>
                        <a:ea typeface="宋体" panose="02010600030101010101" pitchFamily="2" charset="-122"/>
                      </a:endParaRPr>
                    </a:p>
                  </a:txBody>
                  <a:tcPr marL="48856" marR="48856" marT="0" marB="0" anchor="ctr"/>
                </a:tc>
              </a:tr>
              <a:tr h="245132">
                <a:tc>
                  <a:txBody>
                    <a:bodyPr/>
                    <a:lstStyle/>
                    <a:p>
                      <a:pPr algn="just">
                        <a:lnSpc>
                          <a:spcPts val="2320"/>
                        </a:lnSpc>
                        <a:spcAft>
                          <a:spcPts val="0"/>
                        </a:spcAft>
                      </a:pPr>
                      <a:r>
                        <a:rPr lang="zh-CN" sz="800" kern="0" dirty="0">
                          <a:effectLst/>
                        </a:rPr>
                        <a:t>全国</a:t>
                      </a:r>
                      <a:r>
                        <a:rPr lang="en-US" sz="800" kern="0" dirty="0">
                          <a:effectLst/>
                        </a:rPr>
                        <a:t>2010</a:t>
                      </a:r>
                      <a:r>
                        <a:rPr lang="zh-CN" sz="800" kern="0" dirty="0">
                          <a:effectLst/>
                        </a:rPr>
                        <a:t>年按年龄、性别、城乡的</a:t>
                      </a:r>
                      <a:r>
                        <a:rPr lang="zh-CN" altLang="en-US" sz="800" kern="0" dirty="0">
                          <a:effectLst/>
                        </a:rPr>
                        <a:t>就</a:t>
                      </a:r>
                      <a:r>
                        <a:rPr lang="zh-CN" sz="800" kern="0" dirty="0">
                          <a:effectLst/>
                        </a:rPr>
                        <a:t>业人口</a:t>
                      </a:r>
                      <a:endParaRPr lang="zh-CN" sz="800" kern="100" dirty="0">
                        <a:effectLst/>
                        <a:latin typeface="Times New Roman" panose="02020603050405020304" pitchFamily="18" charset="0"/>
                        <a:ea typeface="宋体" panose="02010600030101010101" pitchFamily="2" charset="-122"/>
                      </a:endParaRPr>
                    </a:p>
                  </a:txBody>
                  <a:tcPr marL="48856" marR="48856" marT="0" marB="0" anchor="ctr"/>
                </a:tc>
                <a:tc>
                  <a:txBody>
                    <a:bodyPr/>
                    <a:lstStyle/>
                    <a:p>
                      <a:pPr algn="just">
                        <a:lnSpc>
                          <a:spcPts val="2320"/>
                        </a:lnSpc>
                        <a:spcAft>
                          <a:spcPts val="0"/>
                        </a:spcAft>
                      </a:pPr>
                      <a:r>
                        <a:rPr lang="zh-CN" sz="800" kern="0">
                          <a:effectLst/>
                        </a:rPr>
                        <a:t>《中国人口普查</a:t>
                      </a:r>
                      <a:r>
                        <a:rPr lang="en-US" sz="800" kern="0">
                          <a:effectLst/>
                        </a:rPr>
                        <a:t>2010</a:t>
                      </a:r>
                      <a:r>
                        <a:rPr lang="zh-CN" sz="800" kern="0">
                          <a:effectLst/>
                        </a:rPr>
                        <a:t>》长表数据</a:t>
                      </a:r>
                      <a:endParaRPr lang="zh-CN" sz="800" kern="100">
                        <a:effectLst/>
                        <a:latin typeface="Times New Roman" panose="02020603050405020304" pitchFamily="18" charset="0"/>
                        <a:ea typeface="宋体" panose="02010600030101010101" pitchFamily="2" charset="-122"/>
                      </a:endParaRPr>
                    </a:p>
                  </a:txBody>
                  <a:tcPr marL="48856" marR="48856" marT="0" marB="0" anchor="ctr"/>
                </a:tc>
              </a:tr>
              <a:tr h="245132">
                <a:tc>
                  <a:txBody>
                    <a:bodyPr/>
                    <a:lstStyle/>
                    <a:p>
                      <a:pPr algn="just">
                        <a:lnSpc>
                          <a:spcPts val="2320"/>
                        </a:lnSpc>
                        <a:spcAft>
                          <a:spcPts val="0"/>
                        </a:spcAft>
                      </a:pPr>
                      <a:r>
                        <a:rPr lang="zh-CN" sz="800" kern="0" dirty="0">
                          <a:effectLst/>
                        </a:rPr>
                        <a:t>全国</a:t>
                      </a:r>
                      <a:r>
                        <a:rPr lang="en-US" sz="800" kern="0" dirty="0">
                          <a:effectLst/>
                        </a:rPr>
                        <a:t>2010</a:t>
                      </a:r>
                      <a:r>
                        <a:rPr lang="zh-CN" sz="800" kern="0" dirty="0">
                          <a:effectLst/>
                        </a:rPr>
                        <a:t>年按受教育程度、性别、城乡的</a:t>
                      </a:r>
                      <a:r>
                        <a:rPr lang="zh-CN" altLang="en-US" sz="800" kern="0" dirty="0">
                          <a:effectLst/>
                        </a:rPr>
                        <a:t>就</a:t>
                      </a:r>
                      <a:r>
                        <a:rPr lang="zh-CN" sz="800" kern="0" dirty="0">
                          <a:effectLst/>
                        </a:rPr>
                        <a:t>业人口</a:t>
                      </a:r>
                      <a:endParaRPr lang="zh-CN" sz="800" kern="100" dirty="0">
                        <a:effectLst/>
                        <a:latin typeface="Times New Roman" panose="02020603050405020304" pitchFamily="18" charset="0"/>
                        <a:ea typeface="宋体" panose="02010600030101010101" pitchFamily="2" charset="-122"/>
                      </a:endParaRPr>
                    </a:p>
                  </a:txBody>
                  <a:tcPr marL="48856" marR="48856" marT="0" marB="0" anchor="ctr"/>
                </a:tc>
                <a:tc>
                  <a:txBody>
                    <a:bodyPr/>
                    <a:lstStyle/>
                    <a:p>
                      <a:pPr algn="just">
                        <a:lnSpc>
                          <a:spcPts val="2320"/>
                        </a:lnSpc>
                        <a:spcAft>
                          <a:spcPts val="0"/>
                        </a:spcAft>
                      </a:pPr>
                      <a:r>
                        <a:rPr lang="zh-CN" sz="800" kern="0">
                          <a:effectLst/>
                        </a:rPr>
                        <a:t>《中国人口普查</a:t>
                      </a:r>
                      <a:r>
                        <a:rPr lang="en-US" sz="800" kern="0">
                          <a:effectLst/>
                        </a:rPr>
                        <a:t>2010</a:t>
                      </a:r>
                      <a:r>
                        <a:rPr lang="zh-CN" sz="800" kern="0">
                          <a:effectLst/>
                        </a:rPr>
                        <a:t>》长表数据</a:t>
                      </a:r>
                      <a:endParaRPr lang="zh-CN" sz="800" kern="100">
                        <a:effectLst/>
                        <a:latin typeface="Times New Roman" panose="02020603050405020304" pitchFamily="18" charset="0"/>
                        <a:ea typeface="宋体" panose="02010600030101010101" pitchFamily="2" charset="-122"/>
                      </a:endParaRPr>
                    </a:p>
                  </a:txBody>
                  <a:tcPr marL="48856" marR="48856" marT="0" marB="0" anchor="ctr"/>
                </a:tc>
              </a:tr>
              <a:tr h="245132">
                <a:tc>
                  <a:txBody>
                    <a:bodyPr/>
                    <a:lstStyle/>
                    <a:p>
                      <a:pPr algn="just">
                        <a:lnSpc>
                          <a:spcPts val="2320"/>
                        </a:lnSpc>
                        <a:spcAft>
                          <a:spcPts val="0"/>
                        </a:spcAft>
                      </a:pPr>
                      <a:r>
                        <a:rPr lang="zh-CN" sz="800" kern="0" dirty="0">
                          <a:effectLst/>
                        </a:rPr>
                        <a:t>全国</a:t>
                      </a:r>
                      <a:r>
                        <a:rPr lang="en-US" sz="800" kern="0" dirty="0">
                          <a:effectLst/>
                        </a:rPr>
                        <a:t>2010</a:t>
                      </a:r>
                      <a:r>
                        <a:rPr lang="zh-CN" sz="800" kern="0" dirty="0">
                          <a:effectLst/>
                        </a:rPr>
                        <a:t>年按年龄、性别、受教育程度分的人口</a:t>
                      </a:r>
                      <a:endParaRPr lang="zh-CN" sz="800" kern="100" dirty="0">
                        <a:effectLst/>
                        <a:latin typeface="Times New Roman" panose="02020603050405020304" pitchFamily="18" charset="0"/>
                        <a:ea typeface="宋体" panose="02010600030101010101" pitchFamily="2" charset="-122"/>
                      </a:endParaRPr>
                    </a:p>
                  </a:txBody>
                  <a:tcPr marL="48856" marR="48856" marT="0" marB="0" anchor="ctr"/>
                </a:tc>
                <a:tc>
                  <a:txBody>
                    <a:bodyPr/>
                    <a:lstStyle/>
                    <a:p>
                      <a:pPr algn="just">
                        <a:lnSpc>
                          <a:spcPts val="2320"/>
                        </a:lnSpc>
                        <a:spcAft>
                          <a:spcPts val="0"/>
                        </a:spcAft>
                      </a:pPr>
                      <a:r>
                        <a:rPr lang="zh-CN" sz="800" kern="0">
                          <a:effectLst/>
                        </a:rPr>
                        <a:t>《中国人口普查</a:t>
                      </a:r>
                      <a:r>
                        <a:rPr lang="en-US" sz="800" kern="0">
                          <a:effectLst/>
                        </a:rPr>
                        <a:t>2010</a:t>
                      </a:r>
                      <a:r>
                        <a:rPr lang="zh-CN" sz="800" kern="0">
                          <a:effectLst/>
                        </a:rPr>
                        <a:t>》</a:t>
                      </a:r>
                      <a:endParaRPr lang="zh-CN" sz="800" kern="100">
                        <a:effectLst/>
                        <a:latin typeface="Times New Roman" panose="02020603050405020304" pitchFamily="18" charset="0"/>
                        <a:ea typeface="宋体" panose="02010600030101010101" pitchFamily="2" charset="-122"/>
                      </a:endParaRPr>
                    </a:p>
                  </a:txBody>
                  <a:tcPr marL="48856" marR="48856" marT="0" marB="0" anchor="ctr"/>
                </a:tc>
              </a:tr>
              <a:tr h="245132">
                <a:tc>
                  <a:txBody>
                    <a:bodyPr/>
                    <a:lstStyle/>
                    <a:p>
                      <a:pPr algn="just">
                        <a:lnSpc>
                          <a:spcPts val="2320"/>
                        </a:lnSpc>
                        <a:spcAft>
                          <a:spcPts val="0"/>
                        </a:spcAft>
                      </a:pPr>
                      <a:r>
                        <a:rPr lang="zh-CN" sz="800" kern="0" dirty="0">
                          <a:effectLst/>
                        </a:rPr>
                        <a:t>全国</a:t>
                      </a:r>
                      <a:r>
                        <a:rPr lang="en-US" sz="800" kern="0" dirty="0">
                          <a:effectLst/>
                        </a:rPr>
                        <a:t>2010</a:t>
                      </a:r>
                      <a:r>
                        <a:rPr lang="zh-CN" sz="800" kern="0" dirty="0">
                          <a:effectLst/>
                        </a:rPr>
                        <a:t>年按年龄、性别分的全国就业人员受教育程度构成</a:t>
                      </a:r>
                      <a:endParaRPr lang="zh-CN" sz="800" kern="100" dirty="0">
                        <a:effectLst/>
                        <a:latin typeface="Times New Roman" panose="02020603050405020304" pitchFamily="18" charset="0"/>
                        <a:ea typeface="宋体" panose="02010600030101010101" pitchFamily="2" charset="-122"/>
                      </a:endParaRPr>
                    </a:p>
                  </a:txBody>
                  <a:tcPr marL="48856" marR="48856" marT="0" marB="0" anchor="ctr"/>
                </a:tc>
                <a:tc>
                  <a:txBody>
                    <a:bodyPr/>
                    <a:lstStyle/>
                    <a:p>
                      <a:pPr algn="just">
                        <a:lnSpc>
                          <a:spcPts val="2320"/>
                        </a:lnSpc>
                        <a:spcAft>
                          <a:spcPts val="0"/>
                        </a:spcAft>
                      </a:pPr>
                      <a:r>
                        <a:rPr lang="zh-CN" sz="800" kern="0">
                          <a:effectLst/>
                        </a:rPr>
                        <a:t>《中国人口与就业统计年鉴</a:t>
                      </a:r>
                      <a:r>
                        <a:rPr lang="en-US" sz="800" kern="0">
                          <a:effectLst/>
                        </a:rPr>
                        <a:t>2011</a:t>
                      </a:r>
                      <a:r>
                        <a:rPr lang="zh-CN" sz="800" kern="0">
                          <a:effectLst/>
                        </a:rPr>
                        <a:t>》</a:t>
                      </a:r>
                      <a:endParaRPr lang="zh-CN" sz="800" kern="100">
                        <a:effectLst/>
                        <a:latin typeface="Times New Roman" panose="02020603050405020304" pitchFamily="18" charset="0"/>
                        <a:ea typeface="宋体" panose="02010600030101010101" pitchFamily="2" charset="-122"/>
                      </a:endParaRPr>
                    </a:p>
                  </a:txBody>
                  <a:tcPr marL="48856" marR="48856" marT="0" marB="0" anchor="ctr"/>
                </a:tc>
              </a:tr>
              <a:tr h="245132">
                <a:tc>
                  <a:txBody>
                    <a:bodyPr/>
                    <a:lstStyle/>
                    <a:p>
                      <a:pPr algn="just">
                        <a:lnSpc>
                          <a:spcPts val="2320"/>
                        </a:lnSpc>
                        <a:spcAft>
                          <a:spcPts val="0"/>
                        </a:spcAft>
                      </a:pPr>
                      <a:r>
                        <a:rPr lang="zh-CN" sz="800" kern="0" dirty="0">
                          <a:effectLst/>
                        </a:rPr>
                        <a:t>全国</a:t>
                      </a:r>
                      <a:r>
                        <a:rPr lang="en-US" sz="800" kern="0" dirty="0">
                          <a:effectLst/>
                        </a:rPr>
                        <a:t>2015</a:t>
                      </a:r>
                      <a:r>
                        <a:rPr lang="zh-CN" sz="800" kern="0" dirty="0">
                          <a:effectLst/>
                        </a:rPr>
                        <a:t>年按年龄、性别、城乡的</a:t>
                      </a:r>
                      <a:r>
                        <a:rPr lang="zh-CN" altLang="en-US" sz="800" kern="0" dirty="0">
                          <a:effectLst/>
                        </a:rPr>
                        <a:t>就</a:t>
                      </a:r>
                      <a:r>
                        <a:rPr lang="zh-CN" sz="800" kern="0" dirty="0">
                          <a:effectLst/>
                        </a:rPr>
                        <a:t>业人口</a:t>
                      </a:r>
                      <a:endParaRPr lang="zh-CN" sz="800" kern="100" dirty="0">
                        <a:effectLst/>
                        <a:latin typeface="Times New Roman" panose="02020603050405020304" pitchFamily="18" charset="0"/>
                        <a:ea typeface="宋体" panose="02010600030101010101" pitchFamily="2" charset="-122"/>
                      </a:endParaRPr>
                    </a:p>
                  </a:txBody>
                  <a:tcPr marL="48856" marR="48856" marT="0" marB="0" anchor="ctr"/>
                </a:tc>
                <a:tc>
                  <a:txBody>
                    <a:bodyPr/>
                    <a:lstStyle/>
                    <a:p>
                      <a:pPr algn="just">
                        <a:lnSpc>
                          <a:spcPts val="2320"/>
                        </a:lnSpc>
                        <a:spcAft>
                          <a:spcPts val="0"/>
                        </a:spcAft>
                      </a:pPr>
                      <a:r>
                        <a:rPr lang="zh-CN" sz="800" kern="0">
                          <a:effectLst/>
                        </a:rPr>
                        <a:t>《中国人口抽查</a:t>
                      </a:r>
                      <a:r>
                        <a:rPr lang="en-US" sz="800" kern="0">
                          <a:effectLst/>
                        </a:rPr>
                        <a:t>2015</a:t>
                      </a:r>
                      <a:r>
                        <a:rPr lang="zh-CN" sz="800" kern="0">
                          <a:effectLst/>
                        </a:rPr>
                        <a:t>》</a:t>
                      </a:r>
                      <a:endParaRPr lang="zh-CN" sz="800" kern="100">
                        <a:effectLst/>
                        <a:latin typeface="Times New Roman" panose="02020603050405020304" pitchFamily="18" charset="0"/>
                        <a:ea typeface="宋体" panose="02010600030101010101" pitchFamily="2" charset="-122"/>
                      </a:endParaRPr>
                    </a:p>
                  </a:txBody>
                  <a:tcPr marL="48856" marR="48856" marT="0" marB="0" anchor="ctr"/>
                </a:tc>
              </a:tr>
              <a:tr h="245132">
                <a:tc>
                  <a:txBody>
                    <a:bodyPr/>
                    <a:lstStyle/>
                    <a:p>
                      <a:pPr algn="just">
                        <a:lnSpc>
                          <a:spcPts val="2320"/>
                        </a:lnSpc>
                        <a:spcAft>
                          <a:spcPts val="0"/>
                        </a:spcAft>
                      </a:pPr>
                      <a:r>
                        <a:rPr lang="zh-CN" sz="800" kern="0" dirty="0">
                          <a:effectLst/>
                        </a:rPr>
                        <a:t>全国</a:t>
                      </a:r>
                      <a:r>
                        <a:rPr lang="en-US" sz="800" kern="0" dirty="0">
                          <a:effectLst/>
                        </a:rPr>
                        <a:t>2015</a:t>
                      </a:r>
                      <a:r>
                        <a:rPr lang="zh-CN" sz="800" kern="0" dirty="0">
                          <a:effectLst/>
                        </a:rPr>
                        <a:t>年按受教育程度、性别、城乡的</a:t>
                      </a:r>
                      <a:r>
                        <a:rPr lang="zh-CN" altLang="en-US" sz="800" kern="0" dirty="0">
                          <a:effectLst/>
                        </a:rPr>
                        <a:t>就</a:t>
                      </a:r>
                      <a:r>
                        <a:rPr lang="zh-CN" sz="800" kern="0" dirty="0">
                          <a:effectLst/>
                        </a:rPr>
                        <a:t>业人口</a:t>
                      </a:r>
                      <a:endParaRPr lang="zh-CN" sz="800" kern="100" dirty="0">
                        <a:effectLst/>
                        <a:latin typeface="Times New Roman" panose="02020603050405020304" pitchFamily="18" charset="0"/>
                        <a:ea typeface="宋体" panose="02010600030101010101" pitchFamily="2" charset="-122"/>
                      </a:endParaRPr>
                    </a:p>
                  </a:txBody>
                  <a:tcPr marL="48856" marR="48856" marT="0" marB="0" anchor="ctr"/>
                </a:tc>
                <a:tc>
                  <a:txBody>
                    <a:bodyPr/>
                    <a:lstStyle/>
                    <a:p>
                      <a:pPr algn="just">
                        <a:lnSpc>
                          <a:spcPts val="2320"/>
                        </a:lnSpc>
                        <a:spcAft>
                          <a:spcPts val="0"/>
                        </a:spcAft>
                      </a:pPr>
                      <a:r>
                        <a:rPr lang="zh-CN" sz="800" kern="0">
                          <a:effectLst/>
                        </a:rPr>
                        <a:t>《中国人口抽查</a:t>
                      </a:r>
                      <a:r>
                        <a:rPr lang="en-US" sz="800" kern="0">
                          <a:effectLst/>
                        </a:rPr>
                        <a:t>2015</a:t>
                      </a:r>
                      <a:r>
                        <a:rPr lang="zh-CN" sz="800" kern="0">
                          <a:effectLst/>
                        </a:rPr>
                        <a:t>》</a:t>
                      </a:r>
                      <a:endParaRPr lang="zh-CN" sz="800" kern="100">
                        <a:effectLst/>
                        <a:latin typeface="Times New Roman" panose="02020603050405020304" pitchFamily="18" charset="0"/>
                        <a:ea typeface="宋体" panose="02010600030101010101" pitchFamily="2" charset="-122"/>
                      </a:endParaRPr>
                    </a:p>
                  </a:txBody>
                  <a:tcPr marL="48856" marR="48856" marT="0" marB="0" anchor="ctr"/>
                </a:tc>
              </a:tr>
              <a:tr h="245132">
                <a:tc>
                  <a:txBody>
                    <a:bodyPr/>
                    <a:lstStyle/>
                    <a:p>
                      <a:pPr algn="just">
                        <a:lnSpc>
                          <a:spcPts val="2320"/>
                        </a:lnSpc>
                        <a:spcAft>
                          <a:spcPts val="0"/>
                        </a:spcAft>
                      </a:pPr>
                      <a:r>
                        <a:rPr lang="zh-CN" sz="800" kern="0" dirty="0">
                          <a:effectLst/>
                        </a:rPr>
                        <a:t>全国</a:t>
                      </a:r>
                      <a:r>
                        <a:rPr lang="en-US" sz="800" kern="0" dirty="0">
                          <a:effectLst/>
                        </a:rPr>
                        <a:t>2015</a:t>
                      </a:r>
                      <a:r>
                        <a:rPr lang="zh-CN" sz="800" kern="0" dirty="0">
                          <a:effectLst/>
                        </a:rPr>
                        <a:t>年按年龄、性别、受教育程度分的人口</a:t>
                      </a:r>
                      <a:endParaRPr lang="zh-CN" sz="800" kern="100" dirty="0">
                        <a:effectLst/>
                        <a:latin typeface="Times New Roman" panose="02020603050405020304" pitchFamily="18" charset="0"/>
                        <a:ea typeface="宋体" panose="02010600030101010101" pitchFamily="2" charset="-122"/>
                      </a:endParaRPr>
                    </a:p>
                  </a:txBody>
                  <a:tcPr marL="48856" marR="48856" marT="0" marB="0" anchor="ctr"/>
                </a:tc>
                <a:tc>
                  <a:txBody>
                    <a:bodyPr/>
                    <a:lstStyle/>
                    <a:p>
                      <a:pPr algn="just">
                        <a:lnSpc>
                          <a:spcPts val="2320"/>
                        </a:lnSpc>
                        <a:spcAft>
                          <a:spcPts val="0"/>
                        </a:spcAft>
                      </a:pPr>
                      <a:r>
                        <a:rPr lang="zh-CN" sz="800" kern="0">
                          <a:effectLst/>
                        </a:rPr>
                        <a:t>《中国人口抽查</a:t>
                      </a:r>
                      <a:r>
                        <a:rPr lang="en-US" sz="800" kern="0">
                          <a:effectLst/>
                        </a:rPr>
                        <a:t>2015</a:t>
                      </a:r>
                      <a:r>
                        <a:rPr lang="zh-CN" sz="800" kern="0">
                          <a:effectLst/>
                        </a:rPr>
                        <a:t>》</a:t>
                      </a:r>
                      <a:endParaRPr lang="zh-CN" sz="800" kern="100">
                        <a:effectLst/>
                        <a:latin typeface="Times New Roman" panose="02020603050405020304" pitchFamily="18" charset="0"/>
                        <a:ea typeface="宋体" panose="02010600030101010101" pitchFamily="2" charset="-122"/>
                      </a:endParaRPr>
                    </a:p>
                  </a:txBody>
                  <a:tcPr marL="48856" marR="48856" marT="0" marB="0" anchor="ctr"/>
                </a:tc>
              </a:tr>
              <a:tr h="245132">
                <a:tc>
                  <a:txBody>
                    <a:bodyPr/>
                    <a:lstStyle/>
                    <a:p>
                      <a:pPr algn="just">
                        <a:lnSpc>
                          <a:spcPts val="2320"/>
                        </a:lnSpc>
                        <a:spcAft>
                          <a:spcPts val="0"/>
                        </a:spcAft>
                      </a:pPr>
                      <a:r>
                        <a:rPr lang="zh-CN" sz="800" kern="0" dirty="0">
                          <a:effectLst/>
                        </a:rPr>
                        <a:t>全国</a:t>
                      </a:r>
                      <a:r>
                        <a:rPr lang="en-US" sz="800" kern="0" dirty="0">
                          <a:effectLst/>
                        </a:rPr>
                        <a:t>2015</a:t>
                      </a:r>
                      <a:r>
                        <a:rPr lang="zh-CN" sz="800" kern="0" dirty="0">
                          <a:effectLst/>
                        </a:rPr>
                        <a:t>年按年龄、性别分的全国就业人员受教育程度构成</a:t>
                      </a:r>
                      <a:endParaRPr lang="zh-CN" sz="800" kern="100" dirty="0">
                        <a:effectLst/>
                        <a:latin typeface="Times New Roman" panose="02020603050405020304" pitchFamily="18" charset="0"/>
                        <a:ea typeface="宋体" panose="02010600030101010101" pitchFamily="2" charset="-122"/>
                      </a:endParaRPr>
                    </a:p>
                  </a:txBody>
                  <a:tcPr marL="48856" marR="48856" marT="0" marB="0" anchor="ctr"/>
                </a:tc>
                <a:tc>
                  <a:txBody>
                    <a:bodyPr/>
                    <a:lstStyle/>
                    <a:p>
                      <a:pPr algn="just">
                        <a:lnSpc>
                          <a:spcPts val="2320"/>
                        </a:lnSpc>
                        <a:spcAft>
                          <a:spcPts val="0"/>
                        </a:spcAft>
                      </a:pPr>
                      <a:r>
                        <a:rPr lang="zh-CN" sz="800" kern="0" dirty="0">
                          <a:effectLst/>
                        </a:rPr>
                        <a:t>《中国人口与就业统计年鉴</a:t>
                      </a:r>
                      <a:r>
                        <a:rPr lang="en-US" sz="800" kern="0" dirty="0">
                          <a:effectLst/>
                        </a:rPr>
                        <a:t>2016</a:t>
                      </a:r>
                      <a:r>
                        <a:rPr lang="zh-CN" sz="800" kern="0" dirty="0">
                          <a:effectLst/>
                        </a:rPr>
                        <a:t>》</a:t>
                      </a:r>
                      <a:endParaRPr lang="zh-CN" sz="800" kern="100" dirty="0">
                        <a:effectLst/>
                        <a:latin typeface="Times New Roman" panose="02020603050405020304" pitchFamily="18" charset="0"/>
                        <a:ea typeface="宋体" panose="02010600030101010101" pitchFamily="2" charset="-122"/>
                      </a:endParaRPr>
                    </a:p>
                  </a:txBody>
                  <a:tcPr marL="48856" marR="48856" marT="0" marB="0" anchor="ctr"/>
                </a:tc>
              </a:tr>
            </a:tbl>
          </a:graphicData>
        </a:graphic>
      </p:graphicFrame>
      <p:sp>
        <p:nvSpPr>
          <p:cNvPr id="6" name="页脚占位符 5"/>
          <p:cNvSpPr>
            <a:spLocks noGrp="1"/>
          </p:cNvSpPr>
          <p:nvPr>
            <p:ph type="ftr" sz="quarter" idx="11"/>
          </p:nvPr>
        </p:nvSpPr>
        <p:spPr/>
        <p:txBody>
          <a:bodyPr/>
          <a:lstStyle/>
          <a:p>
            <a:r>
              <a:rPr lang="zh-CN" altLang="en-US"/>
              <a:t>人力资本与劳动经济研究中心</a:t>
            </a:r>
            <a:endParaRPr lang="zh-CN" altLang="en-US"/>
          </a:p>
        </p:txBody>
      </p:sp>
      <p:sp>
        <p:nvSpPr>
          <p:cNvPr id="7" name="灯片编号占位符 6"/>
          <p:cNvSpPr>
            <a:spLocks noGrp="1"/>
          </p:cNvSpPr>
          <p:nvPr>
            <p:ph type="sldNum" sz="quarter" idx="12"/>
          </p:nvPr>
        </p:nvSpPr>
        <p:spPr/>
        <p:txBody>
          <a:bodyPr/>
          <a:lstStyle/>
          <a:p>
            <a:fld id="{BAA96E2D-D756-4A9B-9836-67D2D6F4BDF9}" type="slidenum">
              <a:rPr lang="zh-CN" altLang="en-US" smtClean="0"/>
            </a:fld>
            <a:endParaRPr lang="zh-CN" altLang="en-US"/>
          </a:p>
        </p:txBody>
      </p:sp>
      <p:sp>
        <p:nvSpPr>
          <p:cNvPr id="8" name="文本框 7"/>
          <p:cNvSpPr txBox="1"/>
          <p:nvPr/>
        </p:nvSpPr>
        <p:spPr>
          <a:xfrm>
            <a:off x="320040" y="5971032"/>
            <a:ext cx="7228197" cy="276999"/>
          </a:xfrm>
          <a:prstGeom prst="rect">
            <a:avLst/>
          </a:prstGeom>
          <a:noFill/>
        </p:spPr>
        <p:txBody>
          <a:bodyPr wrap="none" rtlCol="0">
            <a:spAutoFit/>
          </a:bodyPr>
          <a:lstStyle/>
          <a:p>
            <a:r>
              <a:rPr kumimoji="1" lang="en-US" altLang="zh-CN" sz="1200" u="sng" dirty="0">
                <a:solidFill>
                  <a:srgbClr val="FF0000"/>
                </a:solidFill>
              </a:rPr>
              <a:t>Note: 2000</a:t>
            </a:r>
            <a:r>
              <a:rPr kumimoji="1" lang="zh-CN" altLang="en-US" sz="1200" u="sng" dirty="0">
                <a:solidFill>
                  <a:srgbClr val="FF0000"/>
                </a:solidFill>
              </a:rPr>
              <a:t>年后“按年龄、性别分的全国就业人员受教育程度构成” 可以辅助</a:t>
            </a:r>
            <a:r>
              <a:rPr kumimoji="1" lang="en-US" altLang="zh-CN" sz="1200" u="sng" dirty="0">
                <a:solidFill>
                  <a:srgbClr val="FF0000"/>
                </a:solidFill>
              </a:rPr>
              <a:t>《</a:t>
            </a:r>
            <a:r>
              <a:rPr kumimoji="1" lang="zh-CN" altLang="en-US" sz="1200" u="sng" dirty="0">
                <a:solidFill>
                  <a:srgbClr val="FF0000"/>
                </a:solidFill>
              </a:rPr>
              <a:t>中国劳动统计年鉴</a:t>
            </a:r>
            <a:r>
              <a:rPr kumimoji="1" lang="en-US" altLang="zh-CN" sz="1200" u="sng" dirty="0">
                <a:solidFill>
                  <a:srgbClr val="FF0000"/>
                </a:solidFill>
              </a:rPr>
              <a:t>》</a:t>
            </a:r>
            <a:r>
              <a:rPr kumimoji="1" lang="zh-CN" altLang="en-US" sz="1200" u="sng" dirty="0">
                <a:solidFill>
                  <a:srgbClr val="FF0000"/>
                </a:solidFill>
              </a:rPr>
              <a:t>查询</a:t>
            </a:r>
            <a:endParaRPr kumimoji="1" lang="zh-CN" altLang="en-US" sz="1200" u="sng" dirty="0">
              <a:solidFill>
                <a:srgbClr val="FF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39570" y="174773"/>
            <a:ext cx="7886700" cy="8405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latin typeface="隶书" panose="02010509060101010101" pitchFamily="49" charset="-122"/>
                <a:ea typeface="隶书" panose="02010509060101010101" pitchFamily="49" charset="-122"/>
              </a:rPr>
              <a:t>整体处理思路</a:t>
            </a:r>
            <a:endParaRPr lang="zh-CN" altLang="en-US" sz="2800" b="1" dirty="0">
              <a:latin typeface="隶书" panose="02010509060101010101" pitchFamily="49" charset="-122"/>
              <a:ea typeface="隶书" panose="02010509060101010101" pitchFamily="49"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4818" y="2075260"/>
            <a:ext cx="3657617" cy="2200599"/>
          </a:xfrm>
          <a:prstGeom prst="rect">
            <a:avLst/>
          </a:prstGeom>
        </p:spPr>
      </p:pic>
      <p:pic>
        <p:nvPicPr>
          <p:cNvPr id="7" name="图片 6"/>
          <p:cNvPicPr>
            <a:picLocks noChangeAspect="1"/>
          </p:cNvPicPr>
          <p:nvPr/>
        </p:nvPicPr>
        <p:blipFill>
          <a:blip r:embed="rId2"/>
          <a:stretch>
            <a:fillRect/>
          </a:stretch>
        </p:blipFill>
        <p:spPr>
          <a:xfrm>
            <a:off x="3356260" y="1867766"/>
            <a:ext cx="5712992" cy="1607993"/>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6171" y="3580796"/>
            <a:ext cx="6150523" cy="1702982"/>
          </a:xfrm>
          <a:prstGeom prst="rect">
            <a:avLst/>
          </a:prstGeom>
        </p:spPr>
      </p:pic>
      <p:sp>
        <p:nvSpPr>
          <p:cNvPr id="4" name="页脚占位符 3"/>
          <p:cNvSpPr>
            <a:spLocks noGrp="1"/>
          </p:cNvSpPr>
          <p:nvPr>
            <p:ph type="ftr" sz="quarter" idx="11"/>
          </p:nvPr>
        </p:nvSpPr>
        <p:spPr/>
        <p:txBody>
          <a:bodyPr/>
          <a:lstStyle/>
          <a:p>
            <a:r>
              <a:rPr lang="zh-CN" altLang="en-US"/>
              <a:t>人力资本与劳动经济研究中心</a:t>
            </a:r>
            <a:endParaRPr lang="zh-CN" altLang="en-US"/>
          </a:p>
        </p:txBody>
      </p:sp>
      <p:sp>
        <p:nvSpPr>
          <p:cNvPr id="5" name="灯片编号占位符 4"/>
          <p:cNvSpPr>
            <a:spLocks noGrp="1"/>
          </p:cNvSpPr>
          <p:nvPr>
            <p:ph type="sldNum" sz="quarter" idx="12"/>
          </p:nvPr>
        </p:nvSpPr>
        <p:spPr/>
        <p:txBody>
          <a:bodyPr/>
          <a:lstStyle/>
          <a:p>
            <a:fld id="{BAA96E2D-D756-4A9B-9836-67D2D6F4BDF9}" type="slidenum">
              <a:rPr lang="zh-CN" altLang="en-US" smtClean="0"/>
            </a:fld>
            <a:endParaRPr lang="zh-CN" altLang="en-US"/>
          </a:p>
        </p:txBody>
      </p:sp>
      <p:cxnSp>
        <p:nvCxnSpPr>
          <p:cNvPr id="9" name="直线箭头连接符 8"/>
          <p:cNvCxnSpPr/>
          <p:nvPr/>
        </p:nvCxnSpPr>
        <p:spPr>
          <a:xfrm>
            <a:off x="6188202" y="2218362"/>
            <a:ext cx="0" cy="20937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文本框 9"/>
          <p:cNvSpPr txBox="1"/>
          <p:nvPr/>
        </p:nvSpPr>
        <p:spPr>
          <a:xfrm>
            <a:off x="5354865" y="1963284"/>
            <a:ext cx="1922321" cy="300082"/>
          </a:xfrm>
          <a:prstGeom prst="rect">
            <a:avLst/>
          </a:prstGeom>
          <a:noFill/>
        </p:spPr>
        <p:txBody>
          <a:bodyPr wrap="none" rtlCol="0">
            <a:spAutoFit/>
          </a:bodyPr>
          <a:lstStyle/>
          <a:p>
            <a:r>
              <a:rPr kumimoji="1" lang="zh-CN" altLang="en-US" sz="1350" u="sng" dirty="0">
                <a:solidFill>
                  <a:srgbClr val="FF0000"/>
                </a:solidFill>
              </a:rPr>
              <a:t>通过</a:t>
            </a:r>
            <a:r>
              <a:rPr kumimoji="1" lang="en-US" altLang="zh-CN" sz="1350" u="sng" dirty="0">
                <a:solidFill>
                  <a:srgbClr val="FF0000"/>
                </a:solidFill>
              </a:rPr>
              <a:t>2005</a:t>
            </a:r>
            <a:r>
              <a:rPr kumimoji="1" lang="zh-CN" altLang="en-US" sz="1350" u="sng" dirty="0">
                <a:solidFill>
                  <a:srgbClr val="FF0000"/>
                </a:solidFill>
              </a:rPr>
              <a:t>年城乡调整比</a:t>
            </a:r>
            <a:endParaRPr kumimoji="1" lang="zh-CN" altLang="en-US" sz="1350" u="sng" dirty="0">
              <a:solidFill>
                <a:srgbClr val="FF0000"/>
              </a:solidFill>
            </a:endParaRPr>
          </a:p>
        </p:txBody>
      </p:sp>
      <p:sp>
        <p:nvSpPr>
          <p:cNvPr id="11" name="文本框 10"/>
          <p:cNvSpPr txBox="1"/>
          <p:nvPr/>
        </p:nvSpPr>
        <p:spPr>
          <a:xfrm>
            <a:off x="125943" y="5595571"/>
            <a:ext cx="8892114" cy="276999"/>
          </a:xfrm>
          <a:prstGeom prst="rect">
            <a:avLst/>
          </a:prstGeom>
          <a:noFill/>
        </p:spPr>
        <p:txBody>
          <a:bodyPr wrap="none" rtlCol="0">
            <a:spAutoFit/>
          </a:bodyPr>
          <a:lstStyle/>
          <a:p>
            <a:r>
              <a:rPr kumimoji="1" lang="en-US" altLang="zh-CN" sz="1200" u="sng" dirty="0">
                <a:solidFill>
                  <a:srgbClr val="FF0000"/>
                </a:solidFill>
              </a:rPr>
              <a:t>Note: 2020</a:t>
            </a:r>
            <a:r>
              <a:rPr kumimoji="1" lang="zh-CN" altLang="en-US" sz="1200" u="sng" dirty="0">
                <a:solidFill>
                  <a:srgbClr val="FF0000"/>
                </a:solidFill>
              </a:rPr>
              <a:t>年全国第七次普查数据以及就业数据已更新，且</a:t>
            </a:r>
            <a:r>
              <a:rPr kumimoji="1" lang="en-US" altLang="zh-CN" sz="1200" u="sng" dirty="0">
                <a:solidFill>
                  <a:srgbClr val="FF0000"/>
                </a:solidFill>
              </a:rPr>
              <a:t>2020</a:t>
            </a:r>
            <a:r>
              <a:rPr kumimoji="1" lang="zh-CN" altLang="en-US" sz="1200" u="sng" dirty="0">
                <a:solidFill>
                  <a:srgbClr val="FF0000"/>
                </a:solidFill>
              </a:rPr>
              <a:t>年人口数据和就业数据均为四分数据，可以直接相除计算得到结果</a:t>
            </a:r>
            <a:endParaRPr kumimoji="1" lang="zh-CN" altLang="en-US" sz="1200" u="sng" dirty="0">
              <a:solidFill>
                <a:srgbClr val="FF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95444"/>
            <a:ext cx="6686550" cy="766090"/>
          </a:xfrm>
        </p:spPr>
        <p:txBody>
          <a:bodyPr>
            <a:normAutofit/>
          </a:bodyPr>
          <a:lstStyle/>
          <a:p>
            <a:r>
              <a:rPr lang="zh-CN" altLang="en-US" sz="2800" dirty="0">
                <a:latin typeface="隶书" panose="02010509060101010101" pitchFamily="49" charset="-122"/>
                <a:ea typeface="隶书" panose="02010509060101010101" pitchFamily="49" charset="-122"/>
              </a:rPr>
              <a:t>香港就业率</a:t>
            </a:r>
            <a:endParaRPr lang="zh-CN" altLang="en-US" sz="2800" dirty="0">
              <a:latin typeface="隶书" panose="02010509060101010101" pitchFamily="49" charset="-122"/>
              <a:ea typeface="隶书" panose="02010509060101010101" pitchFamily="49" charset="-122"/>
            </a:endParaRPr>
          </a:p>
        </p:txBody>
      </p:sp>
      <p:sp>
        <p:nvSpPr>
          <p:cNvPr id="5" name="内容占位符 2"/>
          <p:cNvSpPr txBox="1"/>
          <p:nvPr/>
        </p:nvSpPr>
        <p:spPr>
          <a:xfrm>
            <a:off x="899592" y="1844824"/>
            <a:ext cx="7694240" cy="178194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2800" dirty="0">
                <a:solidFill>
                  <a:prstClr val="black"/>
                </a:solidFill>
                <a:latin typeface="楷体" panose="02010609060101010101" pitchFamily="49" charset="-122"/>
                <a:ea typeface="楷体" panose="02010609060101010101" pitchFamily="49" charset="-122"/>
              </a:rPr>
              <a:t>分年龄段就业人口</a:t>
            </a:r>
            <a:r>
              <a:rPr lang="en-US" altLang="zh-CN" sz="2800" dirty="0">
                <a:solidFill>
                  <a:prstClr val="black"/>
                </a:solidFill>
                <a:latin typeface="楷体" panose="02010609060101010101" pitchFamily="49" charset="-122"/>
                <a:ea typeface="楷体" panose="02010609060101010101" pitchFamily="49" charset="-122"/>
              </a:rPr>
              <a:t>/</a:t>
            </a:r>
            <a:r>
              <a:rPr lang="zh-CN" altLang="en-US" sz="2800" dirty="0">
                <a:solidFill>
                  <a:prstClr val="black"/>
                </a:solidFill>
                <a:latin typeface="楷体" panose="02010609060101010101" pitchFamily="49" charset="-122"/>
                <a:ea typeface="楷体" panose="02010609060101010101" pitchFamily="49" charset="-122"/>
              </a:rPr>
              <a:t>分年龄段四分人口</a:t>
            </a:r>
            <a:endParaRPr lang="en-US" altLang="zh-CN" sz="2800" dirty="0">
              <a:solidFill>
                <a:prstClr val="black"/>
              </a:solidFill>
              <a:latin typeface="楷体" panose="02010609060101010101" pitchFamily="49" charset="-122"/>
              <a:ea typeface="楷体" panose="02010609060101010101" pitchFamily="49" charset="-122"/>
            </a:endParaRPr>
          </a:p>
          <a:p>
            <a:pPr>
              <a:buFont typeface="Arial" panose="020B0604020202020204" pitchFamily="34" charset="0"/>
              <a:buNone/>
            </a:pPr>
            <a:r>
              <a:rPr lang="en-US" altLang="zh-CN" sz="2800" dirty="0">
                <a:solidFill>
                  <a:prstClr val="black"/>
                </a:solidFill>
                <a:latin typeface="楷体" panose="02010609060101010101" pitchFamily="49" charset="-122"/>
                <a:ea typeface="楷体" panose="02010609060101010101" pitchFamily="49" charset="-122"/>
              </a:rPr>
              <a:t>2015</a:t>
            </a:r>
            <a:r>
              <a:rPr lang="zh-CN" altLang="en-US" sz="2800" dirty="0">
                <a:solidFill>
                  <a:prstClr val="black"/>
                </a:solidFill>
                <a:latin typeface="楷体" panose="02010609060101010101" pitchFamily="49" charset="-122"/>
                <a:ea typeface="楷体" panose="02010609060101010101" pitchFamily="49" charset="-122"/>
              </a:rPr>
              <a:t>年之后处理？</a:t>
            </a:r>
            <a:endParaRPr lang="en-US" altLang="zh-CN" sz="2800" dirty="0">
              <a:solidFill>
                <a:prstClr val="black"/>
              </a:solidFill>
              <a:latin typeface="楷体" panose="02010609060101010101" pitchFamily="49" charset="-122"/>
              <a:ea typeface="楷体" panose="02010609060101010101" pitchFamily="49" charset="-122"/>
            </a:endParaRPr>
          </a:p>
          <a:p>
            <a:pPr>
              <a:buFont typeface="Arial" panose="020B0604020202020204" pitchFamily="34" charset="0"/>
              <a:buNone/>
            </a:pPr>
            <a:endParaRPr lang="zh-CN" altLang="en-US" sz="2800" dirty="0">
              <a:solidFill>
                <a:prstClr val="black"/>
              </a:solidFill>
            </a:endParaRPr>
          </a:p>
        </p:txBody>
      </p:sp>
      <p:sp>
        <p:nvSpPr>
          <p:cNvPr id="4" name="页脚占位符 3"/>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BAA96E2D-D756-4A9B-9836-67D2D6F4BDF9}" type="slidenum">
              <a:rPr lang="zh-CN" altLang="en-US" smtClean="0"/>
            </a:fld>
            <a:endParaRPr lang="zh-CN" altLang="en-US"/>
          </a:p>
        </p:txBody>
      </p:sp>
      <p:sp>
        <p:nvSpPr>
          <p:cNvPr id="7" name="文本框 6"/>
          <p:cNvSpPr txBox="1"/>
          <p:nvPr/>
        </p:nvSpPr>
        <p:spPr>
          <a:xfrm>
            <a:off x="1005840" y="3300984"/>
            <a:ext cx="4108817" cy="646331"/>
          </a:xfrm>
          <a:prstGeom prst="rect">
            <a:avLst/>
          </a:prstGeom>
          <a:noFill/>
        </p:spPr>
        <p:txBody>
          <a:bodyPr wrap="none" rtlCol="0">
            <a:spAutoFit/>
          </a:bodyPr>
          <a:lstStyle/>
          <a:p>
            <a:r>
              <a:rPr kumimoji="1" lang="zh-CN" altLang="en-US" u="sng" dirty="0">
                <a:solidFill>
                  <a:srgbClr val="FF0000"/>
                </a:solidFill>
              </a:rPr>
              <a:t>数据来源：香港特别行政区政府统计处</a:t>
            </a:r>
            <a:endParaRPr kumimoji="1" lang="en-US" altLang="zh-CN" u="sng" dirty="0">
              <a:solidFill>
                <a:srgbClr val="FF0000"/>
              </a:solidFill>
            </a:endParaRPr>
          </a:p>
          <a:p>
            <a:endParaRPr kumimoji="1" lang="en-US" altLang="zh-CN" u="sng" dirty="0">
              <a:solidFill>
                <a:srgbClr val="FF000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ctrTitle"/>
          </p:nvPr>
        </p:nvSpPr>
        <p:spPr>
          <a:xfrm>
            <a:off x="3599064" y="3015538"/>
            <a:ext cx="3546453" cy="826923"/>
          </a:xfrm>
        </p:spPr>
        <p:txBody>
          <a:bodyPr/>
          <a:lstStyle/>
          <a:p>
            <a:pPr algn="l"/>
            <a:r>
              <a:rPr lang="zh-CN" altLang="en-US" sz="4400" dirty="0">
                <a:latin typeface="楷体" panose="02010609060101010101" pitchFamily="49" charset="-122"/>
                <a:ea typeface="楷体" panose="02010609060101010101" pitchFamily="49" charset="-122"/>
              </a:rPr>
              <a:t>增长率</a:t>
            </a:r>
            <a:endParaRPr lang="zh-CN" altLang="en-US" sz="4400" dirty="0">
              <a:latin typeface="楷体" panose="02010609060101010101" pitchFamily="49" charset="-122"/>
              <a:ea typeface="楷体" panose="02010609060101010101" pitchFamily="49"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14298"/>
            <a:ext cx="5913552" cy="784944"/>
          </a:xfrm>
        </p:spPr>
        <p:txBody>
          <a:bodyPr>
            <a:normAutofit/>
          </a:bodyPr>
          <a:lstStyle/>
          <a:p>
            <a:r>
              <a:rPr lang="zh-CN" altLang="zh-CN" sz="2800" b="1" dirty="0">
                <a:latin typeface="隶书" panose="02010509060101010101" pitchFamily="49" charset="-122"/>
                <a:ea typeface="隶书" panose="02010509060101010101" pitchFamily="49" charset="-122"/>
              </a:rPr>
              <a:t>增长率</a:t>
            </a:r>
            <a:endParaRPr lang="zh-CN" altLang="zh-CN" sz="2800" b="1" dirty="0">
              <a:latin typeface="隶书" panose="02010509060101010101" pitchFamily="49" charset="-122"/>
              <a:ea typeface="隶书" panose="02010509060101010101" pitchFamily="49" charset="-122"/>
            </a:endParaRPr>
          </a:p>
        </p:txBody>
      </p:sp>
      <p:sp>
        <p:nvSpPr>
          <p:cNvPr id="3" name="内容占位符 2"/>
          <p:cNvSpPr>
            <a:spLocks noGrp="1"/>
          </p:cNvSpPr>
          <p:nvPr>
            <p:ph idx="1"/>
          </p:nvPr>
        </p:nvSpPr>
        <p:spPr/>
        <p:txBody>
          <a:bodyPr/>
          <a:lstStyle/>
          <a:p>
            <a:pPr algn="just"/>
            <a:r>
              <a:rPr lang="zh-CN" altLang="en-US" dirty="0">
                <a:latin typeface="楷体" panose="02010609060101010101" pitchFamily="49" charset="-122"/>
                <a:ea typeface="楷体" panose="02010609060101010101" pitchFamily="49" charset="-122"/>
                <a:cs typeface="+mn-ea"/>
              </a:rPr>
              <a:t>为计算出个体的终生收入，需要利用实际收入的预计增长率来预测未来的收入。</a:t>
            </a:r>
            <a:endParaRPr lang="zh-CN" altLang="en-US" dirty="0">
              <a:latin typeface="楷体" panose="02010609060101010101" pitchFamily="49" charset="-122"/>
              <a:ea typeface="楷体" panose="02010609060101010101" pitchFamily="49" charset="-122"/>
              <a:cs typeface="+mn-ea"/>
            </a:endParaRPr>
          </a:p>
          <a:p>
            <a:pPr algn="just"/>
            <a:endParaRPr lang="zh-CN" altLang="en-US" dirty="0">
              <a:latin typeface="楷体" panose="02010609060101010101" pitchFamily="49" charset="-122"/>
              <a:ea typeface="楷体" panose="02010609060101010101" pitchFamily="49" charset="-122"/>
              <a:cs typeface="+mn-ea"/>
            </a:endParaRPr>
          </a:p>
          <a:p>
            <a:pPr algn="just"/>
            <a:r>
              <a:rPr lang="zh-CN" altLang="en-US" dirty="0">
                <a:latin typeface="楷体" panose="02010609060101010101" pitchFamily="49" charset="-122"/>
                <a:ea typeface="楷体" panose="02010609060101010101" pitchFamily="49" charset="-122"/>
                <a:cs typeface="+mn-ea"/>
              </a:rPr>
              <a:t>考虑到农村和城镇的增长率差别很大，我们对其分别进行估算。</a:t>
            </a:r>
            <a:endParaRPr lang="zh-CN" altLang="en-US" dirty="0">
              <a:latin typeface="楷体" panose="02010609060101010101" pitchFamily="49" charset="-122"/>
              <a:ea typeface="楷体" panose="02010609060101010101" pitchFamily="49" charset="-122"/>
              <a:cs typeface="+mn-ea"/>
            </a:endParaRPr>
          </a:p>
          <a:p>
            <a:pPr algn="just"/>
            <a:endParaRPr lang="zh-CN" altLang="en-US" dirty="0"/>
          </a:p>
        </p:txBody>
      </p:sp>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BAA96E2D-D756-4A9B-9836-67D2D6F4BDF9}" type="slidenum">
              <a:rPr lang="zh-CN" altLang="en-US" smtClean="0"/>
            </a:fld>
            <a:endParaRPr lang="zh-CN" altLang="en-US"/>
          </a:p>
        </p:txBody>
      </p:sp>
      <p:sp>
        <p:nvSpPr>
          <p:cNvPr id="4" name="矩形 3"/>
          <p:cNvSpPr/>
          <p:nvPr/>
        </p:nvSpPr>
        <p:spPr>
          <a:xfrm>
            <a:off x="628650" y="4663613"/>
            <a:ext cx="7886699" cy="1384995"/>
          </a:xfrm>
          <a:prstGeom prst="rect">
            <a:avLst/>
          </a:prstGeom>
        </p:spPr>
        <p:txBody>
          <a:bodyPr wrap="square">
            <a:spAutoFit/>
          </a:bodyPr>
          <a:lstStyle/>
          <a:p>
            <a:pPr marL="457200" indent="-457200" algn="just">
              <a:buFont typeface="Arial" panose="020B0604020202020204" pitchFamily="34" charset="0"/>
              <a:buChar char="•"/>
            </a:pPr>
            <a:r>
              <a:rPr lang="zh-CN" altLang="en-US" sz="2800" u="sng" dirty="0">
                <a:solidFill>
                  <a:srgbClr val="FF0000"/>
                </a:solidFill>
                <a:latin typeface="楷体" panose="02010609060101010101" pitchFamily="49" charset="-122"/>
                <a:ea typeface="楷体" panose="02010609060101010101" pitchFamily="49" charset="-122"/>
                <a:cs typeface="+mn-ea"/>
              </a:rPr>
              <a:t>基期采用</a:t>
            </a:r>
            <a:r>
              <a:rPr lang="en-US" altLang="zh-CN" sz="2800" u="sng" dirty="0">
                <a:solidFill>
                  <a:srgbClr val="FF0000"/>
                </a:solidFill>
                <a:latin typeface="楷体" panose="02010609060101010101" pitchFamily="49" charset="-122"/>
                <a:ea typeface="楷体" panose="02010609060101010101" pitchFamily="49" charset="-122"/>
                <a:cs typeface="+mn-ea"/>
              </a:rPr>
              <a:t>85</a:t>
            </a:r>
            <a:r>
              <a:rPr lang="zh-CN" altLang="en-US" sz="2800" u="sng" dirty="0">
                <a:solidFill>
                  <a:srgbClr val="FF0000"/>
                </a:solidFill>
                <a:latin typeface="楷体" panose="02010609060101010101" pitchFamily="49" charset="-122"/>
                <a:ea typeface="楷体" panose="02010609060101010101" pitchFamily="49" charset="-122"/>
                <a:cs typeface="+mn-ea"/>
              </a:rPr>
              <a:t>年的数据，计算平均增长率时，统一采用的是</a:t>
            </a:r>
            <a:r>
              <a:rPr lang="en-US" altLang="zh-CN" sz="2800" u="sng" dirty="0">
                <a:solidFill>
                  <a:srgbClr val="FF0000"/>
                </a:solidFill>
                <a:latin typeface="楷体" panose="02010609060101010101" pitchFamily="49" charset="-122"/>
                <a:ea typeface="楷体" panose="02010609060101010101" pitchFamily="49" charset="-122"/>
                <a:cs typeface="+mn-ea"/>
              </a:rPr>
              <a:t>86</a:t>
            </a:r>
            <a:r>
              <a:rPr lang="zh-CN" altLang="en-US" sz="2800" u="sng" dirty="0">
                <a:solidFill>
                  <a:srgbClr val="FF0000"/>
                </a:solidFill>
                <a:latin typeface="楷体" panose="02010609060101010101" pitchFamily="49" charset="-122"/>
                <a:ea typeface="楷体" panose="02010609060101010101" pitchFamily="49" charset="-122"/>
                <a:cs typeface="+mn-ea"/>
              </a:rPr>
              <a:t>年至最新年份的增长率的算数平均数。</a:t>
            </a:r>
            <a:endParaRPr lang="zh-CN" altLang="en-US" sz="28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886700" cy="1009652"/>
          </a:xfrm>
        </p:spPr>
        <p:txBody>
          <a:bodyPr>
            <a:normAutofit/>
          </a:bodyPr>
          <a:lstStyle/>
          <a:p>
            <a:r>
              <a:rPr lang="zh-CN" altLang="zh-CN" sz="2800" dirty="0">
                <a:latin typeface="隶书" panose="02010509060101010101" pitchFamily="49" charset="-122"/>
                <a:ea typeface="隶书" panose="02010509060101010101" pitchFamily="49" charset="-122"/>
              </a:rPr>
              <a:t>农村增长率</a:t>
            </a:r>
            <a:endParaRPr lang="zh-CN" altLang="zh-CN" sz="2800" dirty="0">
              <a:latin typeface="隶书" panose="02010509060101010101" pitchFamily="49" charset="-122"/>
              <a:ea typeface="隶书" panose="02010509060101010101" pitchFamily="49" charset="-122"/>
            </a:endParaRPr>
          </a:p>
        </p:txBody>
      </p:sp>
      <p:sp>
        <p:nvSpPr>
          <p:cNvPr id="3" name="内容占位符 2"/>
          <p:cNvSpPr>
            <a:spLocks noGrp="1"/>
          </p:cNvSpPr>
          <p:nvPr>
            <p:ph idx="1"/>
          </p:nvPr>
        </p:nvSpPr>
        <p:spPr/>
        <p:txBody>
          <a:bodyPr>
            <a:normAutofit/>
          </a:bodyPr>
          <a:lstStyle/>
          <a:p>
            <a:r>
              <a:rPr lang="zh-CN" altLang="en-US" dirty="0">
                <a:latin typeface="楷体" panose="02010609060101010101" pitchFamily="49" charset="-122"/>
                <a:ea typeface="楷体" panose="02010609060101010101" pitchFamily="49" charset="-122"/>
                <a:cs typeface="+mn-ea"/>
              </a:rPr>
              <a:t>农村增长率所需数据：农村居民消费价格指数，农村居民家庭人均纯收入、农村居民人均可支配收入。</a:t>
            </a:r>
            <a:endParaRPr lang="zh-CN" altLang="en-US" dirty="0">
              <a:latin typeface="楷体" panose="02010609060101010101" pitchFamily="49" charset="-122"/>
              <a:ea typeface="楷体" panose="02010609060101010101" pitchFamily="49" charset="-122"/>
              <a:cs typeface="+mn-ea"/>
            </a:endParaRPr>
          </a:p>
          <a:p>
            <a:endParaRPr lang="zh-CN" altLang="en-US" dirty="0">
              <a:latin typeface="楷体" panose="02010609060101010101" pitchFamily="49" charset="-122"/>
              <a:ea typeface="楷体" panose="02010609060101010101" pitchFamily="49" charset="-122"/>
              <a:cs typeface="+mn-ea"/>
            </a:endParaRPr>
          </a:p>
          <a:p>
            <a:r>
              <a:rPr lang="zh-CN" altLang="en-US" dirty="0">
                <a:latin typeface="楷体" panose="02010609060101010101" pitchFamily="49" charset="-122"/>
                <a:ea typeface="楷体" panose="02010609060101010101" pitchFamily="49" charset="-122"/>
                <a:cs typeface="+mn-ea"/>
              </a:rPr>
              <a:t>计算方法：农村实际收入等于农村居民家庭人均纯收入除以农村居民消费价格指数，</a:t>
            </a:r>
            <a:r>
              <a:rPr lang="zh-CN" altLang="en-US" dirty="0">
                <a:latin typeface="楷体" panose="02010609060101010101" pitchFamily="49" charset="-122"/>
                <a:ea typeface="楷体" panose="02010609060101010101" pitchFamily="49" charset="-122"/>
                <a:cs typeface="Times New Roman" panose="02020603050405020304" pitchFamily="18" charset="0"/>
              </a:rPr>
              <a:t>T</a:t>
            </a:r>
            <a:r>
              <a:rPr lang="zh-CN" altLang="en-US" dirty="0">
                <a:latin typeface="楷体" panose="02010609060101010101" pitchFamily="49" charset="-122"/>
                <a:ea typeface="楷体" panose="02010609060101010101" pitchFamily="49" charset="-122"/>
                <a:cs typeface="+mn-ea"/>
              </a:rPr>
              <a:t>年农村增长率等于</a:t>
            </a:r>
            <a:r>
              <a:rPr lang="zh-CN" altLang="en-US" dirty="0">
                <a:latin typeface="楷体" panose="02010609060101010101" pitchFamily="49" charset="-122"/>
                <a:ea typeface="楷体" panose="02010609060101010101" pitchFamily="49" charset="-122"/>
                <a:cs typeface="Times New Roman" panose="02020603050405020304" pitchFamily="18" charset="0"/>
              </a:rPr>
              <a:t>T</a:t>
            </a:r>
            <a:r>
              <a:rPr lang="zh-CN" altLang="en-US" dirty="0">
                <a:latin typeface="楷体" panose="02010609060101010101" pitchFamily="49" charset="-122"/>
                <a:ea typeface="楷体" panose="02010609060101010101" pitchFamily="49" charset="-122"/>
                <a:cs typeface="+mn-ea"/>
              </a:rPr>
              <a:t>年农村实际收入与</a:t>
            </a:r>
            <a:r>
              <a:rPr lang="zh-CN" altLang="en-US" dirty="0">
                <a:latin typeface="楷体" panose="02010609060101010101" pitchFamily="49" charset="-122"/>
                <a:ea typeface="楷体" panose="02010609060101010101" pitchFamily="49" charset="-122"/>
                <a:cs typeface="Times New Roman" panose="02020603050405020304" pitchFamily="18" charset="0"/>
              </a:rPr>
              <a:t>T-1</a:t>
            </a:r>
            <a:r>
              <a:rPr lang="zh-CN" altLang="en-US" dirty="0">
                <a:latin typeface="楷体" panose="02010609060101010101" pitchFamily="49" charset="-122"/>
                <a:ea typeface="楷体" panose="02010609060101010101" pitchFamily="49" charset="-122"/>
                <a:cs typeface="+mn-ea"/>
              </a:rPr>
              <a:t>年农村实际收入差值除以</a:t>
            </a:r>
            <a:r>
              <a:rPr lang="zh-CN" altLang="en-US" dirty="0">
                <a:latin typeface="楷体" panose="02010609060101010101" pitchFamily="49" charset="-122"/>
                <a:ea typeface="楷体" panose="02010609060101010101" pitchFamily="49" charset="-122"/>
                <a:cs typeface="Times New Roman" panose="02020603050405020304" pitchFamily="18" charset="0"/>
              </a:rPr>
              <a:t>T-1</a:t>
            </a:r>
            <a:r>
              <a:rPr lang="zh-CN" altLang="en-US" dirty="0">
                <a:latin typeface="楷体" panose="02010609060101010101" pitchFamily="49" charset="-122"/>
                <a:ea typeface="楷体" panose="02010609060101010101" pitchFamily="49" charset="-122"/>
                <a:cs typeface="+mn-ea"/>
              </a:rPr>
              <a:t>年农村实际收入。</a:t>
            </a:r>
            <a:endParaRPr lang="zh-CN" altLang="en-US" dirty="0">
              <a:latin typeface="楷体" panose="02010609060101010101" pitchFamily="49" charset="-122"/>
              <a:ea typeface="楷体" panose="02010609060101010101" pitchFamily="49" charset="-122"/>
              <a:cs typeface="+mn-ea"/>
            </a:endParaRPr>
          </a:p>
        </p:txBody>
      </p:sp>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7566" y="195444"/>
            <a:ext cx="6545148" cy="690676"/>
          </a:xfrm>
        </p:spPr>
        <p:txBody>
          <a:bodyPr/>
          <a:lstStyle/>
          <a:p>
            <a:r>
              <a:rPr lang="zh-CN" altLang="zh-CN" sz="2800" dirty="0">
                <a:latin typeface="隶书" panose="02010509060101010101" pitchFamily="49" charset="-122"/>
                <a:ea typeface="隶书" panose="02010509060101010101" pitchFamily="49" charset="-122"/>
              </a:rPr>
              <a:t>城镇增长率</a:t>
            </a:r>
            <a:endParaRPr lang="zh-CN" altLang="zh-CN" sz="2800" dirty="0">
              <a:latin typeface="隶书" panose="02010509060101010101" pitchFamily="49" charset="-122"/>
              <a:ea typeface="隶书" panose="02010509060101010101" pitchFamily="49" charset="-122"/>
            </a:endParaRPr>
          </a:p>
        </p:txBody>
      </p:sp>
      <p:sp>
        <p:nvSpPr>
          <p:cNvPr id="3" name="内容占位符 2"/>
          <p:cNvSpPr>
            <a:spLocks noGrp="1"/>
          </p:cNvSpPr>
          <p:nvPr>
            <p:ph idx="1"/>
          </p:nvPr>
        </p:nvSpPr>
        <p:spPr/>
        <p:txBody>
          <a:bodyPr/>
          <a:lstStyle/>
          <a:p>
            <a:pPr algn="just"/>
            <a:r>
              <a:rPr lang="zh-CN" altLang="en-US" dirty="0">
                <a:latin typeface="楷体" panose="02010609060101010101" pitchFamily="49" charset="-122"/>
                <a:ea typeface="楷体" panose="02010609060101010101" pitchFamily="49" charset="-122"/>
                <a:cs typeface="+mn-ea"/>
              </a:rPr>
              <a:t>城镇增长率所需数据：城市居民消费价格指数，城镇单位在岗职工平均工资。</a:t>
            </a:r>
            <a:endParaRPr lang="zh-CN" altLang="en-US" dirty="0">
              <a:latin typeface="楷体" panose="02010609060101010101" pitchFamily="49" charset="-122"/>
              <a:ea typeface="楷体" panose="02010609060101010101" pitchFamily="49" charset="-122"/>
              <a:cs typeface="+mn-ea"/>
            </a:endParaRPr>
          </a:p>
          <a:p>
            <a:pPr algn="just"/>
            <a:r>
              <a:rPr lang="zh-CN" altLang="en-US" dirty="0">
                <a:latin typeface="楷体" panose="02010609060101010101" pitchFamily="49" charset="-122"/>
                <a:ea typeface="楷体" panose="02010609060101010101" pitchFamily="49" charset="-122"/>
                <a:cs typeface="+mn-ea"/>
              </a:rPr>
              <a:t>其计算方法：城镇实际工资等于城镇单位在岗职工平均工资除以城市居民消费价格指数，</a:t>
            </a:r>
            <a:r>
              <a:rPr lang="zh-CN" altLang="en-US" dirty="0">
                <a:latin typeface="楷体" panose="02010609060101010101" pitchFamily="49" charset="-122"/>
                <a:ea typeface="楷体" panose="02010609060101010101" pitchFamily="49" charset="-122"/>
                <a:cs typeface="Times New Roman" panose="02020603050405020304" pitchFamily="18" charset="0"/>
              </a:rPr>
              <a:t>T</a:t>
            </a:r>
            <a:r>
              <a:rPr lang="zh-CN" altLang="en-US" dirty="0">
                <a:latin typeface="楷体" panose="02010609060101010101" pitchFamily="49" charset="-122"/>
                <a:ea typeface="楷体" panose="02010609060101010101" pitchFamily="49" charset="-122"/>
                <a:cs typeface="+mn-ea"/>
              </a:rPr>
              <a:t>年城镇增长率等于</a:t>
            </a:r>
            <a:r>
              <a:rPr lang="zh-CN" altLang="en-US" dirty="0">
                <a:latin typeface="楷体" panose="02010609060101010101" pitchFamily="49" charset="-122"/>
                <a:ea typeface="楷体" panose="02010609060101010101" pitchFamily="49" charset="-122"/>
                <a:cs typeface="Times New Roman" panose="02020603050405020304" pitchFamily="18" charset="0"/>
              </a:rPr>
              <a:t>T</a:t>
            </a:r>
            <a:r>
              <a:rPr lang="zh-CN" altLang="en-US" dirty="0">
                <a:latin typeface="楷体" panose="02010609060101010101" pitchFamily="49" charset="-122"/>
                <a:ea typeface="楷体" panose="02010609060101010101" pitchFamily="49" charset="-122"/>
                <a:cs typeface="+mn-ea"/>
              </a:rPr>
              <a:t>年城镇实际工资与</a:t>
            </a:r>
            <a:r>
              <a:rPr lang="zh-CN" altLang="en-US" dirty="0">
                <a:latin typeface="楷体" panose="02010609060101010101" pitchFamily="49" charset="-122"/>
                <a:ea typeface="楷体" panose="02010609060101010101" pitchFamily="49" charset="-122"/>
                <a:cs typeface="Times New Roman" panose="02020603050405020304" pitchFamily="18" charset="0"/>
              </a:rPr>
              <a:t>T-1</a:t>
            </a:r>
            <a:r>
              <a:rPr lang="zh-CN" altLang="en-US" dirty="0">
                <a:latin typeface="楷体" panose="02010609060101010101" pitchFamily="49" charset="-122"/>
                <a:ea typeface="楷体" panose="02010609060101010101" pitchFamily="49" charset="-122"/>
                <a:cs typeface="+mn-ea"/>
              </a:rPr>
              <a:t>年城镇实际工资除以</a:t>
            </a:r>
            <a:r>
              <a:rPr lang="zh-CN" altLang="en-US" dirty="0">
                <a:latin typeface="楷体" panose="02010609060101010101" pitchFamily="49" charset="-122"/>
                <a:ea typeface="楷体" panose="02010609060101010101" pitchFamily="49" charset="-122"/>
                <a:cs typeface="Times New Roman" panose="02020603050405020304" pitchFamily="18" charset="0"/>
              </a:rPr>
              <a:t>T-1</a:t>
            </a:r>
            <a:r>
              <a:rPr lang="zh-CN" altLang="en-US" dirty="0">
                <a:latin typeface="楷体" panose="02010609060101010101" pitchFamily="49" charset="-122"/>
                <a:ea typeface="楷体" panose="02010609060101010101" pitchFamily="49" charset="-122"/>
                <a:cs typeface="+mn-ea"/>
              </a:rPr>
              <a:t>年城镇实际工资。</a:t>
            </a:r>
            <a:endParaRPr lang="zh-CN" altLang="en-US" dirty="0">
              <a:latin typeface="楷体" panose="02010609060101010101" pitchFamily="49" charset="-122"/>
              <a:ea typeface="楷体" panose="02010609060101010101" pitchFamily="49" charset="-122"/>
              <a:cs typeface="+mn-ea"/>
            </a:endParaRPr>
          </a:p>
          <a:p>
            <a:pPr algn="just"/>
            <a:endParaRPr lang="zh-CN" altLang="en-US" dirty="0"/>
          </a:p>
        </p:txBody>
      </p:sp>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029" y="97204"/>
            <a:ext cx="7091903" cy="832078"/>
          </a:xfrm>
        </p:spPr>
        <p:txBody>
          <a:bodyPr>
            <a:normAutofit/>
          </a:bodyPr>
          <a:lstStyle/>
          <a:p>
            <a:r>
              <a:rPr lang="zh-CN" altLang="zh-CN" sz="2800" dirty="0">
                <a:latin typeface="隶书" panose="02010509060101010101" pitchFamily="49" charset="-122"/>
                <a:ea typeface="隶书" panose="02010509060101010101" pitchFamily="49" charset="-122"/>
              </a:rPr>
              <a:t>台湾增长率</a:t>
            </a:r>
            <a:endParaRPr lang="zh-CN" altLang="zh-CN" sz="2800" dirty="0">
              <a:latin typeface="隶书" panose="02010509060101010101" pitchFamily="49" charset="-122"/>
              <a:ea typeface="隶书" panose="02010509060101010101" pitchFamily="49" charset="-122"/>
            </a:endParaRPr>
          </a:p>
        </p:txBody>
      </p:sp>
      <p:sp>
        <p:nvSpPr>
          <p:cNvPr id="3" name="内容占位符 2"/>
          <p:cNvSpPr>
            <a:spLocks noGrp="1"/>
          </p:cNvSpPr>
          <p:nvPr>
            <p:ph idx="1"/>
          </p:nvPr>
        </p:nvSpPr>
        <p:spPr/>
        <p:txBody>
          <a:bodyPr>
            <a:normAutofit/>
          </a:bodyPr>
          <a:lstStyle/>
          <a:p>
            <a:pPr algn="just"/>
            <a:r>
              <a:rPr lang="zh-CN" altLang="en-US" dirty="0">
                <a:latin typeface="楷体" panose="02010609060101010101" pitchFamily="49" charset="-122"/>
                <a:ea typeface="楷体" panose="02010609060101010101" pitchFamily="49" charset="-122"/>
                <a:cs typeface="+mn-ea"/>
              </a:rPr>
              <a:t>台湾增长率所需数据：消费者价格指数、台湾经常性薪资。</a:t>
            </a:r>
            <a:endParaRPr lang="zh-CN" altLang="en-US" dirty="0">
              <a:latin typeface="楷体" panose="02010609060101010101" pitchFamily="49" charset="-122"/>
              <a:ea typeface="楷体" panose="02010609060101010101" pitchFamily="49" charset="-122"/>
              <a:cs typeface="+mn-ea"/>
            </a:endParaRPr>
          </a:p>
          <a:p>
            <a:pPr algn="just"/>
            <a:endParaRPr lang="zh-CN" altLang="en-US" dirty="0">
              <a:latin typeface="楷体" panose="02010609060101010101" pitchFamily="49" charset="-122"/>
              <a:ea typeface="楷体" panose="02010609060101010101" pitchFamily="49" charset="-122"/>
              <a:cs typeface="+mn-ea"/>
            </a:endParaRPr>
          </a:p>
          <a:p>
            <a:pPr algn="just"/>
            <a:r>
              <a:rPr lang="zh-CN" altLang="en-US" dirty="0">
                <a:latin typeface="楷体" panose="02010609060101010101" pitchFamily="49" charset="-122"/>
                <a:ea typeface="楷体" panose="02010609060101010101" pitchFamily="49" charset="-122"/>
                <a:cs typeface="+mn-ea"/>
              </a:rPr>
              <a:t>计算方法：消费者价格指数调整为</a:t>
            </a:r>
            <a:r>
              <a:rPr lang="zh-CN" altLang="en-US" dirty="0">
                <a:latin typeface="楷体" panose="02010609060101010101" pitchFamily="49" charset="-122"/>
                <a:ea typeface="楷体" panose="02010609060101010101" pitchFamily="49" charset="-122"/>
                <a:cs typeface="Times New Roman" panose="02020603050405020304" pitchFamily="18" charset="0"/>
              </a:rPr>
              <a:t>19</a:t>
            </a:r>
            <a:r>
              <a:rPr lang="en-US" altLang="zh-CN" u="sng" dirty="0">
                <a:solidFill>
                  <a:srgbClr val="FF0000"/>
                </a:solidFill>
                <a:latin typeface="楷体" panose="02010609060101010101" pitchFamily="49" charset="-122"/>
                <a:ea typeface="楷体" panose="02010609060101010101" pitchFamily="49" charset="-122"/>
                <a:cs typeface="Times New Roman" panose="02020603050405020304" pitchFamily="18" charset="0"/>
              </a:rPr>
              <a:t>85</a:t>
            </a:r>
            <a:r>
              <a:rPr lang="zh-CN" altLang="en-US" dirty="0">
                <a:latin typeface="楷体" panose="02010609060101010101" pitchFamily="49" charset="-122"/>
                <a:ea typeface="楷体" panose="02010609060101010101" pitchFamily="49" charset="-122"/>
                <a:cs typeface="+mn-ea"/>
              </a:rPr>
              <a:t>年为基期，实际薪资水平等于经常性薪资除以实际消费者价格指数，</a:t>
            </a:r>
            <a:r>
              <a:rPr lang="zh-CN" altLang="en-US" dirty="0">
                <a:latin typeface="楷体" panose="02010609060101010101" pitchFamily="49" charset="-122"/>
                <a:ea typeface="楷体" panose="02010609060101010101" pitchFamily="49" charset="-122"/>
                <a:cs typeface="Times New Roman" panose="02020603050405020304" pitchFamily="18" charset="0"/>
              </a:rPr>
              <a:t>T</a:t>
            </a:r>
            <a:r>
              <a:rPr lang="zh-CN" altLang="en-US" dirty="0">
                <a:latin typeface="楷体" panose="02010609060101010101" pitchFamily="49" charset="-122"/>
                <a:ea typeface="楷体" panose="02010609060101010101" pitchFamily="49" charset="-122"/>
                <a:cs typeface="+mn-ea"/>
              </a:rPr>
              <a:t>年实际薪资增长率等于</a:t>
            </a:r>
            <a:r>
              <a:rPr lang="zh-CN" altLang="en-US" dirty="0">
                <a:latin typeface="楷体" panose="02010609060101010101" pitchFamily="49" charset="-122"/>
                <a:ea typeface="楷体" panose="02010609060101010101" pitchFamily="49" charset="-122"/>
                <a:cs typeface="Times New Roman" panose="02020603050405020304" pitchFamily="18" charset="0"/>
              </a:rPr>
              <a:t>T</a:t>
            </a:r>
            <a:r>
              <a:rPr lang="zh-CN" altLang="en-US" dirty="0">
                <a:latin typeface="楷体" panose="02010609060101010101" pitchFamily="49" charset="-122"/>
                <a:ea typeface="楷体" panose="02010609060101010101" pitchFamily="49" charset="-122"/>
                <a:cs typeface="+mn-ea"/>
              </a:rPr>
              <a:t>年实际薪资与</a:t>
            </a:r>
            <a:r>
              <a:rPr lang="zh-CN" altLang="en-US" dirty="0">
                <a:latin typeface="楷体" panose="02010609060101010101" pitchFamily="49" charset="-122"/>
                <a:ea typeface="楷体" panose="02010609060101010101" pitchFamily="49" charset="-122"/>
                <a:cs typeface="Times New Roman" panose="02020603050405020304" pitchFamily="18" charset="0"/>
              </a:rPr>
              <a:t>T-1</a:t>
            </a:r>
            <a:r>
              <a:rPr lang="zh-CN" altLang="en-US" dirty="0">
                <a:latin typeface="楷体" panose="02010609060101010101" pitchFamily="49" charset="-122"/>
                <a:ea typeface="楷体" panose="02010609060101010101" pitchFamily="49" charset="-122"/>
                <a:cs typeface="+mn-ea"/>
              </a:rPr>
              <a:t>年实际薪资的差值除以 </a:t>
            </a:r>
            <a:r>
              <a:rPr lang="zh-CN" altLang="en-US" dirty="0">
                <a:latin typeface="楷体" panose="02010609060101010101" pitchFamily="49" charset="-122"/>
                <a:ea typeface="楷体" panose="02010609060101010101" pitchFamily="49" charset="-122"/>
                <a:cs typeface="Times New Roman" panose="02020603050405020304" pitchFamily="18" charset="0"/>
              </a:rPr>
              <a:t>T-1</a:t>
            </a:r>
            <a:r>
              <a:rPr lang="zh-CN" altLang="en-US" dirty="0">
                <a:latin typeface="楷体" panose="02010609060101010101" pitchFamily="49" charset="-122"/>
                <a:ea typeface="楷体" panose="02010609060101010101" pitchFamily="49" charset="-122"/>
                <a:cs typeface="+mn-ea"/>
              </a:rPr>
              <a:t>年实际薪资。最终得到的台湾的增长率。</a:t>
            </a:r>
            <a:endParaRPr lang="zh-CN" altLang="en-US" dirty="0">
              <a:latin typeface="楷体" panose="02010609060101010101" pitchFamily="49" charset="-122"/>
              <a:ea typeface="楷体" panose="02010609060101010101" pitchFamily="49" charset="-122"/>
              <a:cs typeface="+mn-ea"/>
            </a:endParaRPr>
          </a:p>
        </p:txBody>
      </p:sp>
      <p:sp>
        <p:nvSpPr>
          <p:cNvPr id="5" name="页脚占位符 4"/>
          <p:cNvSpPr>
            <a:spLocks noGrp="1"/>
          </p:cNvSpPr>
          <p:nvPr>
            <p:ph type="ftr" sz="quarter" idx="11"/>
          </p:nvPr>
        </p:nvSpPr>
        <p:spPr/>
        <p:txBody>
          <a:bodyPr/>
          <a:lstStyle/>
          <a:p>
            <a:r>
              <a:rPr lang="zh-CN" altLang="en-US" dirty="0"/>
              <a:t>人力资本与劳动经济研究中心</a:t>
            </a:r>
            <a:endParaRPr lang="zh-CN" altLang="en-US" dirty="0"/>
          </a:p>
        </p:txBody>
      </p:sp>
      <p:sp>
        <p:nvSpPr>
          <p:cNvPr id="6" name="灯片编号占位符 5"/>
          <p:cNvSpPr>
            <a:spLocks noGrp="1"/>
          </p:cNvSpPr>
          <p:nvPr>
            <p:ph type="sldNum" sz="quarter" idx="12"/>
          </p:nvPr>
        </p:nvSpPr>
        <p:spPr/>
        <p:txBody>
          <a:bodyPr/>
          <a:lstStyle/>
          <a:p>
            <a:fld id="{BAA96E2D-D756-4A9B-9836-67D2D6F4BDF9}" type="slidenum">
              <a:rPr lang="zh-CN" altLang="en-US" smtClean="0"/>
            </a:fld>
            <a:endParaRPr lang="zh-CN" altLang="en-US"/>
          </a:p>
        </p:txBody>
      </p:sp>
      <p:sp>
        <p:nvSpPr>
          <p:cNvPr id="4" name="矩形 3"/>
          <p:cNvSpPr/>
          <p:nvPr/>
        </p:nvSpPr>
        <p:spPr>
          <a:xfrm>
            <a:off x="628650" y="5501487"/>
            <a:ext cx="5211683" cy="523220"/>
          </a:xfrm>
          <a:prstGeom prst="rect">
            <a:avLst/>
          </a:prstGeom>
        </p:spPr>
        <p:txBody>
          <a:bodyPr wrap="none">
            <a:spAutoFit/>
          </a:bodyPr>
          <a:lstStyle/>
          <a:p>
            <a:pPr algn="just"/>
            <a:r>
              <a:rPr lang="zh-CN" altLang="en-US" sz="2800" u="sng" dirty="0">
                <a:solidFill>
                  <a:srgbClr val="FF0000"/>
                </a:solidFill>
                <a:latin typeface="楷体" panose="02010609060101010101" pitchFamily="49" charset="-122"/>
                <a:ea typeface="楷体" panose="02010609060101010101" pitchFamily="49" charset="-122"/>
                <a:cs typeface="+mn-ea"/>
              </a:rPr>
              <a:t>平均增长率的计算与大陆一样。</a:t>
            </a:r>
            <a:endParaRPr lang="zh-CN" altLang="en-US" sz="2800" u="sng" dirty="0">
              <a:solidFill>
                <a:srgbClr val="FF0000"/>
              </a:solidFill>
              <a:latin typeface="楷体" panose="02010609060101010101" pitchFamily="49" charset="-122"/>
              <a:ea typeface="楷体" panose="02010609060101010101" pitchFamily="49" charset="-122"/>
              <a:cs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483123"/>
            <a:ext cx="9058225" cy="5891753"/>
          </a:xfrm>
        </p:spPr>
      </p:pic>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4" name="灯片编号占位符 3"/>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167164"/>
            <a:ext cx="6686550" cy="879212"/>
          </a:xfrm>
        </p:spPr>
        <p:txBody>
          <a:bodyPr/>
          <a:lstStyle/>
          <a:p>
            <a:r>
              <a:rPr lang="zh-CN" altLang="zh-CN" sz="3600" b="1" dirty="0">
                <a:latin typeface="隶书" panose="02010509060101010101" pitchFamily="49" charset="-122"/>
                <a:ea typeface="隶书" panose="02010509060101010101" pitchFamily="49" charset="-122"/>
              </a:rPr>
              <a:t>香港增长率</a:t>
            </a:r>
            <a:endParaRPr lang="zh-CN" altLang="zh-CN" sz="3600" b="1" dirty="0">
              <a:latin typeface="隶书" panose="02010509060101010101" pitchFamily="49" charset="-122"/>
              <a:ea typeface="隶书" panose="02010509060101010101" pitchFamily="49" charset="-122"/>
            </a:endParaRPr>
          </a:p>
        </p:txBody>
      </p:sp>
      <p:sp>
        <p:nvSpPr>
          <p:cNvPr id="5" name="内容占位符 4"/>
          <p:cNvSpPr>
            <a:spLocks noGrp="1"/>
          </p:cNvSpPr>
          <p:nvPr>
            <p:ph idx="1"/>
          </p:nvPr>
        </p:nvSpPr>
        <p:spPr>
          <a:xfrm>
            <a:off x="628650" y="2598623"/>
            <a:ext cx="7886700" cy="2510705"/>
          </a:xfrm>
        </p:spPr>
        <p:txBody>
          <a:bodyPr/>
          <a:lstStyle/>
          <a:p>
            <a:pPr algn="just"/>
            <a:r>
              <a:rPr lang="zh-CN" altLang="en-US" dirty="0">
                <a:latin typeface="楷体" panose="02010609060101010101" pitchFamily="49" charset="-122"/>
                <a:ea typeface="楷体" panose="02010609060101010101" pitchFamily="49" charset="-122"/>
                <a:cs typeface="+mn-ea"/>
              </a:rPr>
              <a:t>以实际工资指数为基础（</a:t>
            </a:r>
            <a:r>
              <a:rPr lang="en-US" altLang="zh-CN" dirty="0">
                <a:latin typeface="楷体" panose="02010609060101010101" pitchFamily="49" charset="-122"/>
                <a:ea typeface="楷体" panose="02010609060101010101" pitchFamily="49" charset="-122"/>
                <a:cs typeface="Times New Roman" panose="02020603050405020304" pitchFamily="18" charset="0"/>
              </a:rPr>
              <a:t>19</a:t>
            </a:r>
            <a:r>
              <a:rPr lang="en-US" altLang="zh-CN" u="sng" dirty="0">
                <a:solidFill>
                  <a:srgbClr val="FF0000"/>
                </a:solidFill>
                <a:latin typeface="楷体" panose="02010609060101010101" pitchFamily="49" charset="-122"/>
                <a:ea typeface="楷体" panose="02010609060101010101" pitchFamily="49" charset="-122"/>
                <a:cs typeface="Times New Roman" panose="02020603050405020304" pitchFamily="18" charset="0"/>
              </a:rPr>
              <a:t>85</a:t>
            </a:r>
            <a:r>
              <a:rPr lang="zh-CN" altLang="en-US" dirty="0">
                <a:latin typeface="楷体" panose="02010609060101010101" pitchFamily="49" charset="-122"/>
                <a:ea typeface="楷体" panose="02010609060101010101" pitchFamily="49" charset="-122"/>
                <a:cs typeface="+mn-ea"/>
              </a:rPr>
              <a:t>年第一季度为基期</a:t>
            </a:r>
            <a:r>
              <a:rPr lang="en-US" altLang="zh-CN" dirty="0">
                <a:latin typeface="楷体" panose="02010609060101010101" pitchFamily="49" charset="-122"/>
                <a:ea typeface="楷体" panose="02010609060101010101" pitchFamily="49" charset="-122"/>
                <a:cs typeface="+mn-ea"/>
              </a:rPr>
              <a:t>-</a:t>
            </a:r>
            <a:r>
              <a:rPr lang="zh-CN" altLang="en-US" dirty="0">
                <a:latin typeface="楷体" panose="02010609060101010101" pitchFamily="49" charset="-122"/>
                <a:ea typeface="楷体" panose="02010609060101010101" pitchFamily="49" charset="-122"/>
                <a:cs typeface="+mn-ea"/>
              </a:rPr>
              <a:t>薪金指数）经过换算，算出香港的工资的实际</a:t>
            </a:r>
            <a:r>
              <a:rPr lang="zh-CN" altLang="en-US" dirty="0">
                <a:latin typeface="楷体" panose="02010609060101010101" pitchFamily="49" charset="-122"/>
                <a:ea typeface="楷体" panose="02010609060101010101" pitchFamily="49" charset="-122"/>
                <a:cs typeface="Times New Roman" panose="02020603050405020304" pitchFamily="18" charset="0"/>
              </a:rPr>
              <a:t>增长率</a:t>
            </a:r>
            <a:endParaRPr lang="zh-CN" altLang="en-US" dirty="0">
              <a:latin typeface="楷体" panose="02010609060101010101" pitchFamily="49" charset="-122"/>
              <a:ea typeface="楷体" panose="02010609060101010101" pitchFamily="49" charset="-122"/>
              <a:cs typeface="+mn-ea"/>
            </a:endParaRPr>
          </a:p>
        </p:txBody>
      </p:sp>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BAA96E2D-D756-4A9B-9836-67D2D6F4BDF9}" type="slidenum">
              <a:rPr lang="zh-CN" altLang="en-US" smtClean="0"/>
            </a:fld>
            <a:endParaRPr lang="zh-CN" altLang="en-US"/>
          </a:p>
        </p:txBody>
      </p:sp>
      <p:sp>
        <p:nvSpPr>
          <p:cNvPr id="2" name="矩形 1"/>
          <p:cNvSpPr/>
          <p:nvPr/>
        </p:nvSpPr>
        <p:spPr>
          <a:xfrm>
            <a:off x="628650" y="4516543"/>
            <a:ext cx="4493538" cy="461665"/>
          </a:xfrm>
          <a:prstGeom prst="rect">
            <a:avLst/>
          </a:prstGeom>
        </p:spPr>
        <p:txBody>
          <a:bodyPr wrap="none">
            <a:spAutoFit/>
          </a:bodyPr>
          <a:lstStyle/>
          <a:p>
            <a:pPr algn="just"/>
            <a:r>
              <a:rPr lang="zh-CN" altLang="en-US" sz="2400" u="sng" dirty="0">
                <a:solidFill>
                  <a:srgbClr val="FF0000"/>
                </a:solidFill>
                <a:latin typeface="楷体" panose="02010609060101010101" pitchFamily="49" charset="-122"/>
                <a:ea typeface="楷体" panose="02010609060101010101" pitchFamily="49" charset="-122"/>
                <a:cs typeface="+mn-ea"/>
              </a:rPr>
              <a:t>平均增长率的计算与大陆一样。</a:t>
            </a:r>
            <a:endParaRPr lang="zh-CN" altLang="en-US" sz="2400" u="sng" dirty="0">
              <a:solidFill>
                <a:srgbClr val="FF0000"/>
              </a:solidFill>
              <a:latin typeface="楷体" panose="02010609060101010101" pitchFamily="49" charset="-122"/>
              <a:ea typeface="楷体" panose="02010609060101010101" pitchFamily="49" charset="-122"/>
              <a:cs typeface="+mn-e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ctrTitle"/>
          </p:nvPr>
        </p:nvSpPr>
        <p:spPr>
          <a:xfrm>
            <a:off x="827584" y="2276872"/>
            <a:ext cx="7772400" cy="1470025"/>
          </a:xfrm>
        </p:spPr>
        <p:txBody>
          <a:bodyPr/>
          <a:lstStyle/>
          <a:p>
            <a:pPr eaLnBrk="1" hangingPunct="1"/>
            <a:r>
              <a:rPr lang="en-US" altLang="zh-CN" dirty="0">
                <a:latin typeface="Times New Roman" panose="02020603050405020304" pitchFamily="18" charset="0"/>
                <a:cs typeface="Times New Roman" panose="02020603050405020304" pitchFamily="18" charset="0"/>
              </a:rPr>
              <a:t>LCI</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rot="5400000">
            <a:off x="-1247803" y="1276830"/>
            <a:ext cx="6858001" cy="4317235"/>
          </a:xfrm>
          <a:prstGeom prst="rect">
            <a:avLst/>
          </a:prstGeom>
        </p:spPr>
      </p:pic>
      <p:pic>
        <p:nvPicPr>
          <p:cNvPr id="5" name="图片 4"/>
          <p:cNvPicPr>
            <a:picLocks noChangeAspect="1"/>
          </p:cNvPicPr>
          <p:nvPr/>
        </p:nvPicPr>
        <p:blipFill>
          <a:blip r:embed="rId2"/>
          <a:stretch>
            <a:fillRect/>
          </a:stretch>
        </p:blipFill>
        <p:spPr>
          <a:xfrm rot="5400000">
            <a:off x="3246629" y="1064722"/>
            <a:ext cx="6858001" cy="4783323"/>
          </a:xfrm>
          <a:prstGeom prst="rect">
            <a:avLst/>
          </a:prstGeom>
        </p:spPr>
      </p:pic>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ChangeArrowheads="1"/>
          </p:cNvSpPr>
          <p:nvPr>
            <p:ph type="title"/>
          </p:nvPr>
        </p:nvSpPr>
        <p:spPr>
          <a:xfrm>
            <a:off x="17811" y="106631"/>
            <a:ext cx="7139037" cy="600441"/>
          </a:xfrm>
        </p:spPr>
        <p:txBody>
          <a:bodyPr>
            <a:normAutofit/>
          </a:bodyPr>
          <a:lstStyle/>
          <a:p>
            <a:r>
              <a:rPr lang="zh-CN" altLang="en-US" sz="2800" dirty="0">
                <a:latin typeface="隶书" panose="02010509060101010101" pitchFamily="49" charset="-122"/>
                <a:ea typeface="隶书" panose="02010509060101010101" pitchFamily="49" charset="-122"/>
              </a:rPr>
              <a:t>计算原理</a:t>
            </a:r>
            <a:endParaRPr lang="zh-CN" altLang="en-US" sz="2800" dirty="0">
              <a:latin typeface="隶书" panose="02010509060101010101" pitchFamily="49" charset="-122"/>
              <a:ea typeface="隶书" panose="02010509060101010101" pitchFamily="49" charset="-122"/>
            </a:endParaRPr>
          </a:p>
        </p:txBody>
      </p:sp>
      <p:sp>
        <p:nvSpPr>
          <p:cNvPr id="3074" name="内容占位符 4"/>
          <p:cNvSpPr>
            <a:spLocks noGrp="1" noChangeArrowheads="1"/>
          </p:cNvSpPr>
          <p:nvPr>
            <p:ph idx="1"/>
          </p:nvPr>
        </p:nvSpPr>
        <p:spPr>
          <a:xfrm>
            <a:off x="457200" y="2143501"/>
            <a:ext cx="8229600" cy="3031814"/>
          </a:xfrm>
        </p:spPr>
        <p:txBody>
          <a:bodyPr>
            <a:normAutofit/>
          </a:bodyPr>
          <a:lstStyle/>
          <a:p>
            <a:r>
              <a:rPr lang="zh-CN" altLang="en-US" sz="2400" dirty="0">
                <a:latin typeface="楷体" panose="02010609060101010101" pitchFamily="49" charset="-122"/>
                <a:ea typeface="楷体" panose="02010609060101010101" pitchFamily="49" charset="-122"/>
              </a:rPr>
              <a:t>生活成本指数是指商品和服务的典型消费组合在当期的成本与基期的成本之比，以当前价格达到一个与基期相同的消费者效用水平的所花成本与基期的比值。</a:t>
            </a:r>
            <a:r>
              <a:rPr lang="en-US" altLang="zh-CN" sz="2400" dirty="0">
                <a:latin typeface="楷体" panose="02010609060101010101" pitchFamily="49" charset="-122"/>
                <a:ea typeface="楷体" panose="02010609060101010101" pitchFamily="49" charset="-122"/>
              </a:rPr>
              <a:t>CPI</a:t>
            </a:r>
            <a:r>
              <a:rPr lang="zh-CN" altLang="en-US" sz="2400" dirty="0">
                <a:latin typeface="楷体" panose="02010609060101010101" pitchFamily="49" charset="-122"/>
                <a:ea typeface="楷体" panose="02010609060101010101" pitchFamily="49" charset="-122"/>
              </a:rPr>
              <a:t>仅能作为一个衡量本省物价变化情况的指数，不能进行省域之间的比较。</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我们项目人力资本的计算是从</a:t>
            </a:r>
            <a:r>
              <a:rPr lang="en-US" altLang="zh-CN" sz="2400" dirty="0">
                <a:latin typeface="楷体" panose="02010609060101010101" pitchFamily="49" charset="-122"/>
                <a:ea typeface="楷体" panose="02010609060101010101" pitchFamily="49" charset="-122"/>
              </a:rPr>
              <a:t>1985</a:t>
            </a:r>
            <a:r>
              <a:rPr lang="zh-CN" altLang="en-US" sz="2400" dirty="0">
                <a:latin typeface="楷体" panose="02010609060101010101" pitchFamily="49" charset="-122"/>
                <a:ea typeface="楷体" panose="02010609060101010101" pitchFamily="49" charset="-122"/>
              </a:rPr>
              <a:t>年开始的，故</a:t>
            </a:r>
            <a:r>
              <a:rPr lang="zh-CN" altLang="en-US" sz="2400" dirty="0">
                <a:solidFill>
                  <a:srgbClr val="FF0000"/>
                </a:solidFill>
                <a:latin typeface="楷体" panose="02010609060101010101" pitchFamily="49" charset="-122"/>
                <a:ea typeface="楷体" panose="02010609060101010101" pitchFamily="49" charset="-122"/>
              </a:rPr>
              <a:t>生活成本指数选定</a:t>
            </a:r>
            <a:r>
              <a:rPr lang="en-US" altLang="zh-CN" sz="2400" dirty="0">
                <a:solidFill>
                  <a:srgbClr val="FF0000"/>
                </a:solidFill>
                <a:latin typeface="楷体" panose="02010609060101010101" pitchFamily="49" charset="-122"/>
                <a:ea typeface="楷体" panose="02010609060101010101" pitchFamily="49" charset="-122"/>
              </a:rPr>
              <a:t>1985</a:t>
            </a:r>
            <a:r>
              <a:rPr lang="zh-CN" altLang="en-US" sz="2400" dirty="0">
                <a:solidFill>
                  <a:srgbClr val="FF0000"/>
                </a:solidFill>
                <a:latin typeface="楷体" panose="02010609060101010101" pitchFamily="49" charset="-122"/>
                <a:ea typeface="楷体" panose="02010609060101010101" pitchFamily="49" charset="-122"/>
              </a:rPr>
              <a:t>年的北京生活成本</a:t>
            </a:r>
            <a:r>
              <a:rPr lang="zh-CN" altLang="en-US" sz="2400" dirty="0">
                <a:latin typeface="楷体" panose="02010609060101010101" pitchFamily="49" charset="-122"/>
                <a:ea typeface="楷体" panose="02010609060101010101" pitchFamily="49" charset="-122"/>
              </a:rPr>
              <a:t>作为基值，其他省份各个年份的生活成本除以此基值以得到生活成本指数。</a:t>
            </a:r>
            <a:endParaRPr lang="zh-CN" altLang="en-US" sz="2400" dirty="0">
              <a:latin typeface="楷体" panose="02010609060101010101" pitchFamily="49" charset="-122"/>
              <a:ea typeface="楷体" panose="02010609060101010101" pitchFamily="49" charset="-122"/>
            </a:endParaRPr>
          </a:p>
        </p:txBody>
      </p:sp>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4" name="灯片编号占位符 3"/>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311" y="1508388"/>
            <a:ext cx="9047162" cy="3289856"/>
          </a:xfrm>
        </p:spPr>
        <p:txBody>
          <a:bodyPr>
            <a:normAutofit/>
          </a:bodyPr>
          <a:lstStyle/>
          <a:p>
            <a:r>
              <a:rPr lang="zh-CN" altLang="en-US" sz="2400" dirty="0">
                <a:latin typeface="楷体" panose="02010609060101010101" pitchFamily="49" charset="-122"/>
                <a:ea typeface="楷体" panose="02010609060101010101" pitchFamily="49" charset="-122"/>
              </a:rPr>
              <a:t>各省历年的生活成本是由</a:t>
            </a:r>
            <a:r>
              <a:rPr lang="en-US" altLang="zh-CN" sz="2400" dirty="0">
                <a:solidFill>
                  <a:srgbClr val="FF0000"/>
                </a:solidFill>
                <a:latin typeface="楷体" panose="02010609060101010101" pitchFamily="49" charset="-122"/>
                <a:ea typeface="楷体" panose="02010609060101010101" pitchFamily="49" charset="-122"/>
              </a:rPr>
              <a:t>1990</a:t>
            </a:r>
            <a:r>
              <a:rPr lang="zh-CN" altLang="en-US" sz="2400" dirty="0">
                <a:solidFill>
                  <a:srgbClr val="FF0000"/>
                </a:solidFill>
                <a:latin typeface="楷体" panose="02010609060101010101" pitchFamily="49" charset="-122"/>
                <a:ea typeface="楷体" panose="02010609060101010101" pitchFamily="49" charset="-122"/>
              </a:rPr>
              <a:t>年的生活成本和</a:t>
            </a:r>
            <a:r>
              <a:rPr lang="en-US" altLang="zh-CN" sz="2400" dirty="0">
                <a:solidFill>
                  <a:srgbClr val="FF0000"/>
                </a:solidFill>
                <a:latin typeface="楷体" panose="02010609060101010101" pitchFamily="49" charset="-122"/>
                <a:ea typeface="楷体" panose="02010609060101010101" pitchFamily="49" charset="-122"/>
              </a:rPr>
              <a:t>CPI</a:t>
            </a:r>
            <a:r>
              <a:rPr lang="zh-CN" altLang="en-US" sz="2400" dirty="0">
                <a:solidFill>
                  <a:srgbClr val="FF0000"/>
                </a:solidFill>
                <a:latin typeface="楷体" panose="02010609060101010101" pitchFamily="49" charset="-122"/>
                <a:ea typeface="楷体" panose="02010609060101010101" pitchFamily="49" charset="-122"/>
              </a:rPr>
              <a:t>比例相乘而得的</a:t>
            </a:r>
            <a:r>
              <a:rPr lang="zh-CN" altLang="en-US" sz="2400" dirty="0">
                <a:latin typeface="楷体" panose="02010609060101010101" pitchFamily="49" charset="-122"/>
                <a:ea typeface="楷体" panose="02010609060101010101" pitchFamily="49" charset="-122"/>
              </a:rPr>
              <a:t>（因为</a:t>
            </a:r>
            <a:r>
              <a:rPr lang="en-US" altLang="zh-CN" sz="2400" dirty="0">
                <a:latin typeface="楷体" panose="02010609060101010101" pitchFamily="49" charset="-122"/>
                <a:ea typeface="楷体" panose="02010609060101010101" pitchFamily="49" charset="-122"/>
              </a:rPr>
              <a:t>1990</a:t>
            </a:r>
            <a:r>
              <a:rPr lang="zh-CN" altLang="en-US" sz="2400" dirty="0">
                <a:latin typeface="楷体" panose="02010609060101010101" pitchFamily="49" charset="-122"/>
                <a:ea typeface="楷体" panose="02010609060101010101" pitchFamily="49" charset="-122"/>
              </a:rPr>
              <a:t>年国家统计局发布了一些特定商品的价格数据）</a:t>
            </a:r>
            <a:endParaRPr lang="zh-CN" altLang="en-US" sz="2400" dirty="0">
              <a:latin typeface="楷体" panose="02010609060101010101" pitchFamily="49" charset="-122"/>
              <a:ea typeface="楷体" panose="02010609060101010101" pitchFamily="49" charset="-122"/>
            </a:endParaRPr>
          </a:p>
          <a:p>
            <a:r>
              <a:rPr lang="en-US" altLang="zh-CN" sz="2400" dirty="0" err="1">
                <a:solidFill>
                  <a:srgbClr val="FF0000"/>
                </a:solidFill>
                <a:latin typeface="楷体" panose="02010609060101010101" pitchFamily="49" charset="-122"/>
                <a:ea typeface="楷体" panose="02010609060101010101" pitchFamily="49" charset="-122"/>
              </a:rPr>
              <a:t>COST</a:t>
            </a:r>
            <a:r>
              <a:rPr lang="en-US" altLang="zh-CN" sz="2400" baseline="-25000" dirty="0" err="1">
                <a:solidFill>
                  <a:srgbClr val="FF0000"/>
                </a:solidFill>
                <a:latin typeface="楷体" panose="02010609060101010101" pitchFamily="49" charset="-122"/>
                <a:ea typeface="楷体" panose="02010609060101010101" pitchFamily="49" charset="-122"/>
              </a:rPr>
              <a:t>t</a:t>
            </a:r>
            <a:r>
              <a:rPr lang="en-US" altLang="zh-CN" sz="2400" dirty="0">
                <a:solidFill>
                  <a:srgbClr val="FF0000"/>
                </a:solidFill>
                <a:latin typeface="楷体" panose="02010609060101010101" pitchFamily="49" charset="-122"/>
                <a:ea typeface="楷体" panose="02010609060101010101" pitchFamily="49" charset="-122"/>
              </a:rPr>
              <a:t>=(</a:t>
            </a:r>
            <a:r>
              <a:rPr lang="en-US" altLang="zh-CN" sz="2400" dirty="0" err="1">
                <a:solidFill>
                  <a:srgbClr val="FF0000"/>
                </a:solidFill>
                <a:latin typeface="楷体" panose="02010609060101010101" pitchFamily="49" charset="-122"/>
                <a:ea typeface="楷体" panose="02010609060101010101" pitchFamily="49" charset="-122"/>
              </a:rPr>
              <a:t>CPI</a:t>
            </a:r>
            <a:r>
              <a:rPr lang="en-US" altLang="zh-CN" sz="2400" baseline="-25000" dirty="0" err="1">
                <a:solidFill>
                  <a:srgbClr val="FF0000"/>
                </a:solidFill>
                <a:latin typeface="楷体" panose="02010609060101010101" pitchFamily="49" charset="-122"/>
                <a:ea typeface="楷体" panose="02010609060101010101" pitchFamily="49" charset="-122"/>
              </a:rPr>
              <a:t>t</a:t>
            </a:r>
            <a:r>
              <a:rPr lang="en-US" altLang="zh-CN" sz="2400" dirty="0">
                <a:solidFill>
                  <a:srgbClr val="FF0000"/>
                </a:solidFill>
                <a:latin typeface="楷体" panose="02010609060101010101" pitchFamily="49" charset="-122"/>
                <a:ea typeface="楷体" panose="02010609060101010101" pitchFamily="49" charset="-122"/>
              </a:rPr>
              <a:t>/CPI</a:t>
            </a:r>
            <a:r>
              <a:rPr lang="en-US" altLang="zh-CN" sz="2400" baseline="-25000" dirty="0">
                <a:solidFill>
                  <a:srgbClr val="FF0000"/>
                </a:solidFill>
                <a:latin typeface="楷体" panose="02010609060101010101" pitchFamily="49" charset="-122"/>
                <a:ea typeface="楷体" panose="02010609060101010101" pitchFamily="49" charset="-122"/>
              </a:rPr>
              <a:t>1990</a:t>
            </a:r>
            <a:r>
              <a:rPr lang="en-US" altLang="zh-CN" sz="2400" dirty="0">
                <a:solidFill>
                  <a:srgbClr val="FF0000"/>
                </a:solidFill>
                <a:latin typeface="楷体" panose="02010609060101010101" pitchFamily="49" charset="-122"/>
                <a:ea typeface="楷体" panose="02010609060101010101" pitchFamily="49" charset="-122"/>
              </a:rPr>
              <a:t>)*COST</a:t>
            </a:r>
            <a:r>
              <a:rPr lang="en-US" altLang="zh-CN" sz="2400" baseline="-25000" dirty="0">
                <a:solidFill>
                  <a:srgbClr val="FF0000"/>
                </a:solidFill>
                <a:latin typeface="楷体" panose="02010609060101010101" pitchFamily="49" charset="-122"/>
                <a:ea typeface="楷体" panose="02010609060101010101" pitchFamily="49" charset="-122"/>
              </a:rPr>
              <a:t>1990</a:t>
            </a:r>
            <a:endParaRPr lang="en-US" altLang="zh-CN" sz="2400" baseline="-25000" dirty="0">
              <a:solidFill>
                <a:srgbClr val="FF0000"/>
              </a:solidFill>
              <a:latin typeface="楷体" panose="02010609060101010101" pitchFamily="49" charset="-122"/>
              <a:ea typeface="楷体" panose="02010609060101010101" pitchFamily="49" charset="-122"/>
            </a:endParaRPr>
          </a:p>
          <a:p>
            <a:r>
              <a:rPr lang="en-US" altLang="zh-CN" sz="2400" dirty="0" err="1">
                <a:solidFill>
                  <a:srgbClr val="FF0000"/>
                </a:solidFill>
                <a:latin typeface="楷体" panose="02010609060101010101" pitchFamily="49" charset="-122"/>
                <a:ea typeface="楷体" panose="02010609060101010101" pitchFamily="49" charset="-122"/>
              </a:rPr>
              <a:t>LivingCostIndex</a:t>
            </a:r>
            <a:r>
              <a:rPr lang="en-US" altLang="zh-CN" sz="2400" baseline="-25000" dirty="0" err="1">
                <a:solidFill>
                  <a:srgbClr val="FF0000"/>
                </a:solidFill>
                <a:latin typeface="楷体" panose="02010609060101010101" pitchFamily="49" charset="-122"/>
                <a:ea typeface="楷体" panose="02010609060101010101" pitchFamily="49" charset="-122"/>
              </a:rPr>
              <a:t>year,province</a:t>
            </a:r>
            <a:r>
              <a:rPr lang="en-US" altLang="zh-CN" sz="2400" dirty="0">
                <a:solidFill>
                  <a:srgbClr val="FF0000"/>
                </a:solidFill>
                <a:latin typeface="楷体" panose="02010609060101010101" pitchFamily="49" charset="-122"/>
                <a:ea typeface="楷体" panose="02010609060101010101" pitchFamily="49" charset="-122"/>
              </a:rPr>
              <a:t>=     </a:t>
            </a:r>
            <a:endParaRPr lang="en-US" altLang="zh-CN" sz="2400" dirty="0">
              <a:solidFill>
                <a:srgbClr val="FF0000"/>
              </a:solidFill>
              <a:latin typeface="楷体" panose="02010609060101010101" pitchFamily="49" charset="-122"/>
              <a:ea typeface="楷体" panose="02010609060101010101" pitchFamily="49" charset="-122"/>
            </a:endParaRPr>
          </a:p>
          <a:p>
            <a:pPr>
              <a:buFontTx/>
              <a:buNone/>
            </a:pPr>
            <a:r>
              <a:rPr lang="en-US" altLang="zh-CN" sz="2400" dirty="0">
                <a:solidFill>
                  <a:srgbClr val="FF0000"/>
                </a:solidFill>
                <a:latin typeface="楷体" panose="02010609060101010101" pitchFamily="49" charset="-122"/>
                <a:ea typeface="楷体" panose="02010609060101010101" pitchFamily="49" charset="-122"/>
              </a:rPr>
              <a:t>           </a:t>
            </a:r>
            <a:r>
              <a:rPr lang="en-US" altLang="zh-CN" sz="2400" dirty="0" err="1">
                <a:solidFill>
                  <a:srgbClr val="FF0000"/>
                </a:solidFill>
                <a:latin typeface="楷体" panose="02010609060101010101" pitchFamily="49" charset="-122"/>
                <a:ea typeface="楷体" panose="02010609060101010101" pitchFamily="49" charset="-122"/>
              </a:rPr>
              <a:t>Cost</a:t>
            </a:r>
            <a:r>
              <a:rPr lang="en-US" altLang="zh-CN" sz="2400" baseline="-25000" dirty="0" err="1">
                <a:solidFill>
                  <a:srgbClr val="FF0000"/>
                </a:solidFill>
                <a:latin typeface="楷体" panose="02010609060101010101" pitchFamily="49" charset="-122"/>
                <a:ea typeface="楷体" panose="02010609060101010101" pitchFamily="49" charset="-122"/>
              </a:rPr>
              <a:t>year,province</a:t>
            </a:r>
            <a:r>
              <a:rPr lang="en-US" altLang="zh-CN" sz="2400" dirty="0">
                <a:solidFill>
                  <a:srgbClr val="FF0000"/>
                </a:solidFill>
                <a:latin typeface="楷体" panose="02010609060101010101" pitchFamily="49" charset="-122"/>
                <a:ea typeface="楷体" panose="02010609060101010101" pitchFamily="49" charset="-122"/>
              </a:rPr>
              <a:t>/Cost</a:t>
            </a:r>
            <a:r>
              <a:rPr lang="en-US" altLang="zh-CN" sz="2400" baseline="-25000" dirty="0">
                <a:solidFill>
                  <a:srgbClr val="FF0000"/>
                </a:solidFill>
                <a:latin typeface="楷体" panose="02010609060101010101" pitchFamily="49" charset="-122"/>
                <a:ea typeface="楷体" panose="02010609060101010101" pitchFamily="49" charset="-122"/>
              </a:rPr>
              <a:t>1985,Beijing</a:t>
            </a:r>
            <a:r>
              <a:rPr lang="en-US" altLang="zh-CN" sz="2400" dirty="0">
                <a:solidFill>
                  <a:srgbClr val="FF0000"/>
                </a:solidFill>
                <a:latin typeface="楷体" panose="02010609060101010101" pitchFamily="49" charset="-122"/>
                <a:ea typeface="楷体" panose="02010609060101010101" pitchFamily="49" charset="-122"/>
              </a:rPr>
              <a:t>*100</a:t>
            </a:r>
            <a:endParaRPr lang="en-US" altLang="zh-CN" sz="2400" dirty="0">
              <a:solidFill>
                <a:srgbClr val="FF0000"/>
              </a:solidFill>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该指数是以</a:t>
            </a:r>
            <a:r>
              <a:rPr lang="en-US" altLang="zh-CN" sz="2400" dirty="0">
                <a:latin typeface="楷体" panose="02010609060101010101" pitchFamily="49" charset="-122"/>
                <a:ea typeface="楷体" panose="02010609060101010101" pitchFamily="49" charset="-122"/>
              </a:rPr>
              <a:t>1985</a:t>
            </a:r>
            <a:r>
              <a:rPr lang="zh-CN" altLang="en-US" sz="2400" dirty="0">
                <a:latin typeface="楷体" panose="02010609060101010101" pitchFamily="49" charset="-122"/>
                <a:ea typeface="楷体" panose="02010609060101010101" pitchFamily="49" charset="-122"/>
              </a:rPr>
              <a:t>年的北京生活成本作为基值，指数定位</a:t>
            </a:r>
            <a:r>
              <a:rPr lang="en-US" altLang="zh-CN" sz="2400" dirty="0">
                <a:latin typeface="楷体" panose="02010609060101010101" pitchFamily="49" charset="-122"/>
                <a:ea typeface="楷体" panose="02010609060101010101" pitchFamily="49" charset="-122"/>
              </a:rPr>
              <a:t>100</a:t>
            </a:r>
            <a:r>
              <a:rPr lang="zh-CN" altLang="en-US" sz="2400" dirty="0">
                <a:latin typeface="楷体" panose="02010609060101010101" pitchFamily="49" charset="-122"/>
                <a:ea typeface="楷体" panose="02010609060101010101" pitchFamily="49" charset="-122"/>
              </a:rPr>
              <a:t>，各个省份历年的</a:t>
            </a:r>
            <a:r>
              <a:rPr lang="en-US" altLang="zh-CN" sz="2400" dirty="0">
                <a:latin typeface="楷体" panose="02010609060101010101" pitchFamily="49" charset="-122"/>
                <a:ea typeface="楷体" panose="02010609060101010101" pitchFamily="49" charset="-122"/>
              </a:rPr>
              <a:t>CPI</a:t>
            </a:r>
            <a:r>
              <a:rPr lang="zh-CN" altLang="en-US" sz="2400" dirty="0">
                <a:latin typeface="楷体" panose="02010609060101010101" pitchFamily="49" charset="-122"/>
                <a:ea typeface="楷体" panose="02010609060101010101" pitchFamily="49" charset="-122"/>
              </a:rPr>
              <a:t>均从各省的统计年鉴搜集而来</a:t>
            </a:r>
            <a:r>
              <a:rPr lang="zh-CN" altLang="en-US" dirty="0"/>
              <a:t>。</a:t>
            </a:r>
            <a:endParaRPr lang="zh-CN" altLang="en-US" dirty="0"/>
          </a:p>
        </p:txBody>
      </p:sp>
      <p:sp>
        <p:nvSpPr>
          <p:cNvPr id="4" name="页脚占位符 3"/>
          <p:cNvSpPr>
            <a:spLocks noGrp="1"/>
          </p:cNvSpPr>
          <p:nvPr>
            <p:ph type="ftr" sz="quarter" idx="11"/>
          </p:nvPr>
        </p:nvSpPr>
        <p:spPr/>
        <p:txBody>
          <a:bodyPr/>
          <a:lstStyle/>
          <a:p>
            <a:r>
              <a:rPr lang="zh-CN" altLang="en-US"/>
              <a:t>人力资本与劳动经济研究中心</a:t>
            </a:r>
            <a:endParaRPr lang="zh-CN" altLang="en-US"/>
          </a:p>
        </p:txBody>
      </p:sp>
      <p:sp>
        <p:nvSpPr>
          <p:cNvPr id="5" name="灯片编号占位符 4"/>
          <p:cNvSpPr>
            <a:spLocks noGrp="1"/>
          </p:cNvSpPr>
          <p:nvPr>
            <p:ph type="sldNum" sz="quarter" idx="12"/>
          </p:nvPr>
        </p:nvSpPr>
        <p:spPr/>
        <p:txBody>
          <a:bodyPr/>
          <a:lstStyle/>
          <a:p>
            <a:fld id="{BAA96E2D-D756-4A9B-9836-67D2D6F4BDF9}" type="slidenum">
              <a:rPr lang="zh-CN" altLang="en-US" smtClean="0"/>
            </a:fld>
            <a:endParaRPr lang="zh-CN" altLang="en-US"/>
          </a:p>
        </p:txBody>
      </p:sp>
      <p:sp>
        <p:nvSpPr>
          <p:cNvPr id="11" name="标题 1"/>
          <p:cNvSpPr>
            <a:spLocks noGrp="1" noChangeArrowheads="1"/>
          </p:cNvSpPr>
          <p:nvPr>
            <p:ph type="title"/>
          </p:nvPr>
        </p:nvSpPr>
        <p:spPr>
          <a:xfrm>
            <a:off x="17811" y="106631"/>
            <a:ext cx="7139037" cy="600441"/>
          </a:xfrm>
        </p:spPr>
        <p:txBody>
          <a:bodyPr>
            <a:normAutofit/>
          </a:bodyPr>
          <a:lstStyle/>
          <a:p>
            <a:r>
              <a:rPr lang="zh-CN" altLang="en-US" sz="2800" dirty="0">
                <a:latin typeface="隶书" panose="02010509060101010101" pitchFamily="49" charset="-122"/>
                <a:ea typeface="隶书" panose="02010509060101010101" pitchFamily="49" charset="-122"/>
              </a:rPr>
              <a:t>计算原理</a:t>
            </a:r>
            <a:endParaRPr lang="zh-CN" altLang="en-US" sz="2800" dirty="0">
              <a:latin typeface="隶书" panose="02010509060101010101" pitchFamily="49" charset="-122"/>
              <a:ea typeface="隶书" panose="02010509060101010101" pitchFamily="49"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94638" y="1533394"/>
            <a:ext cx="7886700" cy="4351338"/>
          </a:xfrm>
        </p:spPr>
        <p:txBody>
          <a:bodyPr>
            <a:normAutofit/>
          </a:bodyPr>
          <a:lstStyle/>
          <a:p>
            <a:r>
              <a:rPr lang="zh-CN" altLang="en-US" sz="2400" noProof="1">
                <a:latin typeface="楷体" panose="02010609060101010101" pitchFamily="49" charset="-122"/>
                <a:ea typeface="楷体" panose="02010609060101010101" pitchFamily="49" charset="-122"/>
              </a:rPr>
              <a:t>北京城镇</a:t>
            </a:r>
            <a:endParaRPr lang="zh-CN" altLang="en-US" sz="2400" noProof="1">
              <a:latin typeface="楷体" panose="02010609060101010101" pitchFamily="49" charset="-122"/>
              <a:ea typeface="楷体" panose="02010609060101010101" pitchFamily="49" charset="-122"/>
            </a:endParaRPr>
          </a:p>
          <a:p>
            <a:pPr marL="0" indent="0">
              <a:buFontTx/>
              <a:buNone/>
            </a:pPr>
            <a:r>
              <a:rPr lang="en-US" altLang="zh-CN" sz="2400" noProof="1">
                <a:latin typeface="Times New Roman" panose="02020603050405020304" pitchFamily="18" charset="0"/>
                <a:ea typeface="楷体" panose="02010609060101010101" pitchFamily="49" charset="-122"/>
                <a:cs typeface="Times New Roman" panose="02020603050405020304" pitchFamily="18" charset="0"/>
              </a:rPr>
              <a:t>UrbanCPI 2017 </a:t>
            </a:r>
            <a:r>
              <a:rPr lang="zh-CN" altLang="en-US" sz="240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635.675</a:t>
            </a:r>
            <a:endParaRPr lang="zh-CN" altLang="en-US" sz="240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marL="0" indent="0">
              <a:buFontTx/>
              <a:buNone/>
            </a:pPr>
            <a:r>
              <a:rPr lang="en-US" altLang="zh-CN" sz="2400" noProof="1">
                <a:latin typeface="Times New Roman" panose="02020603050405020304" pitchFamily="18" charset="0"/>
                <a:ea typeface="楷体" panose="02010609060101010101" pitchFamily="49" charset="-122"/>
                <a:cs typeface="Times New Roman" panose="02020603050405020304" pitchFamily="18" charset="0"/>
                <a:sym typeface="+mn-ea"/>
              </a:rPr>
              <a:t>UrbanCPI 1990 </a:t>
            </a:r>
            <a:r>
              <a:rPr lang="en-US" altLang="zh-CN" sz="240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172.503 </a:t>
            </a:r>
            <a:endParaRPr lang="en-US" altLang="zh-CN" sz="240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marL="0" indent="0">
              <a:buFontTx/>
              <a:buNone/>
            </a:pPr>
            <a:r>
              <a:rPr lang="zh-CN" altLang="en-US" sz="2400" noProof="1">
                <a:solidFill>
                  <a:schemeClr val="tx2"/>
                </a:solidFill>
                <a:latin typeface="Times New Roman" panose="02020603050405020304" pitchFamily="18" charset="0"/>
                <a:ea typeface="楷体" panose="02010609060101010101" pitchFamily="49" charset="-122"/>
                <a:cs typeface="Times New Roman" panose="02020603050405020304" pitchFamily="18" charset="0"/>
              </a:rPr>
              <a:t>living cost in 1990 </a:t>
            </a:r>
            <a:r>
              <a:rPr lang="zh-CN" altLang="en-US" sz="240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954.5</a:t>
            </a:r>
            <a:endParaRPr lang="en-US" altLang="zh-CN" sz="240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marL="0" indent="0">
              <a:buFontTx/>
              <a:buNone/>
            </a:pPr>
            <a:endParaRPr lang="zh-CN" altLang="en-US" sz="240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marL="0" indent="0">
              <a:buFontTx/>
              <a:buNone/>
            </a:pPr>
            <a:r>
              <a:rPr lang="en-US" altLang="zh-CN" sz="2400" noProof="1">
                <a:latin typeface="Times New Roman" panose="02020603050405020304" pitchFamily="18" charset="0"/>
                <a:ea typeface="楷体" panose="02010609060101010101" pitchFamily="49" charset="-122"/>
                <a:cs typeface="Times New Roman" panose="02020603050405020304" pitchFamily="18" charset="0"/>
              </a:rPr>
              <a:t>  Cost</a:t>
            </a:r>
            <a:r>
              <a:rPr lang="en-US" altLang="zh-CN" sz="2400" baseline="-25000" noProof="1">
                <a:latin typeface="Times New Roman" panose="02020603050405020304" pitchFamily="18" charset="0"/>
                <a:ea typeface="楷体" panose="02010609060101010101" pitchFamily="49" charset="-122"/>
                <a:cs typeface="Times New Roman" panose="02020603050405020304" pitchFamily="18" charset="0"/>
              </a:rPr>
              <a:t>2017</a:t>
            </a:r>
            <a:r>
              <a:rPr lang="en-US" altLang="zh-CN" sz="2400" noProof="1">
                <a:latin typeface="Times New Roman" panose="02020603050405020304" pitchFamily="18" charset="0"/>
                <a:ea typeface="楷体" panose="02010609060101010101" pitchFamily="49" charset="-122"/>
                <a:cs typeface="Times New Roman" panose="02020603050405020304" pitchFamily="18" charset="0"/>
              </a:rPr>
              <a:t>=(CPI</a:t>
            </a:r>
            <a:r>
              <a:rPr lang="en-US" altLang="zh-CN" sz="2400" baseline="-25000" noProof="1">
                <a:latin typeface="Times New Roman" panose="02020603050405020304" pitchFamily="18" charset="0"/>
                <a:ea typeface="楷体" panose="02010609060101010101" pitchFamily="49" charset="-122"/>
                <a:cs typeface="Times New Roman" panose="02020603050405020304" pitchFamily="18" charset="0"/>
              </a:rPr>
              <a:t>2017</a:t>
            </a:r>
            <a:r>
              <a:rPr lang="en-US" altLang="zh-CN" sz="2400" noProof="1">
                <a:latin typeface="Times New Roman" panose="02020603050405020304" pitchFamily="18" charset="0"/>
                <a:ea typeface="楷体" panose="02010609060101010101" pitchFamily="49" charset="-122"/>
                <a:cs typeface="Times New Roman" panose="02020603050405020304" pitchFamily="18" charset="0"/>
              </a:rPr>
              <a:t>/CPI</a:t>
            </a:r>
            <a:r>
              <a:rPr lang="en-US" altLang="zh-CN" sz="2400" baseline="-25000" noProof="1">
                <a:latin typeface="Times New Roman" panose="02020603050405020304" pitchFamily="18" charset="0"/>
                <a:ea typeface="楷体" panose="02010609060101010101" pitchFamily="49" charset="-122"/>
                <a:cs typeface="Times New Roman" panose="02020603050405020304" pitchFamily="18" charset="0"/>
              </a:rPr>
              <a:t>1990</a:t>
            </a:r>
            <a:r>
              <a:rPr lang="en-US" altLang="zh-CN" sz="2400" noProof="1">
                <a:latin typeface="Times New Roman" panose="02020603050405020304" pitchFamily="18" charset="0"/>
                <a:ea typeface="楷体" panose="02010609060101010101" pitchFamily="49" charset="-122"/>
                <a:cs typeface="Times New Roman" panose="02020603050405020304" pitchFamily="18" charset="0"/>
              </a:rPr>
              <a:t>)*Cost</a:t>
            </a:r>
            <a:r>
              <a:rPr lang="en-US" altLang="zh-CN" sz="2400" baseline="-25000" noProof="1">
                <a:latin typeface="Times New Roman" panose="02020603050405020304" pitchFamily="18" charset="0"/>
                <a:ea typeface="楷体" panose="02010609060101010101" pitchFamily="49" charset="-122"/>
                <a:cs typeface="Times New Roman" panose="02020603050405020304" pitchFamily="18" charset="0"/>
              </a:rPr>
              <a:t>1990</a:t>
            </a:r>
            <a:endParaRPr lang="en-US" altLang="zh-CN" sz="2400" baseline="-25000" noProof="1">
              <a:latin typeface="Times New Roman" panose="02020603050405020304" pitchFamily="18" charset="0"/>
              <a:ea typeface="楷体" panose="02010609060101010101" pitchFamily="49" charset="-122"/>
              <a:cs typeface="Times New Roman" panose="02020603050405020304" pitchFamily="18" charset="0"/>
            </a:endParaRPr>
          </a:p>
          <a:p>
            <a:pPr marL="0" indent="0">
              <a:buFontTx/>
              <a:buNone/>
            </a:pPr>
            <a:r>
              <a:rPr lang="en-US" altLang="zh-CN" sz="2400" noProof="1">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noProof="1">
                <a:latin typeface="Times New Roman" panose="02020603050405020304" pitchFamily="18" charset="0"/>
                <a:ea typeface="楷体" panose="02010609060101010101" pitchFamily="49" charset="-122"/>
                <a:cs typeface="Times New Roman" panose="02020603050405020304" pitchFamily="18" charset="0"/>
                <a:sym typeface="+mn-ea"/>
              </a:rPr>
              <a:t>635.675</a:t>
            </a:r>
            <a:r>
              <a:rPr lang="en-US" altLang="zh-CN" sz="2400" noProof="1">
                <a:latin typeface="Times New Roman" panose="02020603050405020304" pitchFamily="18" charset="0"/>
                <a:ea typeface="楷体" panose="02010609060101010101" pitchFamily="49" charset="-122"/>
                <a:cs typeface="Times New Roman" panose="02020603050405020304" pitchFamily="18" charset="0"/>
                <a:sym typeface="+mn-ea"/>
              </a:rPr>
              <a:t>/172.503)*</a:t>
            </a:r>
            <a:r>
              <a:rPr lang="zh-CN" altLang="en-US" sz="2400" noProof="1">
                <a:latin typeface="Times New Roman" panose="02020603050405020304" pitchFamily="18" charset="0"/>
                <a:ea typeface="楷体" panose="02010609060101010101" pitchFamily="49" charset="-122"/>
                <a:cs typeface="Times New Roman" panose="02020603050405020304" pitchFamily="18" charset="0"/>
                <a:sym typeface="+mn-ea"/>
              </a:rPr>
              <a:t>954.5</a:t>
            </a:r>
            <a:r>
              <a:rPr lang="en-US" altLang="zh-CN" sz="2400" noProof="1">
                <a:latin typeface="Times New Roman" panose="02020603050405020304" pitchFamily="18" charset="0"/>
                <a:ea typeface="楷体" panose="02010609060101010101" pitchFamily="49" charset="-122"/>
                <a:cs typeface="Times New Roman" panose="02020603050405020304" pitchFamily="18" charset="0"/>
                <a:sym typeface="+mn-ea"/>
              </a:rPr>
              <a:t>=3517.34</a:t>
            </a:r>
            <a:endParaRPr lang="en-US" altLang="zh-CN" sz="2400" noProof="1">
              <a:latin typeface="Times New Roman" panose="02020603050405020304" pitchFamily="18" charset="0"/>
              <a:ea typeface="楷体" panose="02010609060101010101" pitchFamily="49" charset="-122"/>
              <a:cs typeface="Times New Roman" panose="02020603050405020304" pitchFamily="18" charset="0"/>
              <a:sym typeface="+mn-ea"/>
            </a:endParaRPr>
          </a:p>
          <a:p>
            <a:pPr marL="0" indent="0">
              <a:buFontTx/>
              <a:buNone/>
            </a:pPr>
            <a:r>
              <a:rPr lang="en-US" altLang="zh-CN" sz="2400" noProof="1">
                <a:latin typeface="Times New Roman" panose="02020603050405020304" pitchFamily="18" charset="0"/>
                <a:ea typeface="楷体" panose="02010609060101010101" pitchFamily="49" charset="-122"/>
                <a:cs typeface="Times New Roman" panose="02020603050405020304" pitchFamily="18" charset="0"/>
              </a:rPr>
              <a:t>  LCI</a:t>
            </a:r>
            <a:r>
              <a:rPr lang="en-US" altLang="zh-CN" sz="2400" baseline="-25000" noProof="1">
                <a:latin typeface="Times New Roman" panose="02020603050405020304" pitchFamily="18" charset="0"/>
                <a:ea typeface="楷体" panose="02010609060101010101" pitchFamily="49" charset="-122"/>
                <a:cs typeface="Times New Roman" panose="02020603050405020304" pitchFamily="18" charset="0"/>
              </a:rPr>
              <a:t>2017,BJ</a:t>
            </a:r>
            <a:r>
              <a:rPr lang="en-US" altLang="zh-CN" sz="2400" noProof="1">
                <a:latin typeface="Times New Roman" panose="02020603050405020304" pitchFamily="18" charset="0"/>
                <a:ea typeface="楷体" panose="02010609060101010101" pitchFamily="49" charset="-122"/>
                <a:cs typeface="Times New Roman" panose="02020603050405020304" pitchFamily="18" charset="0"/>
              </a:rPr>
              <a:t>=Cost</a:t>
            </a:r>
            <a:r>
              <a:rPr lang="en-US" altLang="zh-CN" sz="2400" baseline="-25000" noProof="1">
                <a:latin typeface="Times New Roman" panose="02020603050405020304" pitchFamily="18" charset="0"/>
                <a:ea typeface="楷体" panose="02010609060101010101" pitchFamily="49" charset="-122"/>
                <a:cs typeface="Times New Roman" panose="02020603050405020304" pitchFamily="18" charset="0"/>
              </a:rPr>
              <a:t>2017,BJ</a:t>
            </a:r>
            <a:r>
              <a:rPr lang="en-US" altLang="zh-CN" sz="2400" noProof="1">
                <a:latin typeface="Times New Roman" panose="02020603050405020304" pitchFamily="18" charset="0"/>
                <a:ea typeface="楷体" panose="02010609060101010101" pitchFamily="49" charset="-122"/>
                <a:cs typeface="Times New Roman" panose="02020603050405020304" pitchFamily="18" charset="0"/>
              </a:rPr>
              <a:t>/Cost</a:t>
            </a:r>
            <a:r>
              <a:rPr lang="en-US" altLang="zh-CN" sz="2400" baseline="-25000" noProof="1">
                <a:latin typeface="Times New Roman" panose="02020603050405020304" pitchFamily="18" charset="0"/>
                <a:ea typeface="楷体" panose="02010609060101010101" pitchFamily="49" charset="-122"/>
                <a:cs typeface="Times New Roman" panose="02020603050405020304" pitchFamily="18" charset="0"/>
              </a:rPr>
              <a:t>1985,BJ</a:t>
            </a:r>
            <a:r>
              <a:rPr lang="en-US" altLang="zh-CN" sz="2400" noProof="1">
                <a:latin typeface="Times New Roman" panose="02020603050405020304" pitchFamily="18" charset="0"/>
                <a:ea typeface="楷体" panose="02010609060101010101" pitchFamily="49" charset="-122"/>
                <a:cs typeface="Times New Roman" panose="02020603050405020304" pitchFamily="18" charset="0"/>
              </a:rPr>
              <a:t>*100</a:t>
            </a:r>
            <a:endParaRPr lang="en-US" altLang="zh-CN" sz="2400" noProof="1">
              <a:latin typeface="Times New Roman" panose="02020603050405020304" pitchFamily="18" charset="0"/>
              <a:ea typeface="楷体" panose="02010609060101010101" pitchFamily="49" charset="-122"/>
              <a:cs typeface="Times New Roman" panose="02020603050405020304" pitchFamily="18" charset="0"/>
            </a:endParaRPr>
          </a:p>
          <a:p>
            <a:pPr marL="0" indent="0">
              <a:buFontTx/>
              <a:buNone/>
            </a:pPr>
            <a:r>
              <a:rPr lang="en-US" altLang="zh-CN" sz="2400" noProof="1">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noProof="1">
                <a:latin typeface="Times New Roman" panose="02020603050405020304" pitchFamily="18" charset="0"/>
                <a:ea typeface="楷体" panose="02010609060101010101" pitchFamily="49" charset="-122"/>
                <a:cs typeface="Times New Roman" panose="02020603050405020304" pitchFamily="18" charset="0"/>
                <a:sym typeface="+mn-ea"/>
              </a:rPr>
              <a:t>3517.34/</a:t>
            </a:r>
            <a:r>
              <a:rPr lang="en-US" altLang="zh-CN" sz="2400" noProof="1">
                <a:latin typeface="Times New Roman" panose="02020603050405020304" pitchFamily="18" charset="0"/>
                <a:ea typeface="楷体" panose="02010609060101010101" pitchFamily="49" charset="-122"/>
                <a:cs typeface="Times New Roman" panose="02020603050405020304" pitchFamily="18" charset="0"/>
              </a:rPr>
              <a:t>553.32*100=635.675</a:t>
            </a:r>
            <a:endParaRPr lang="en-US" altLang="zh-CN" sz="2400"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页脚占位符 3"/>
          <p:cNvSpPr>
            <a:spLocks noGrp="1"/>
          </p:cNvSpPr>
          <p:nvPr>
            <p:ph type="ftr" sz="quarter" idx="11"/>
          </p:nvPr>
        </p:nvSpPr>
        <p:spPr/>
        <p:txBody>
          <a:bodyPr/>
          <a:lstStyle/>
          <a:p>
            <a:r>
              <a:rPr lang="zh-CN" altLang="en-US"/>
              <a:t>人力资本与劳动经济研究中心</a:t>
            </a:r>
            <a:endParaRPr lang="zh-CN" altLang="en-US"/>
          </a:p>
        </p:txBody>
      </p:sp>
      <p:sp>
        <p:nvSpPr>
          <p:cNvPr id="5" name="灯片编号占位符 4"/>
          <p:cNvSpPr>
            <a:spLocks noGrp="1"/>
          </p:cNvSpPr>
          <p:nvPr>
            <p:ph type="sldNum" sz="quarter" idx="12"/>
          </p:nvPr>
        </p:nvSpPr>
        <p:spPr/>
        <p:txBody>
          <a:bodyPr/>
          <a:lstStyle/>
          <a:p>
            <a:fld id="{BAA96E2D-D756-4A9B-9836-67D2D6F4BDF9}" type="slidenum">
              <a:rPr lang="zh-CN" altLang="en-US" smtClean="0"/>
            </a:fld>
            <a:endParaRPr lang="zh-CN" altLang="en-US"/>
          </a:p>
        </p:txBody>
      </p:sp>
      <p:sp>
        <p:nvSpPr>
          <p:cNvPr id="11" name="标题 1"/>
          <p:cNvSpPr txBox="1">
            <a:spLocks noChangeArrowheads="1"/>
          </p:cNvSpPr>
          <p:nvPr/>
        </p:nvSpPr>
        <p:spPr>
          <a:xfrm>
            <a:off x="17811" y="106631"/>
            <a:ext cx="7139037" cy="6004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a:latin typeface="隶书" panose="02010509060101010101" pitchFamily="49" charset="-122"/>
                <a:ea typeface="隶书" panose="02010509060101010101" pitchFamily="49" charset="-122"/>
              </a:rPr>
              <a:t>计算原理</a:t>
            </a:r>
            <a:endParaRPr lang="zh-CN" altLang="en-US" sz="2800" dirty="0">
              <a:latin typeface="隶书" panose="02010509060101010101" pitchFamily="49" charset="-122"/>
              <a:ea typeface="隶书" panose="02010509060101010101" pitchFamily="49"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nvSpPr>
        <p:spPr>
          <a:xfrm>
            <a:off x="457199" y="767467"/>
            <a:ext cx="8950751" cy="4525963"/>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228600" indent="-228600">
              <a:lnSpc>
                <a:spcPct val="90000"/>
              </a:lnSpc>
              <a:spcBef>
                <a:spcPts val="1000"/>
              </a:spcBef>
              <a:buFont typeface="Arial" panose="020B0604020202020204" pitchFamily="34" charset="0"/>
              <a:buChar char="•"/>
            </a:pPr>
            <a:r>
              <a:rPr lang="zh-CN" altLang="en-US" sz="2400" noProof="1">
                <a:latin typeface="楷体" panose="02010609060101010101" pitchFamily="49" charset="-122"/>
                <a:ea typeface="楷体" panose="02010609060101010101" pitchFamily="49" charset="-122"/>
              </a:rPr>
              <a:t>天津城镇</a:t>
            </a:r>
            <a:endParaRPr lang="en-US" altLang="zh-CN" sz="2400" noProof="1">
              <a:latin typeface="楷体" panose="02010609060101010101" pitchFamily="49" charset="-122"/>
              <a:ea typeface="楷体" panose="02010609060101010101" pitchFamily="49" charset="-122"/>
            </a:endParaRPr>
          </a:p>
          <a:p>
            <a:pPr marL="228600" indent="-228600">
              <a:lnSpc>
                <a:spcPct val="90000"/>
              </a:lnSpc>
              <a:spcBef>
                <a:spcPts val="1000"/>
              </a:spcBef>
              <a:buFont typeface="Arial" panose="020B0604020202020204" pitchFamily="34" charset="0"/>
              <a:buChar char="•"/>
            </a:pPr>
            <a:endParaRPr lang="zh-CN" altLang="en-US" sz="2400" noProof="1">
              <a:latin typeface="楷体" panose="02010609060101010101" pitchFamily="49" charset="-122"/>
              <a:ea typeface="楷体" panose="02010609060101010101" pitchFamily="49" charset="-122"/>
            </a:endParaRPr>
          </a:p>
          <a:p>
            <a:pPr marL="228600" indent="-228600">
              <a:lnSpc>
                <a:spcPct val="90000"/>
              </a:lnSpc>
              <a:spcBef>
                <a:spcPts val="1000"/>
              </a:spcBef>
              <a:buFont typeface="Arial" panose="020B0604020202020204" pitchFamily="34" charset="0"/>
              <a:buChar char="•"/>
            </a:pPr>
            <a:r>
              <a:rPr lang="en-US" altLang="zh-CN" sz="2400" noProof="1">
                <a:latin typeface="Times New Roman" panose="02020603050405020304" pitchFamily="18" charset="0"/>
                <a:ea typeface="楷体" panose="02010609060101010101" pitchFamily="49" charset="-122"/>
                <a:cs typeface="Times New Roman" panose="02020603050405020304" pitchFamily="18" charset="0"/>
              </a:rPr>
              <a:t>UrbanCPI 2017 </a:t>
            </a:r>
            <a:r>
              <a:rPr lang="zh-CN" altLang="en-US" sz="240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518.861</a:t>
            </a:r>
            <a:endParaRPr lang="zh-CN" altLang="en-US" sz="240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marL="228600" indent="-228600">
              <a:lnSpc>
                <a:spcPct val="90000"/>
              </a:lnSpc>
              <a:spcBef>
                <a:spcPts val="1000"/>
              </a:spcBef>
              <a:buFont typeface="Arial" panose="020B0604020202020204" pitchFamily="34" charset="0"/>
              <a:buChar char="•"/>
            </a:pPr>
            <a:r>
              <a:rPr lang="en-US" altLang="zh-CN" sz="2400" noProof="1">
                <a:latin typeface="Times New Roman" panose="02020603050405020304" pitchFamily="18" charset="0"/>
                <a:ea typeface="楷体" panose="02010609060101010101" pitchFamily="49" charset="-122"/>
                <a:cs typeface="Times New Roman" panose="02020603050405020304" pitchFamily="18" charset="0"/>
                <a:sym typeface="+mn-ea"/>
              </a:rPr>
              <a:t>UrbanCPI 1990</a:t>
            </a:r>
            <a:r>
              <a:rPr lang="en-US" altLang="zh-CN" sz="240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 157.528</a:t>
            </a:r>
            <a:endParaRPr lang="en-US" altLang="zh-CN" sz="240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marL="228600" indent="-228600">
              <a:lnSpc>
                <a:spcPct val="90000"/>
              </a:lnSpc>
              <a:spcBef>
                <a:spcPts val="1000"/>
              </a:spcBef>
              <a:buFont typeface="Arial" panose="020B0604020202020204" pitchFamily="34" charset="0"/>
              <a:buChar char="•"/>
            </a:pPr>
            <a:r>
              <a:rPr lang="zh-CN" altLang="en-US" sz="2400" noProof="1">
                <a:latin typeface="Times New Roman" panose="02020603050405020304" pitchFamily="18" charset="0"/>
                <a:ea typeface="楷体" panose="02010609060101010101" pitchFamily="49" charset="-122"/>
                <a:cs typeface="Times New Roman" panose="02020603050405020304" pitchFamily="18" charset="0"/>
              </a:rPr>
              <a:t>living cost in 1990 </a:t>
            </a:r>
            <a:r>
              <a:rPr lang="zh-CN" altLang="en-US" sz="240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895.25</a:t>
            </a:r>
            <a:endParaRPr lang="en-US" altLang="zh-CN" sz="240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marL="228600" indent="-228600">
              <a:lnSpc>
                <a:spcPct val="90000"/>
              </a:lnSpc>
              <a:spcBef>
                <a:spcPts val="1000"/>
              </a:spcBef>
              <a:buFont typeface="Arial" panose="020B0604020202020204" pitchFamily="34" charset="0"/>
              <a:buChar char="•"/>
            </a:pPr>
            <a:endParaRPr lang="zh-CN" altLang="en-US" sz="240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marL="228600" indent="-228600">
              <a:lnSpc>
                <a:spcPct val="90000"/>
              </a:lnSpc>
              <a:spcBef>
                <a:spcPts val="1000"/>
              </a:spcBef>
              <a:buFont typeface="Arial" panose="020B0604020202020204" pitchFamily="34" charset="0"/>
              <a:buChar char="•"/>
            </a:pPr>
            <a:r>
              <a:rPr lang="en-US" altLang="zh-CN" sz="2400" noProof="1">
                <a:latin typeface="Times New Roman" panose="02020603050405020304" pitchFamily="18" charset="0"/>
                <a:ea typeface="楷体" panose="02010609060101010101" pitchFamily="49" charset="-122"/>
                <a:cs typeface="Times New Roman" panose="02020603050405020304" pitchFamily="18" charset="0"/>
              </a:rPr>
              <a:t>Cost2017=(CPI2017/CPI1990)*Cost1990</a:t>
            </a:r>
            <a:endParaRPr lang="en-US" altLang="zh-CN" sz="2400" noProof="1">
              <a:latin typeface="Times New Roman" panose="02020603050405020304" pitchFamily="18" charset="0"/>
              <a:ea typeface="楷体" panose="02010609060101010101" pitchFamily="49" charset="-122"/>
              <a:cs typeface="Times New Roman" panose="02020603050405020304" pitchFamily="18" charset="0"/>
            </a:endParaRPr>
          </a:p>
          <a:p>
            <a:pPr marL="228600" indent="-228600">
              <a:lnSpc>
                <a:spcPct val="90000"/>
              </a:lnSpc>
              <a:spcBef>
                <a:spcPts val="1000"/>
              </a:spcBef>
              <a:buFont typeface="Arial" panose="020B0604020202020204" pitchFamily="34" charset="0"/>
              <a:buChar char="•"/>
            </a:pPr>
            <a:r>
              <a:rPr lang="en-US" altLang="zh-CN" sz="2400" noProof="1">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noProof="1">
                <a:latin typeface="Times New Roman" panose="02020603050405020304" pitchFamily="18" charset="0"/>
                <a:ea typeface="楷体" panose="02010609060101010101" pitchFamily="49" charset="-122"/>
                <a:cs typeface="Times New Roman" panose="02020603050405020304" pitchFamily="18" charset="0"/>
                <a:sym typeface="+mn-ea"/>
              </a:rPr>
              <a:t>518.861</a:t>
            </a:r>
            <a:r>
              <a:rPr lang="en-US" altLang="zh-CN" sz="2400" noProof="1">
                <a:latin typeface="Times New Roman" panose="02020603050405020304" pitchFamily="18" charset="0"/>
                <a:ea typeface="楷体" panose="02010609060101010101" pitchFamily="49" charset="-122"/>
                <a:cs typeface="Times New Roman" panose="02020603050405020304" pitchFamily="18" charset="0"/>
                <a:sym typeface="+mn-ea"/>
              </a:rPr>
              <a:t>/157.528)*</a:t>
            </a:r>
            <a:r>
              <a:rPr lang="zh-CN" altLang="en-US" sz="2400" noProof="1">
                <a:latin typeface="Times New Roman" panose="02020603050405020304" pitchFamily="18" charset="0"/>
                <a:ea typeface="楷体" panose="02010609060101010101" pitchFamily="49" charset="-122"/>
                <a:cs typeface="Times New Roman" panose="02020603050405020304" pitchFamily="18" charset="0"/>
                <a:sym typeface="+mn-ea"/>
              </a:rPr>
              <a:t>895.25</a:t>
            </a:r>
            <a:r>
              <a:rPr lang="en-US" altLang="zh-CN" sz="2400" noProof="1">
                <a:latin typeface="Times New Roman" panose="02020603050405020304" pitchFamily="18" charset="0"/>
                <a:ea typeface="楷体" panose="02010609060101010101" pitchFamily="49" charset="-122"/>
                <a:cs typeface="Times New Roman" panose="02020603050405020304" pitchFamily="18" charset="0"/>
                <a:sym typeface="+mn-ea"/>
              </a:rPr>
              <a:t>=2948.75</a:t>
            </a:r>
            <a:endParaRPr lang="en-US" altLang="zh-CN" sz="2400" noProof="1">
              <a:latin typeface="Times New Roman" panose="02020603050405020304" pitchFamily="18" charset="0"/>
              <a:ea typeface="楷体" panose="02010609060101010101" pitchFamily="49" charset="-122"/>
              <a:cs typeface="Times New Roman" panose="02020603050405020304" pitchFamily="18" charset="0"/>
              <a:sym typeface="+mn-ea"/>
            </a:endParaRPr>
          </a:p>
          <a:p>
            <a:pPr marL="228600" indent="-228600">
              <a:lnSpc>
                <a:spcPct val="90000"/>
              </a:lnSpc>
              <a:spcBef>
                <a:spcPts val="1000"/>
              </a:spcBef>
              <a:buFont typeface="Arial" panose="020B0604020202020204" pitchFamily="34" charset="0"/>
              <a:buChar char="•"/>
            </a:pPr>
            <a:r>
              <a:rPr lang="en-US" altLang="zh-CN" sz="2400" noProof="1">
                <a:latin typeface="Times New Roman" panose="02020603050405020304" pitchFamily="18" charset="0"/>
                <a:ea typeface="楷体" panose="02010609060101010101" pitchFamily="49" charset="-122"/>
                <a:cs typeface="Times New Roman" panose="02020603050405020304" pitchFamily="18" charset="0"/>
              </a:rPr>
              <a:t>LCI2017,BJ=Cost2017,BJ/Cost1985,BJ*100</a:t>
            </a:r>
            <a:endParaRPr lang="en-US" altLang="zh-CN" sz="2400" noProof="1">
              <a:latin typeface="Times New Roman" panose="02020603050405020304" pitchFamily="18" charset="0"/>
              <a:ea typeface="楷体" panose="02010609060101010101" pitchFamily="49" charset="-122"/>
              <a:cs typeface="Times New Roman" panose="02020603050405020304" pitchFamily="18" charset="0"/>
            </a:endParaRPr>
          </a:p>
          <a:p>
            <a:pPr marL="228600" indent="-228600">
              <a:lnSpc>
                <a:spcPct val="90000"/>
              </a:lnSpc>
              <a:spcBef>
                <a:spcPts val="1000"/>
              </a:spcBef>
              <a:buFont typeface="Arial" panose="020B0604020202020204" pitchFamily="34" charset="0"/>
              <a:buChar char="•"/>
            </a:pPr>
            <a:r>
              <a:rPr lang="en-US" altLang="zh-CN" sz="2400" noProof="1">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noProof="1">
                <a:latin typeface="Times New Roman" panose="02020603050405020304" pitchFamily="18" charset="0"/>
                <a:ea typeface="楷体" panose="02010609060101010101" pitchFamily="49" charset="-122"/>
                <a:cs typeface="Times New Roman" panose="02020603050405020304" pitchFamily="18" charset="0"/>
                <a:sym typeface="+mn-ea"/>
              </a:rPr>
              <a:t>2948.75/</a:t>
            </a:r>
            <a:r>
              <a:rPr lang="en-US" altLang="zh-CN" sz="2400" noProof="1">
                <a:latin typeface="Times New Roman" panose="02020603050405020304" pitchFamily="18" charset="0"/>
                <a:ea typeface="楷体" panose="02010609060101010101" pitchFamily="49" charset="-122"/>
                <a:cs typeface="Times New Roman" panose="02020603050405020304" pitchFamily="18" charset="0"/>
              </a:rPr>
              <a:t>553.32*100=532.92</a:t>
            </a:r>
            <a:endParaRPr lang="en-US" altLang="zh-CN" sz="2400" noProof="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页脚占位符 2"/>
          <p:cNvSpPr>
            <a:spLocks noGrp="1"/>
          </p:cNvSpPr>
          <p:nvPr>
            <p:ph type="ftr" sz="quarter" idx="11"/>
          </p:nvPr>
        </p:nvSpPr>
        <p:spPr/>
        <p:txBody>
          <a:bodyPr/>
          <a:lstStyle/>
          <a:p>
            <a:r>
              <a:rPr lang="zh-CN" altLang="en-US"/>
              <a:t>人力资本与劳动经济研究中心</a:t>
            </a:r>
            <a:endParaRPr lang="zh-CN" altLang="en-US"/>
          </a:p>
        </p:txBody>
      </p:sp>
      <p:sp>
        <p:nvSpPr>
          <p:cNvPr id="5" name="灯片编号占位符 4"/>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latin typeface="楷体" panose="02010609060101010101" pitchFamily="49" charset="-122"/>
                <a:ea typeface="楷体" panose="02010609060101010101" pitchFamily="49" charset="-122"/>
              </a:rPr>
              <a:t>明瑟参数估计</a:t>
            </a:r>
            <a:endParaRPr lang="zh-CN" altLang="en-US" dirty="0">
              <a:latin typeface="楷体" panose="02010609060101010101" pitchFamily="49" charset="-122"/>
              <a:ea typeface="楷体" panose="02010609060101010101" pitchFamily="49" charset="-122"/>
            </a:endParaRPr>
          </a:p>
        </p:txBody>
      </p:sp>
      <p:sp>
        <p:nvSpPr>
          <p:cNvPr id="4" name="副标题 3"/>
          <p:cNvSpPr>
            <a:spLocks noGrp="1"/>
          </p:cNvSpPr>
          <p:nvPr>
            <p:ph type="subTitle" idx="1"/>
          </p:nvPr>
        </p:nvSpPr>
        <p:spPr/>
        <p:txBody>
          <a:bodyPr/>
          <a:lstStyle/>
          <a:p>
            <a:endParaRPr lang="zh-CN"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0175" y="247136"/>
            <a:ext cx="6243490" cy="954627"/>
          </a:xfrm>
        </p:spPr>
        <p:txBody>
          <a:bodyPr>
            <a:normAutofit/>
          </a:bodyPr>
          <a:lstStyle/>
          <a:p>
            <a:r>
              <a:rPr lang="en-US" altLang="zh-CN" sz="2800" dirty="0">
                <a:latin typeface="Times New Roman" panose="02020603050405020304" pitchFamily="18" charset="0"/>
                <a:ea typeface="隶书" panose="02010509060101010101" pitchFamily="49" charset="-122"/>
                <a:cs typeface="Times New Roman" panose="02020603050405020304" pitchFamily="18" charset="0"/>
              </a:rPr>
              <a:t>Mincer </a:t>
            </a:r>
            <a:r>
              <a:rPr lang="zh-CN" altLang="en-US" sz="2800" dirty="0">
                <a:latin typeface="隶书" panose="02010509060101010101" pitchFamily="49" charset="-122"/>
                <a:ea typeface="隶书" panose="02010509060101010101" pitchFamily="49" charset="-122"/>
              </a:rPr>
              <a:t>方程</a:t>
            </a:r>
            <a:endParaRPr lang="zh-CN" altLang="en-US" sz="2800" dirty="0">
              <a:latin typeface="隶书" panose="02010509060101010101" pitchFamily="49" charset="-122"/>
              <a:ea typeface="隶书" panose="02010509060101010101" pitchFamily="49" charset="-122"/>
            </a:endParaRPr>
          </a:p>
        </p:txBody>
      </p:sp>
      <p:pic>
        <p:nvPicPr>
          <p:cNvPr id="4" name="Picture 1"/>
          <p:cNvPicPr>
            <a:picLocks noGrp="1" noChangeAspect="1" noChangeArrowheads="1"/>
          </p:cNvPicPr>
          <p:nvPr>
            <p:ph idx="1"/>
          </p:nvPr>
        </p:nvPicPr>
        <p:blipFill>
          <a:blip r:embed="rId1" cstate="print">
            <a:clrChange>
              <a:clrFrom>
                <a:srgbClr val="FFFFFF"/>
              </a:clrFrom>
              <a:clrTo>
                <a:srgbClr val="FFFFFF">
                  <a:alpha val="0"/>
                </a:srgbClr>
              </a:clrTo>
            </a:clrChange>
          </a:blip>
          <a:srcRect/>
          <a:stretch>
            <a:fillRect/>
          </a:stretch>
        </p:blipFill>
        <p:spPr bwMode="auto">
          <a:xfrm>
            <a:off x="334836" y="2884387"/>
            <a:ext cx="8474328" cy="836637"/>
          </a:xfrm>
          <a:prstGeom prst="rect">
            <a:avLst/>
          </a:prstGeom>
          <a:noFill/>
        </p:spPr>
      </p:pic>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0370"/>
            <a:ext cx="8229600" cy="706090"/>
          </a:xfrm>
        </p:spPr>
        <p:txBody>
          <a:bodyPr>
            <a:normAutofit/>
          </a:bodyPr>
          <a:lstStyle/>
          <a:p>
            <a:r>
              <a:rPr lang="zh-CN" altLang="en-US" sz="2800" dirty="0">
                <a:latin typeface="Times New Roman" panose="02020603050405020304" pitchFamily="18" charset="0"/>
                <a:ea typeface="隶书" panose="02010509060101010101" pitchFamily="49" charset="-122"/>
                <a:cs typeface="Times New Roman" panose="02020603050405020304" pitchFamily="18" charset="0"/>
              </a:rPr>
              <a:t>国家层面明瑟参数</a:t>
            </a:r>
            <a:endParaRPr lang="zh-CN" altLang="en-US" sz="2800" dirty="0">
              <a:latin typeface="Times New Roman" panose="02020603050405020304" pitchFamily="18" charset="0"/>
              <a:ea typeface="隶书" panose="02010509060101010101" pitchFamily="49" charset="-122"/>
              <a:cs typeface="Times New Roman" panose="02020603050405020304" pitchFamily="18" charset="0"/>
            </a:endParaRPr>
          </a:p>
        </p:txBody>
      </p:sp>
      <p:sp>
        <p:nvSpPr>
          <p:cNvPr id="3" name="内容占位符 2"/>
          <p:cNvSpPr>
            <a:spLocks noGrp="1"/>
          </p:cNvSpPr>
          <p:nvPr>
            <p:ph idx="1"/>
          </p:nvPr>
        </p:nvSpPr>
        <p:spPr/>
        <p:txBody>
          <a:bodyPr>
            <a:normAutofit/>
          </a:bodyPr>
          <a:lstStyle/>
          <a:p>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用到的数据集（微观数据集）</a:t>
            </a:r>
            <a:endParaRPr lang="en-US" altLang="zh-CN" sz="2400" dirty="0">
              <a:latin typeface="楷体" panose="02010609060101010101" pitchFamily="49" charset="-122"/>
              <a:ea typeface="楷体" panose="02010609060101010101" pitchFamily="49" charset="-122"/>
            </a:endParaRPr>
          </a:p>
          <a:p>
            <a:pPr>
              <a:buNone/>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UHS</a:t>
            </a:r>
            <a:r>
              <a:rPr lang="zh-CN" altLang="en-US" sz="2400" dirty="0">
                <a:latin typeface="楷体" panose="02010609060101010101" pitchFamily="49" charset="-122"/>
                <a:ea typeface="楷体" panose="02010609060101010101" pitchFamily="49" charset="-122"/>
              </a:rPr>
              <a:t>：中国城市住户调查</a:t>
            </a:r>
            <a:endParaRPr lang="en-US" altLang="zh-CN" sz="2400" dirty="0">
              <a:latin typeface="楷体" panose="02010609060101010101" pitchFamily="49" charset="-122"/>
              <a:ea typeface="楷体" panose="02010609060101010101" pitchFamily="49" charset="-122"/>
            </a:endParaRPr>
          </a:p>
          <a:p>
            <a:pPr>
              <a:buNone/>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CHIP</a:t>
            </a:r>
            <a:r>
              <a:rPr lang="zh-CN" altLang="en-US" sz="2400" dirty="0">
                <a:latin typeface="楷体" panose="02010609060101010101" pitchFamily="49" charset="-122"/>
                <a:ea typeface="楷体" panose="02010609060101010101" pitchFamily="49" charset="-122"/>
              </a:rPr>
              <a:t>：中国住户收入调查</a:t>
            </a:r>
            <a:endParaRPr lang="en-US" altLang="zh-CN" sz="2400" dirty="0">
              <a:latin typeface="楷体" panose="02010609060101010101" pitchFamily="49" charset="-122"/>
              <a:ea typeface="楷体" panose="02010609060101010101" pitchFamily="49" charset="-122"/>
            </a:endParaRPr>
          </a:p>
          <a:p>
            <a:pPr>
              <a:buNone/>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CHNS</a:t>
            </a:r>
            <a:r>
              <a:rPr lang="zh-CN" altLang="en-US" sz="2400" dirty="0">
                <a:latin typeface="楷体" panose="02010609060101010101" pitchFamily="49" charset="-122"/>
                <a:ea typeface="楷体" panose="02010609060101010101" pitchFamily="49" charset="-122"/>
              </a:rPr>
              <a:t>：中国健康与营养调查</a:t>
            </a:r>
            <a:endParaRPr lang="en-US" altLang="zh-CN" sz="2400" dirty="0">
              <a:latin typeface="楷体" panose="02010609060101010101" pitchFamily="49" charset="-122"/>
              <a:ea typeface="楷体" panose="02010609060101010101" pitchFamily="49" charset="-122"/>
            </a:endParaRPr>
          </a:p>
          <a:p>
            <a:pPr>
              <a:buNone/>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CHFS</a:t>
            </a:r>
            <a:r>
              <a:rPr lang="zh-CN" altLang="en-US" sz="2400" dirty="0">
                <a:latin typeface="楷体" panose="02010609060101010101" pitchFamily="49" charset="-122"/>
                <a:ea typeface="楷体" panose="02010609060101010101" pitchFamily="49" charset="-122"/>
              </a:rPr>
              <a:t>：中国家庭金融调查</a:t>
            </a:r>
            <a:endParaRPr lang="en-US" altLang="zh-CN" sz="2400" dirty="0">
              <a:latin typeface="楷体" panose="02010609060101010101" pitchFamily="49" charset="-122"/>
              <a:ea typeface="楷体" panose="02010609060101010101" pitchFamily="49" charset="-122"/>
            </a:endParaRPr>
          </a:p>
          <a:p>
            <a:pPr>
              <a:buNone/>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CFPS</a:t>
            </a:r>
            <a:r>
              <a:rPr lang="zh-CN" altLang="en-US" sz="2400" dirty="0">
                <a:latin typeface="楷体" panose="02010609060101010101" pitchFamily="49" charset="-122"/>
                <a:ea typeface="楷体" panose="02010609060101010101" pitchFamily="49" charset="-122"/>
              </a:rPr>
              <a:t>：中国家庭追踪调查</a:t>
            </a:r>
            <a:endParaRPr lang="en-US" altLang="zh-CN" sz="2400" dirty="0">
              <a:latin typeface="楷体" panose="02010609060101010101" pitchFamily="49" charset="-122"/>
              <a:ea typeface="楷体" panose="02010609060101010101" pitchFamily="49" charset="-122"/>
            </a:endParaRPr>
          </a:p>
          <a:p>
            <a:r>
              <a:rPr lang="en-US" altLang="zh-CN" sz="24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如何处理数据库？</a:t>
            </a:r>
            <a:endParaRPr lang="zh-CN" altLang="en-US" sz="2400" dirty="0">
              <a:latin typeface="楷体" panose="02010609060101010101" pitchFamily="49" charset="-122"/>
              <a:ea typeface="楷体" panose="02010609060101010101" pitchFamily="49" charset="-122"/>
            </a:endParaRPr>
          </a:p>
        </p:txBody>
      </p:sp>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BAA96E2D-D756-4A9B-9836-67D2D6F4BDF9}" type="slidenum">
              <a:rPr lang="zh-CN" altLang="en-US" smtClean="0"/>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22363"/>
            <a:ext cx="7772400" cy="2387600"/>
          </a:xfrm>
        </p:spPr>
        <p:txBody>
          <a:bodyPr/>
          <a:lstStyle/>
          <a:p>
            <a:br>
              <a:rPr lang="en-US" altLang="zh-CN"/>
            </a:br>
            <a:endParaRPr lang="zh-CN" altLang="en-US" dirty="0"/>
          </a:p>
        </p:txBody>
      </p:sp>
      <p:sp>
        <p:nvSpPr>
          <p:cNvPr id="3" name="文本占位符 2"/>
          <p:cNvSpPr>
            <a:spLocks noGrp="1"/>
          </p:cNvSpPr>
          <p:nvPr>
            <p:ph type="subTitle" idx="1"/>
          </p:nvPr>
        </p:nvSpPr>
        <p:spPr>
          <a:xfrm>
            <a:off x="2698422" y="2682082"/>
            <a:ext cx="4645058" cy="1655762"/>
          </a:xfrm>
        </p:spPr>
        <p:txBody>
          <a:bodyPr/>
          <a:lstStyle/>
          <a:p>
            <a:pPr algn="l">
              <a:spcBef>
                <a:spcPct val="0"/>
              </a:spcBef>
            </a:pPr>
            <a:r>
              <a:rPr lang="zh-CN" altLang="en-US" sz="4400" dirty="0">
                <a:latin typeface="楷体" panose="02010609060101010101" pitchFamily="49" charset="-122"/>
                <a:ea typeface="楷体" panose="02010609060101010101" pitchFamily="49" charset="-122"/>
                <a:cs typeface="+mj-cs"/>
              </a:rPr>
              <a:t>原始数据收集</a:t>
            </a:r>
            <a:endParaRPr lang="zh-CN" altLang="en-US" sz="4400" dirty="0">
              <a:latin typeface="楷体" panose="02010609060101010101" pitchFamily="49" charset="-122"/>
              <a:ea typeface="楷体" panose="02010609060101010101" pitchFamily="49" charset="-122"/>
              <a:cs typeface="+mj-cs"/>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276002"/>
            <a:ext cx="5616624" cy="5249342"/>
          </a:xfrm>
        </p:spPr>
        <p:txBody>
          <a:bodyPr>
            <a:normAutofit fontScale="92500"/>
          </a:bodyPr>
          <a:lstStyle/>
          <a:p>
            <a:pPr>
              <a:lnSpc>
                <a:spcPct val="110000"/>
              </a:lnSpc>
            </a:pPr>
            <a:r>
              <a:rPr lang="zh-CN" altLang="en-US" sz="2800" dirty="0"/>
              <a:t>第一步：主要模型</a:t>
            </a:r>
            <a:endParaRPr lang="en-US" altLang="zh-CN" sz="2800" dirty="0"/>
          </a:p>
          <a:p>
            <a:pPr marL="0" indent="0">
              <a:lnSpc>
                <a:spcPct val="110000"/>
              </a:lnSpc>
              <a:buNone/>
            </a:pPr>
            <a:endParaRPr lang="en-US" altLang="zh-CN" sz="2800" dirty="0"/>
          </a:p>
          <a:p>
            <a:pPr>
              <a:lnSpc>
                <a:spcPct val="120000"/>
              </a:lnSpc>
            </a:pPr>
            <a:r>
              <a:rPr lang="zh-CN" altLang="en-US" sz="2800" dirty="0"/>
              <a:t>第二步：根据模型的变量从各调查问卷中寻找相关问卷问题并获得相关数据。</a:t>
            </a:r>
            <a:endParaRPr lang="en-US" altLang="zh-CN" sz="2800" dirty="0"/>
          </a:p>
          <a:p>
            <a:pPr marL="0" indent="0">
              <a:lnSpc>
                <a:spcPct val="120000"/>
              </a:lnSpc>
              <a:buNone/>
            </a:pPr>
            <a:r>
              <a:rPr lang="zh-CN" altLang="en-US" sz="2800" dirty="0"/>
              <a:t>     注</a:t>
            </a:r>
            <a:r>
              <a:rPr lang="en-US" altLang="zh-CN" sz="2800" dirty="0"/>
              <a:t>1</a:t>
            </a:r>
            <a:r>
              <a:rPr lang="zh-CN" altLang="en-US" sz="2800" dirty="0"/>
              <a:t>：若</a:t>
            </a:r>
            <a:r>
              <a:rPr lang="en-US" altLang="zh-CN" sz="2800" dirty="0"/>
              <a:t>Sch&lt;10</a:t>
            </a:r>
            <a:r>
              <a:rPr lang="zh-CN" altLang="en-US" sz="2800" dirty="0"/>
              <a:t>，那么</a:t>
            </a:r>
            <a:r>
              <a:rPr lang="en-US" altLang="zh-CN" sz="2800" dirty="0"/>
              <a:t>Exp=Age-16</a:t>
            </a:r>
            <a:endParaRPr lang="zh-CN" altLang="en-US" sz="2800" dirty="0"/>
          </a:p>
          <a:p>
            <a:pPr marL="0" indent="0">
              <a:lnSpc>
                <a:spcPct val="120000"/>
              </a:lnSpc>
              <a:buNone/>
            </a:pPr>
            <a:r>
              <a:rPr lang="zh-CN" altLang="en-US" sz="2800" dirty="0"/>
              <a:t>                若</a:t>
            </a:r>
            <a:r>
              <a:rPr lang="en-US" altLang="zh-CN" sz="2800" dirty="0"/>
              <a:t>Sch&gt;9</a:t>
            </a:r>
            <a:r>
              <a:rPr lang="zh-CN" altLang="en-US" sz="2800" dirty="0"/>
              <a:t>，那么</a:t>
            </a:r>
            <a:r>
              <a:rPr lang="en-US" altLang="zh-CN" sz="2800" dirty="0"/>
              <a:t>Exp=Age-Sch-6</a:t>
            </a:r>
            <a:endParaRPr lang="zh-CN" altLang="en-US" sz="2800" dirty="0"/>
          </a:p>
          <a:p>
            <a:pPr marL="0" indent="0">
              <a:lnSpc>
                <a:spcPct val="120000"/>
              </a:lnSpc>
              <a:buNone/>
            </a:pPr>
            <a:r>
              <a:rPr lang="zh-CN" altLang="en-US" sz="2800" dirty="0"/>
              <a:t>                若</a:t>
            </a:r>
            <a:r>
              <a:rPr lang="en-US" altLang="zh-CN" sz="2800" dirty="0"/>
              <a:t>Exp&lt;0</a:t>
            </a:r>
            <a:r>
              <a:rPr lang="zh-CN" altLang="en-US" sz="2800" dirty="0"/>
              <a:t>，那么</a:t>
            </a:r>
            <a:r>
              <a:rPr lang="en-US" altLang="zh-CN" sz="2800" dirty="0"/>
              <a:t>Exp=0</a:t>
            </a:r>
            <a:endParaRPr lang="en-US" altLang="zh-CN" sz="2800" dirty="0"/>
          </a:p>
          <a:p>
            <a:pPr marL="0" indent="0">
              <a:lnSpc>
                <a:spcPct val="120000"/>
              </a:lnSpc>
              <a:buNone/>
            </a:pPr>
            <a:r>
              <a:rPr lang="en-US" altLang="zh-CN" sz="2800" dirty="0"/>
              <a:t>     </a:t>
            </a:r>
            <a:r>
              <a:rPr lang="zh-CN" altLang="en-US" sz="2800" dirty="0"/>
              <a:t>注</a:t>
            </a:r>
            <a:r>
              <a:rPr lang="en-US" altLang="zh-CN" sz="2800" dirty="0"/>
              <a:t>2</a:t>
            </a:r>
            <a:r>
              <a:rPr lang="zh-CN" altLang="en-US" sz="2800" dirty="0"/>
              <a:t>：</a:t>
            </a:r>
            <a:endParaRPr lang="zh-CN" altLang="en-US" sz="2800" dirty="0"/>
          </a:p>
        </p:txBody>
      </p:sp>
      <p:sp>
        <p:nvSpPr>
          <p:cNvPr id="4098" name="Rectangle 2"/>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4097" name="Picture 1"/>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1619672" y="1491764"/>
            <a:ext cx="5904656" cy="864096"/>
          </a:xfrm>
          <a:prstGeom prst="rect">
            <a:avLst/>
          </a:prstGeom>
          <a:noFill/>
        </p:spPr>
      </p:pic>
      <p:sp>
        <p:nvSpPr>
          <p:cNvPr id="4099" name="Rectangle 3"/>
          <p:cNvSpPr>
            <a:spLocks noChangeArrowheads="1"/>
          </p:cNvSpPr>
          <p:nvPr/>
        </p:nvSpPr>
        <p:spPr bwMode="auto">
          <a:xfrm>
            <a:off x="0" y="752475"/>
            <a:ext cx="9144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aphicFrame>
        <p:nvGraphicFramePr>
          <p:cNvPr id="4" name="表格 3"/>
          <p:cNvGraphicFramePr>
            <a:graphicFrameLocks noGrp="1"/>
          </p:cNvGraphicFramePr>
          <p:nvPr/>
        </p:nvGraphicFramePr>
        <p:xfrm>
          <a:off x="6084168" y="2708920"/>
          <a:ext cx="2304256" cy="3953201"/>
        </p:xfrm>
        <a:graphic>
          <a:graphicData uri="http://schemas.openxmlformats.org/drawingml/2006/table">
            <a:tbl>
              <a:tblPr firstRow="1" firstCol="1" bandRow="1" bandCol="1">
                <a:tableStyleId>{5940675A-B579-460E-94D1-54222C63F5DA}</a:tableStyleId>
              </a:tblPr>
              <a:tblGrid>
                <a:gridCol w="1584176"/>
                <a:gridCol w="720080"/>
              </a:tblGrid>
              <a:tr h="564743">
                <a:tc>
                  <a:txBody>
                    <a:bodyPr/>
                    <a:lstStyle/>
                    <a:p>
                      <a:pPr algn="just">
                        <a:lnSpc>
                          <a:spcPts val="1100"/>
                        </a:lnSpc>
                        <a:spcAft>
                          <a:spcPts val="0"/>
                        </a:spcAft>
                      </a:pPr>
                      <a:r>
                        <a:rPr lang="zh-CN" sz="2000" kern="100" dirty="0">
                          <a:effectLst/>
                        </a:rPr>
                        <a:t>受教育水平</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100"/>
                        </a:lnSpc>
                        <a:spcAft>
                          <a:spcPts val="0"/>
                        </a:spcAft>
                      </a:pPr>
                      <a:r>
                        <a:rPr lang="en-US" sz="2000" kern="100">
                          <a:effectLst/>
                        </a:rPr>
                        <a:t>Sch</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564743">
                <a:tc>
                  <a:txBody>
                    <a:bodyPr/>
                    <a:lstStyle/>
                    <a:p>
                      <a:pPr algn="just">
                        <a:lnSpc>
                          <a:spcPts val="1100"/>
                        </a:lnSpc>
                        <a:spcAft>
                          <a:spcPts val="0"/>
                        </a:spcAft>
                      </a:pPr>
                      <a:r>
                        <a:rPr lang="zh-CN" altLang="en-US" sz="2000" kern="100" dirty="0">
                          <a:effectLst/>
                        </a:rPr>
                        <a:t>本科</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100"/>
                        </a:lnSpc>
                        <a:spcAft>
                          <a:spcPts val="0"/>
                        </a:spcAft>
                      </a:pPr>
                      <a:r>
                        <a:rPr lang="en-US" sz="2000" kern="100">
                          <a:effectLst/>
                        </a:rPr>
                        <a:t>16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564743">
                <a:tc>
                  <a:txBody>
                    <a:bodyPr/>
                    <a:lstStyle/>
                    <a:p>
                      <a:pPr algn="just">
                        <a:lnSpc>
                          <a:spcPts val="1100"/>
                        </a:lnSpc>
                        <a:spcAft>
                          <a:spcPts val="0"/>
                        </a:spcAft>
                      </a:pPr>
                      <a:r>
                        <a:rPr lang="zh-CN" altLang="en-US" sz="2000" kern="100" dirty="0">
                          <a:effectLst/>
                        </a:rPr>
                        <a:t>大专</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100"/>
                        </a:lnSpc>
                        <a:spcAft>
                          <a:spcPts val="0"/>
                        </a:spcAft>
                      </a:pPr>
                      <a:r>
                        <a:rPr lang="en-US" sz="2000" kern="100" dirty="0">
                          <a:effectLst/>
                        </a:rPr>
                        <a:t>15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564743">
                <a:tc>
                  <a:txBody>
                    <a:bodyPr/>
                    <a:lstStyle/>
                    <a:p>
                      <a:pPr algn="just">
                        <a:lnSpc>
                          <a:spcPts val="1100"/>
                        </a:lnSpc>
                        <a:spcAft>
                          <a:spcPts val="0"/>
                        </a:spcAft>
                      </a:pPr>
                      <a:r>
                        <a:rPr lang="zh-CN" sz="2000" kern="100" dirty="0">
                          <a:effectLst/>
                        </a:rPr>
                        <a:t>高中</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100"/>
                        </a:lnSpc>
                        <a:spcAft>
                          <a:spcPts val="0"/>
                        </a:spcAft>
                      </a:pPr>
                      <a:r>
                        <a:rPr lang="en-US" sz="2000" kern="100" dirty="0">
                          <a:effectLst/>
                        </a:rPr>
                        <a:t>12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564743">
                <a:tc>
                  <a:txBody>
                    <a:bodyPr/>
                    <a:lstStyle/>
                    <a:p>
                      <a:pPr algn="just">
                        <a:lnSpc>
                          <a:spcPts val="1100"/>
                        </a:lnSpc>
                        <a:spcAft>
                          <a:spcPts val="0"/>
                        </a:spcAft>
                      </a:pPr>
                      <a:r>
                        <a:rPr lang="zh-CN" sz="2000" kern="100" dirty="0">
                          <a:effectLst/>
                        </a:rPr>
                        <a:t>初中</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100"/>
                        </a:lnSpc>
                        <a:spcAft>
                          <a:spcPts val="0"/>
                        </a:spcAft>
                      </a:pPr>
                      <a:r>
                        <a:rPr lang="en-US" sz="2000" kern="100" dirty="0">
                          <a:effectLst/>
                        </a:rPr>
                        <a:t>  9</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564743">
                <a:tc>
                  <a:txBody>
                    <a:bodyPr/>
                    <a:lstStyle/>
                    <a:p>
                      <a:pPr algn="just">
                        <a:lnSpc>
                          <a:spcPts val="1100"/>
                        </a:lnSpc>
                        <a:spcAft>
                          <a:spcPts val="0"/>
                        </a:spcAft>
                      </a:pPr>
                      <a:r>
                        <a:rPr lang="zh-CN" sz="2000" kern="100">
                          <a:effectLst/>
                        </a:rPr>
                        <a:t>小学</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100"/>
                        </a:lnSpc>
                        <a:spcAft>
                          <a:spcPts val="0"/>
                        </a:spcAft>
                      </a:pPr>
                      <a:r>
                        <a:rPr lang="en-US" sz="2000" kern="100" dirty="0">
                          <a:effectLst/>
                        </a:rPr>
                        <a:t>  6</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564743">
                <a:tc>
                  <a:txBody>
                    <a:bodyPr/>
                    <a:lstStyle/>
                    <a:p>
                      <a:pPr algn="just">
                        <a:lnSpc>
                          <a:spcPts val="1100"/>
                        </a:lnSpc>
                        <a:spcAft>
                          <a:spcPts val="0"/>
                        </a:spcAft>
                      </a:pPr>
                      <a:r>
                        <a:rPr lang="zh-CN" sz="2000" kern="100">
                          <a:effectLst/>
                        </a:rPr>
                        <a:t>其他</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100"/>
                        </a:lnSpc>
                        <a:spcAft>
                          <a:spcPts val="0"/>
                        </a:spcAft>
                      </a:pPr>
                      <a:r>
                        <a:rPr lang="en-US" sz="2000" kern="100" dirty="0">
                          <a:effectLst/>
                        </a:rPr>
                        <a:t>  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
        <p:nvSpPr>
          <p:cNvPr id="6" name="页脚占位符 5"/>
          <p:cNvSpPr>
            <a:spLocks noGrp="1"/>
          </p:cNvSpPr>
          <p:nvPr>
            <p:ph type="ftr" sz="quarter" idx="11"/>
          </p:nvPr>
        </p:nvSpPr>
        <p:spPr/>
        <p:txBody>
          <a:bodyPr/>
          <a:lstStyle/>
          <a:p>
            <a:r>
              <a:rPr lang="zh-CN" altLang="en-US"/>
              <a:t>人力资本与劳动经济研究中心</a:t>
            </a:r>
            <a:endParaRPr lang="zh-CN" altLang="en-US"/>
          </a:p>
        </p:txBody>
      </p:sp>
      <p:sp>
        <p:nvSpPr>
          <p:cNvPr id="7" name="灯片编号占位符 6"/>
          <p:cNvSpPr>
            <a:spLocks noGrp="1"/>
          </p:cNvSpPr>
          <p:nvPr>
            <p:ph type="sldNum" sz="quarter" idx="12"/>
          </p:nvPr>
        </p:nvSpPr>
        <p:spPr/>
        <p:txBody>
          <a:bodyPr/>
          <a:lstStyle/>
          <a:p>
            <a:fld id="{BAA96E2D-D756-4A9B-9836-67D2D6F4BDF9}" type="slidenum">
              <a:rPr lang="zh-CN" altLang="en-US" smtClean="0"/>
            </a:fld>
            <a:endParaRPr lang="zh-CN" altLang="en-US"/>
          </a:p>
        </p:txBody>
      </p:sp>
      <p:sp>
        <p:nvSpPr>
          <p:cNvPr id="15" name="标题 1"/>
          <p:cNvSpPr txBox="1"/>
          <p:nvPr/>
        </p:nvSpPr>
        <p:spPr>
          <a:xfrm>
            <a:off x="0" y="180370"/>
            <a:ext cx="8229600" cy="706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a:latin typeface="Times New Roman" panose="02020603050405020304" pitchFamily="18" charset="0"/>
                <a:ea typeface="隶书" panose="02010509060101010101" pitchFamily="49" charset="-122"/>
                <a:cs typeface="Times New Roman" panose="02020603050405020304" pitchFamily="18" charset="0"/>
              </a:rPr>
              <a:t>国家层面明瑟参数</a:t>
            </a:r>
            <a:endParaRPr lang="zh-CN" altLang="en-US" sz="2800" dirty="0">
              <a:latin typeface="Times New Roman" panose="02020603050405020304" pitchFamily="18" charset="0"/>
              <a:ea typeface="隶书" panose="02010509060101010101" pitchFamily="49" charset="-122"/>
              <a:cs typeface="Times New Roman" panose="02020603050405020304"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2614" y="1178493"/>
            <a:ext cx="8229600" cy="4925144"/>
          </a:xfrm>
        </p:spPr>
        <p:txBody>
          <a:bodyPr>
            <a:normAutofit fontScale="85000" lnSpcReduction="20000"/>
          </a:bodyPr>
          <a:lstStyle/>
          <a:p>
            <a:pPr>
              <a:lnSpc>
                <a:spcPct val="120000"/>
              </a:lnSpc>
            </a:pPr>
            <a:r>
              <a:rPr lang="zh-CN" altLang="en-US" dirty="0">
                <a:latin typeface="楷体" panose="02010609060101010101" pitchFamily="49" charset="-122"/>
                <a:ea typeface="楷体" panose="02010609060101010101" pitchFamily="49" charset="-122"/>
              </a:rPr>
              <a:t>第三步：筛选样本</a:t>
            </a:r>
            <a:endParaRPr lang="en-US" altLang="zh-CN" dirty="0">
              <a:latin typeface="楷体" panose="02010609060101010101" pitchFamily="49" charset="-122"/>
              <a:ea typeface="楷体" panose="02010609060101010101" pitchFamily="49" charset="-122"/>
            </a:endParaRPr>
          </a:p>
          <a:p>
            <a:pPr>
              <a:lnSpc>
                <a:spcPct val="120000"/>
              </a:lnSpc>
            </a:pPr>
            <a:r>
              <a:rPr lang="zh-CN" altLang="en-US" dirty="0">
                <a:latin typeface="楷体" panose="02010609060101010101" pitchFamily="49" charset="-122"/>
                <a:ea typeface="楷体" panose="02010609060101010101" pitchFamily="49" charset="-122"/>
              </a:rPr>
              <a:t>按照样本选取标准保留相关样本，并删掉数据质量不好的样本。（详见附录）</a:t>
            </a:r>
            <a:endParaRPr lang="en-US" altLang="zh-CN" dirty="0">
              <a:latin typeface="楷体" panose="02010609060101010101" pitchFamily="49" charset="-122"/>
              <a:ea typeface="楷体" panose="02010609060101010101" pitchFamily="49" charset="-122"/>
            </a:endParaRPr>
          </a:p>
          <a:p>
            <a:pPr marL="0" indent="0">
              <a:lnSpc>
                <a:spcPct val="120000"/>
              </a:lnSpc>
              <a:buNone/>
            </a:pP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1</a:t>
            </a:r>
            <a:r>
              <a:rPr lang="zh-CN" altLang="en-US" dirty="0">
                <a:latin typeface="楷体" panose="02010609060101010101" pitchFamily="49" charset="-122"/>
                <a:ea typeface="楷体" panose="02010609060101010101" pitchFamily="49" charset="-122"/>
              </a:rPr>
              <a:t>）女性</a:t>
            </a:r>
            <a:r>
              <a:rPr lang="en-US" altLang="zh-CN" dirty="0">
                <a:latin typeface="楷体" panose="02010609060101010101" pitchFamily="49" charset="-122"/>
                <a:ea typeface="楷体" panose="02010609060101010101" pitchFamily="49" charset="-122"/>
              </a:rPr>
              <a:t>16</a:t>
            </a:r>
            <a:r>
              <a:rPr lang="zh-CN" altLang="en-US" dirty="0">
                <a:latin typeface="楷体" panose="02010609060101010101" pitchFamily="49" charset="-122"/>
                <a:ea typeface="楷体" panose="02010609060101010101" pitchFamily="49" charset="-122"/>
              </a:rPr>
              <a:t>到</a:t>
            </a:r>
            <a:r>
              <a:rPr lang="en-US" altLang="zh-CN" dirty="0">
                <a:latin typeface="楷体" panose="02010609060101010101" pitchFamily="49" charset="-122"/>
                <a:ea typeface="楷体" panose="02010609060101010101" pitchFamily="49" charset="-122"/>
              </a:rPr>
              <a:t>60</a:t>
            </a:r>
            <a:r>
              <a:rPr lang="zh-CN" altLang="en-US" dirty="0">
                <a:latin typeface="楷体" panose="02010609060101010101" pitchFamily="49" charset="-122"/>
                <a:ea typeface="楷体" panose="02010609060101010101" pitchFamily="49" charset="-122"/>
              </a:rPr>
              <a:t>岁，男性</a:t>
            </a:r>
            <a:r>
              <a:rPr lang="en-US" altLang="zh-CN" dirty="0">
                <a:latin typeface="楷体" panose="02010609060101010101" pitchFamily="49" charset="-122"/>
                <a:ea typeface="楷体" panose="02010609060101010101" pitchFamily="49" charset="-122"/>
              </a:rPr>
              <a:t>16</a:t>
            </a:r>
            <a:r>
              <a:rPr lang="zh-CN" altLang="en-US" dirty="0">
                <a:latin typeface="楷体" panose="02010609060101010101" pitchFamily="49" charset="-122"/>
                <a:ea typeface="楷体" panose="02010609060101010101" pitchFamily="49" charset="-122"/>
              </a:rPr>
              <a:t>到</a:t>
            </a:r>
            <a:r>
              <a:rPr lang="en-US" altLang="zh-CN" dirty="0">
                <a:latin typeface="楷体" panose="02010609060101010101" pitchFamily="49" charset="-122"/>
                <a:ea typeface="楷体" panose="02010609060101010101" pitchFamily="49" charset="-122"/>
              </a:rPr>
              <a:t>65</a:t>
            </a:r>
            <a:r>
              <a:rPr lang="zh-CN" altLang="en-US" dirty="0">
                <a:latin typeface="楷体" panose="02010609060101010101" pitchFamily="49" charset="-122"/>
                <a:ea typeface="楷体" panose="02010609060101010101" pitchFamily="49" charset="-122"/>
              </a:rPr>
              <a:t>岁；</a:t>
            </a:r>
            <a:endParaRPr lang="zh-CN" altLang="en-US" dirty="0">
              <a:latin typeface="楷体" panose="02010609060101010101" pitchFamily="49" charset="-122"/>
              <a:ea typeface="楷体" panose="02010609060101010101" pitchFamily="49" charset="-122"/>
            </a:endParaRPr>
          </a:p>
          <a:p>
            <a:pPr marL="0" indent="0">
              <a:lnSpc>
                <a:spcPct val="120000"/>
              </a:lnSpc>
              <a:buNone/>
            </a:pP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2</a:t>
            </a:r>
            <a:r>
              <a:rPr lang="zh-CN" altLang="en-US" dirty="0">
                <a:latin typeface="楷体" panose="02010609060101010101" pitchFamily="49" charset="-122"/>
                <a:ea typeface="楷体" panose="02010609060101010101" pitchFamily="49" charset="-122"/>
              </a:rPr>
              <a:t>）必须具备收入、教育水平、年龄、性别的信息；</a:t>
            </a:r>
            <a:endParaRPr lang="zh-CN" altLang="en-US" dirty="0">
              <a:latin typeface="楷体" panose="02010609060101010101" pitchFamily="49" charset="-122"/>
              <a:ea typeface="楷体" panose="02010609060101010101" pitchFamily="49" charset="-122"/>
            </a:endParaRPr>
          </a:p>
          <a:p>
            <a:pPr marL="0" indent="0">
              <a:lnSpc>
                <a:spcPct val="120000"/>
              </a:lnSpc>
              <a:buNone/>
            </a:pP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3</a:t>
            </a:r>
            <a:r>
              <a:rPr lang="zh-CN" altLang="en-US" dirty="0">
                <a:latin typeface="楷体" panose="02010609060101010101" pitchFamily="49" charset="-122"/>
                <a:ea typeface="楷体" panose="02010609060101010101" pitchFamily="49" charset="-122"/>
              </a:rPr>
              <a:t>）不包括以下几种人群：学生、待业者、残疾人、待升学者与家庭主妇。</a:t>
            </a:r>
            <a:endParaRPr lang="en-US" altLang="zh-CN" dirty="0">
              <a:latin typeface="楷体" panose="02010609060101010101" pitchFamily="49" charset="-122"/>
              <a:ea typeface="楷体" panose="02010609060101010101" pitchFamily="49" charset="-122"/>
            </a:endParaRPr>
          </a:p>
          <a:p>
            <a:pPr>
              <a:lnSpc>
                <a:spcPct val="120000"/>
              </a:lnSpc>
            </a:pPr>
            <a:endParaRPr lang="en-US" altLang="zh-CN" dirty="0">
              <a:latin typeface="楷体" panose="02010609060101010101" pitchFamily="49" charset="-122"/>
              <a:ea typeface="楷体" panose="02010609060101010101" pitchFamily="49" charset="-122"/>
            </a:endParaRPr>
          </a:p>
          <a:p>
            <a:pPr>
              <a:lnSpc>
                <a:spcPct val="120000"/>
              </a:lnSpc>
            </a:pPr>
            <a:r>
              <a:rPr lang="zh-CN" altLang="en-US" dirty="0">
                <a:latin typeface="楷体" panose="02010609060101010101" pitchFamily="49" charset="-122"/>
                <a:ea typeface="楷体" panose="02010609060101010101" pitchFamily="49" charset="-122"/>
              </a:rPr>
              <a:t>第四步：</a:t>
            </a:r>
            <a:r>
              <a:rPr lang="en-US" altLang="zh-CN" dirty="0">
                <a:latin typeface="Times New Roman" panose="02020603050405020304" pitchFamily="18" charset="0"/>
                <a:ea typeface="楷体" panose="02010609060101010101" pitchFamily="49" charset="-122"/>
                <a:cs typeface="Times New Roman" panose="02020603050405020304" pitchFamily="18" charset="0"/>
              </a:rPr>
              <a:t>regress  ln(</a:t>
            </a:r>
            <a:r>
              <a:rPr lang="en-US" altLang="zh-CN" dirty="0" err="1">
                <a:latin typeface="Times New Roman" panose="02020603050405020304" pitchFamily="18" charset="0"/>
                <a:ea typeface="楷体" panose="02010609060101010101" pitchFamily="49" charset="-122"/>
                <a:cs typeface="Times New Roman" panose="02020603050405020304" pitchFamily="18" charset="0"/>
              </a:rPr>
              <a:t>inc</a:t>
            </a:r>
            <a:r>
              <a:rPr lang="en-US" altLang="zh-CN" dirty="0">
                <a:latin typeface="Times New Roman" panose="02020603050405020304" pitchFamily="18" charset="0"/>
                <a:ea typeface="楷体" panose="02010609060101010101" pitchFamily="49" charset="-122"/>
                <a:cs typeface="Times New Roman" panose="02020603050405020304" pitchFamily="18" charset="0"/>
              </a:rPr>
              <a:t>)   Sch   Exp   Exp</a:t>
            </a:r>
            <a:r>
              <a:rPr lang="en-US" altLang="zh-CN" baseline="30000" dirty="0">
                <a:latin typeface="Times New Roman" panose="02020603050405020304" pitchFamily="18" charset="0"/>
                <a:ea typeface="楷体" panose="02010609060101010101" pitchFamily="49" charset="-122"/>
                <a:cs typeface="Times New Roman" panose="02020603050405020304" pitchFamily="18" charset="0"/>
              </a:rPr>
              <a:t>2   </a:t>
            </a:r>
            <a:r>
              <a:rPr lang="zh-CN" altLang="en-US" dirty="0">
                <a:latin typeface="楷体" panose="02010609060101010101" pitchFamily="49" charset="-122"/>
                <a:ea typeface="楷体" panose="02010609060101010101" pitchFamily="49" charset="-122"/>
              </a:rPr>
              <a:t>得到相关参数。</a:t>
            </a:r>
            <a:endParaRPr lang="en-US" altLang="zh-CN" dirty="0">
              <a:latin typeface="楷体" panose="02010609060101010101" pitchFamily="49" charset="-122"/>
              <a:ea typeface="楷体" panose="02010609060101010101" pitchFamily="49" charset="-122"/>
            </a:endParaRPr>
          </a:p>
          <a:p>
            <a:pPr marL="0" indent="0">
              <a:lnSpc>
                <a:spcPct val="120000"/>
              </a:lnSpc>
              <a:buNone/>
            </a:pPr>
            <a:r>
              <a:rPr lang="zh-CN" altLang="en-US" dirty="0">
                <a:latin typeface="楷体" panose="02010609060101010101" pitchFamily="49" charset="-122"/>
                <a:ea typeface="楷体" panose="02010609060101010101" pitchFamily="49" charset="-122"/>
              </a:rPr>
              <a:t>     注：</a:t>
            </a:r>
            <a:r>
              <a:rPr lang="zh-CN" altLang="en-US" dirty="0">
                <a:solidFill>
                  <a:srgbClr val="FF0000"/>
                </a:solidFill>
                <a:latin typeface="楷体" panose="02010609060101010101" pitchFamily="49" charset="-122"/>
                <a:ea typeface="楷体" panose="02010609060101010101" pitchFamily="49" charset="-122"/>
              </a:rPr>
              <a:t>分城乡分男女</a:t>
            </a:r>
            <a:endParaRPr lang="en-US" altLang="zh-CN" dirty="0">
              <a:solidFill>
                <a:srgbClr val="FF0000"/>
              </a:solidFill>
              <a:latin typeface="楷体" panose="02010609060101010101" pitchFamily="49" charset="-122"/>
              <a:ea typeface="楷体" panose="02010609060101010101" pitchFamily="49" charset="-122"/>
            </a:endParaRPr>
          </a:p>
        </p:txBody>
      </p:sp>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BAA96E2D-D756-4A9B-9836-67D2D6F4BDF9}" type="slidenum">
              <a:rPr lang="zh-CN" altLang="en-US" smtClean="0"/>
            </a:fld>
            <a:endParaRPr lang="zh-CN" altLang="en-US"/>
          </a:p>
        </p:txBody>
      </p:sp>
      <p:sp>
        <p:nvSpPr>
          <p:cNvPr id="11" name="标题 1"/>
          <p:cNvSpPr txBox="1"/>
          <p:nvPr/>
        </p:nvSpPr>
        <p:spPr>
          <a:xfrm>
            <a:off x="0" y="180370"/>
            <a:ext cx="8229600" cy="706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a:latin typeface="Times New Roman" panose="02020603050405020304" pitchFamily="18" charset="0"/>
                <a:ea typeface="隶书" panose="02010509060101010101" pitchFamily="49" charset="-122"/>
                <a:cs typeface="Times New Roman" panose="02020603050405020304" pitchFamily="18" charset="0"/>
              </a:rPr>
              <a:t>国家层面明瑟参数</a:t>
            </a:r>
            <a:endParaRPr lang="zh-CN" altLang="en-US" sz="2800" dirty="0">
              <a:latin typeface="Times New Roman" panose="02020603050405020304" pitchFamily="18" charset="0"/>
              <a:ea typeface="隶书" panose="02010509060101010101" pitchFamily="49" charset="-122"/>
              <a:cs typeface="Times New Roman" panose="02020603050405020304"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67544" y="1268760"/>
                <a:ext cx="8229600" cy="5256584"/>
              </a:xfrm>
            </p:spPr>
            <p:txBody>
              <a:bodyPr>
                <a:normAutofit/>
              </a:bodyPr>
              <a:lstStyle/>
              <a:p>
                <a:r>
                  <a:rPr lang="zh-CN" altLang="en-US" sz="2600" dirty="0">
                    <a:latin typeface="楷体" panose="02010609060101010101" pitchFamily="49" charset="-122"/>
                    <a:ea typeface="楷体" panose="02010609060101010101" pitchFamily="49" charset="-122"/>
                  </a:rPr>
                  <a:t>第五步：计算调整因子</a:t>
                </a:r>
                <a:r>
                  <a:rPr lang="en-US" altLang="zh-CN" sz="2600" dirty="0">
                    <a:latin typeface="楷体" panose="02010609060101010101" pitchFamily="49" charset="-122"/>
                    <a:ea typeface="楷体" panose="02010609060101010101" pitchFamily="49" charset="-122"/>
                  </a:rPr>
                  <a:t>(</a:t>
                </a:r>
                <a:r>
                  <a:rPr lang="en-US" altLang="zh-CN" sz="2600" dirty="0">
                    <a:latin typeface="Times New Roman" panose="02020603050405020304" pitchFamily="18" charset="0"/>
                    <a:ea typeface="楷体" panose="02010609060101010101" pitchFamily="49" charset="-122"/>
                    <a:cs typeface="Times New Roman" panose="02020603050405020304" pitchFamily="18" charset="0"/>
                  </a:rPr>
                  <a:t>STATA </a:t>
                </a:r>
                <a:r>
                  <a:rPr lang="zh-CN" altLang="en-US" sz="2600" dirty="0">
                    <a:latin typeface="楷体" panose="02010609060101010101" pitchFamily="49" charset="-122"/>
                    <a:ea typeface="楷体" panose="02010609060101010101" pitchFamily="49" charset="-122"/>
                  </a:rPr>
                  <a:t>命令</a:t>
                </a:r>
                <a:r>
                  <a:rPr lang="en-US" altLang="zh-CN" sz="2600" dirty="0">
                    <a:latin typeface="楷体" panose="02010609060101010101" pitchFamily="49" charset="-122"/>
                    <a:ea typeface="楷体" panose="02010609060101010101" pitchFamily="49" charset="-122"/>
                  </a:rPr>
                  <a:t>)</a:t>
                </a:r>
                <a:endParaRPr lang="en-US" altLang="zh-CN" sz="2600" dirty="0">
                  <a:latin typeface="楷体" panose="02010609060101010101" pitchFamily="49" charset="-122"/>
                  <a:ea typeface="楷体" panose="02010609060101010101" pitchFamily="49" charset="-122"/>
                </a:endParaRPr>
              </a:p>
              <a:p>
                <a:endParaRPr lang="en-US" altLang="zh-CN" sz="2600" dirty="0">
                  <a:latin typeface="楷体" panose="02010609060101010101" pitchFamily="49" charset="-122"/>
                  <a:ea typeface="楷体" panose="02010609060101010101" pitchFamily="49" charset="-122"/>
                </a:endParaRPr>
              </a:p>
              <a:p>
                <a:pPr marL="0" indent="0">
                  <a:buNone/>
                </a:pPr>
                <a:r>
                  <a:rPr lang="zh-CN" altLang="en-US" sz="2600" dirty="0">
                    <a:latin typeface="楷体" panose="02010609060101010101" pitchFamily="49" charset="-122"/>
                    <a:ea typeface="楷体" panose="02010609060101010101" pitchFamily="49" charset="-122"/>
                  </a:rPr>
                  <a:t>（</a:t>
                </a:r>
                <a:r>
                  <a:rPr lang="en-US" altLang="zh-CN" sz="2600" dirty="0">
                    <a:latin typeface="楷体" panose="02010609060101010101" pitchFamily="49" charset="-122"/>
                    <a:ea typeface="楷体" panose="02010609060101010101" pitchFamily="49" charset="-122"/>
                  </a:rPr>
                  <a:t>1</a:t>
                </a:r>
                <a:r>
                  <a:rPr lang="zh-CN" altLang="en-US" sz="2600" dirty="0">
                    <a:latin typeface="楷体" panose="02010609060101010101" pitchFamily="49" charset="-122"/>
                    <a:ea typeface="楷体" panose="02010609060101010101" pitchFamily="49" charset="-122"/>
                  </a:rPr>
                  <a:t>）利用上述回归方程得到</a:t>
                </a:r>
                <a14:m>
                  <m:oMath xmlns:m="http://schemas.openxmlformats.org/officeDocument/2006/math">
                    <m:r>
                      <m:rPr>
                        <m:sty m:val="p"/>
                      </m:rPr>
                      <a:rPr lang="en-US" altLang="zh-CN" sz="2600" b="0" i="0" smtClean="0">
                        <a:latin typeface="Cambria Math" panose="02040503050406030204" pitchFamily="18" charset="0"/>
                      </a:rPr>
                      <m:t>ln</m:t>
                    </m:r>
                    <m:r>
                      <a:rPr lang="en-US" altLang="zh-CN" sz="2600" b="0" i="1" smtClean="0">
                        <a:latin typeface="Cambria Math" panose="02040503050406030204" pitchFamily="18" charset="0"/>
                      </a:rPr>
                      <m:t>⁡(</m:t>
                    </m:r>
                    <m:r>
                      <a:rPr lang="en-US" altLang="zh-CN" sz="2600" b="0" i="1" smtClean="0">
                        <a:latin typeface="Cambria Math" panose="02040503050406030204" pitchFamily="18" charset="0"/>
                      </a:rPr>
                      <m:t>𝑦</m:t>
                    </m:r>
                    <m:r>
                      <a:rPr lang="en-US" altLang="zh-CN" sz="2600" b="0" i="1" smtClean="0">
                        <a:latin typeface="Cambria Math" panose="02040503050406030204" pitchFamily="18" charset="0"/>
                      </a:rPr>
                      <m:t>)</m:t>
                    </m:r>
                  </m:oMath>
                </a14:m>
                <a:r>
                  <a:rPr lang="zh-CN" altLang="en-US" sz="2600" dirty="0">
                    <a:latin typeface="楷体" panose="02010609060101010101" pitchFamily="49" charset="-122"/>
                    <a:ea typeface="楷体" panose="02010609060101010101" pitchFamily="49" charset="-122"/>
                  </a:rPr>
                  <a:t>的估计值。</a:t>
                </a:r>
                <a:endParaRPr lang="en-US" altLang="zh-CN" sz="2600" dirty="0">
                  <a:latin typeface="楷体" panose="02010609060101010101" pitchFamily="49" charset="-122"/>
                  <a:ea typeface="楷体" panose="02010609060101010101" pitchFamily="49" charset="-122"/>
                </a:endParaRPr>
              </a:p>
              <a:p>
                <a:pPr marL="0" indent="0">
                  <a:buNone/>
                </a:pPr>
                <a:r>
                  <a:rPr lang="zh-CN" altLang="en-US" sz="2600" dirty="0">
                    <a:latin typeface="楷体" panose="02010609060101010101" pitchFamily="49" charset="-122"/>
                    <a:ea typeface="楷体" panose="02010609060101010101" pitchFamily="49" charset="-122"/>
                  </a:rPr>
                  <a:t>（</a:t>
                </a:r>
                <a:r>
                  <a:rPr lang="en-US" altLang="zh-CN" sz="2600" dirty="0">
                    <a:latin typeface="楷体" panose="02010609060101010101" pitchFamily="49" charset="-122"/>
                    <a:ea typeface="楷体" panose="02010609060101010101" pitchFamily="49" charset="-122"/>
                  </a:rPr>
                  <a:t>2</a:t>
                </a:r>
                <a:r>
                  <a:rPr lang="zh-CN" altLang="en-US" sz="2600" dirty="0">
                    <a:latin typeface="楷体" panose="02010609060101010101" pitchFamily="49" charset="-122"/>
                    <a:ea typeface="楷体" panose="02010609060101010101" pitchFamily="49" charset="-122"/>
                  </a:rPr>
                  <a:t>）令 </a:t>
                </a:r>
                <a14:m>
                  <m:oMath xmlns:m="http://schemas.openxmlformats.org/officeDocument/2006/math">
                    <m:acc>
                      <m:accPr>
                        <m:ctrlPr>
                          <a:rPr lang="zh-CN" altLang="en-US" sz="2600" i="1" smtClean="0">
                            <a:latin typeface="Cambria Math" panose="02040503050406030204" pitchFamily="18" charset="0"/>
                          </a:rPr>
                        </m:ctrlPr>
                      </m:accPr>
                      <m:e>
                        <m:sSub>
                          <m:sSubPr>
                            <m:ctrlPr>
                              <a:rPr lang="en-US" altLang="zh-CN" sz="2600" i="1" smtClean="0">
                                <a:latin typeface="Cambria Math" panose="02040503050406030204" pitchFamily="18" charset="0"/>
                              </a:rPr>
                            </m:ctrlPr>
                          </m:sSubPr>
                          <m:e>
                            <m:r>
                              <a:rPr lang="en-US" altLang="zh-CN" sz="2600" b="0" i="1" smtClean="0">
                                <a:latin typeface="Cambria Math" panose="02040503050406030204" pitchFamily="18" charset="0"/>
                              </a:rPr>
                              <m:t>𝑚</m:t>
                            </m:r>
                          </m:e>
                          <m:sub>
                            <m:r>
                              <a:rPr lang="en-US" altLang="zh-CN" sz="2600" b="0" i="1" smtClean="0">
                                <a:latin typeface="Cambria Math" panose="02040503050406030204" pitchFamily="18" charset="0"/>
                              </a:rPr>
                              <m:t>𝑖</m:t>
                            </m:r>
                          </m:sub>
                        </m:sSub>
                      </m:e>
                    </m:acc>
                    <m:r>
                      <a:rPr lang="en-US" altLang="zh-CN" sz="2600" b="0" i="1" smtClean="0">
                        <a:latin typeface="Cambria Math" panose="02040503050406030204" pitchFamily="18" charset="0"/>
                      </a:rPr>
                      <m:t>=</m:t>
                    </m:r>
                    <m:sSup>
                      <m:sSupPr>
                        <m:ctrlPr>
                          <a:rPr lang="en-US" altLang="zh-CN" sz="2600" b="0" i="1" smtClean="0">
                            <a:latin typeface="Cambria Math" panose="02040503050406030204" pitchFamily="18" charset="0"/>
                          </a:rPr>
                        </m:ctrlPr>
                      </m:sSupPr>
                      <m:e>
                        <m:r>
                          <a:rPr lang="en-US" altLang="zh-CN" sz="2600" b="0" i="1" smtClean="0">
                            <a:latin typeface="Cambria Math" panose="02040503050406030204" pitchFamily="18" charset="0"/>
                          </a:rPr>
                          <m:t>𝑒</m:t>
                        </m:r>
                      </m:e>
                      <m:sup>
                        <m:acc>
                          <m:accPr>
                            <m:ctrlPr>
                              <a:rPr lang="en-US" altLang="zh-CN" sz="2600" b="0" i="1" smtClean="0">
                                <a:latin typeface="Cambria Math" panose="02040503050406030204" pitchFamily="18" charset="0"/>
                              </a:rPr>
                            </m:ctrlPr>
                          </m:accPr>
                          <m:e>
                            <m:r>
                              <m:rPr>
                                <m:sty m:val="p"/>
                              </m:rPr>
                              <a:rPr lang="en-US" altLang="zh-CN" sz="2600" b="0" i="0" smtClean="0">
                                <a:latin typeface="Cambria Math" panose="02040503050406030204" pitchFamily="18" charset="0"/>
                              </a:rPr>
                              <m:t>ln</m:t>
                            </m:r>
                            <m:r>
                              <a:rPr lang="en-US" altLang="zh-CN" sz="2600" b="0" i="1" smtClean="0">
                                <a:latin typeface="Cambria Math" panose="02040503050406030204" pitchFamily="18" charset="0"/>
                              </a:rPr>
                              <m:t>⁡(</m:t>
                            </m:r>
                            <m:r>
                              <a:rPr lang="en-US" altLang="zh-CN" sz="2600" b="0" i="1" smtClean="0">
                                <a:latin typeface="Cambria Math" panose="02040503050406030204" pitchFamily="18" charset="0"/>
                              </a:rPr>
                              <m:t>𝑦</m:t>
                            </m:r>
                            <m:r>
                              <a:rPr lang="en-US" altLang="zh-CN" sz="2600" b="0" i="1" smtClean="0">
                                <a:latin typeface="Cambria Math" panose="02040503050406030204" pitchFamily="18" charset="0"/>
                              </a:rPr>
                              <m:t>)</m:t>
                            </m:r>
                          </m:e>
                        </m:acc>
                      </m:sup>
                    </m:sSup>
                  </m:oMath>
                </a14:m>
                <a:endParaRPr lang="en-US" altLang="zh-CN" sz="2600"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zh-CN" altLang="en-US" sz="2600" dirty="0">
                    <a:latin typeface="楷体" panose="02010609060101010101" pitchFamily="49" charset="-122"/>
                    <a:ea typeface="楷体" panose="02010609060101010101" pitchFamily="49" charset="-122"/>
                  </a:rPr>
                  <a:t>（</a:t>
                </a:r>
                <a:r>
                  <a:rPr lang="en-US" altLang="zh-CN" sz="2600" dirty="0">
                    <a:latin typeface="楷体" panose="02010609060101010101" pitchFamily="49" charset="-122"/>
                    <a:ea typeface="楷体" panose="02010609060101010101" pitchFamily="49" charset="-122"/>
                  </a:rPr>
                  <a:t>3</a:t>
                </a:r>
                <a:r>
                  <a:rPr lang="zh-CN" altLang="en-US" sz="2600" dirty="0">
                    <a:latin typeface="楷体" panose="02010609060101010101" pitchFamily="49" charset="-122"/>
                    <a:ea typeface="楷体" panose="02010609060101010101" pitchFamily="49" charset="-122"/>
                  </a:rPr>
                  <a:t>）</a:t>
                </a:r>
                <a:r>
                  <a:rPr lang="zh-CN" altLang="zh-CN" sz="2600" dirty="0">
                    <a:latin typeface="楷体" panose="02010609060101010101" pitchFamily="49" charset="-122"/>
                    <a:ea typeface="楷体" panose="02010609060101010101" pitchFamily="49" charset="-122"/>
                  </a:rPr>
                  <a:t>做</a:t>
                </a:r>
                <a14:m>
                  <m:oMath xmlns:m="http://schemas.openxmlformats.org/officeDocument/2006/math">
                    <m:r>
                      <a:rPr lang="en-US" altLang="zh-CN" sz="2600" i="1" dirty="0" smtClean="0">
                        <a:latin typeface="Cambria Math" panose="02040503050406030204" pitchFamily="18" charset="0"/>
                      </a:rPr>
                      <m:t>𝑦</m:t>
                    </m:r>
                    <m:r>
                      <a:rPr lang="en-US" altLang="zh-CN" sz="2600" i="1" baseline="-25000" dirty="0" smtClean="0">
                        <a:latin typeface="Cambria Math" panose="02040503050406030204" pitchFamily="18" charset="0"/>
                      </a:rPr>
                      <m:t>𝑖</m:t>
                    </m:r>
                    <m:r>
                      <a:rPr lang="en-US" altLang="zh-CN" sz="2600" i="1" baseline="-25000" dirty="0" smtClean="0">
                        <a:latin typeface="Cambria Math" panose="02040503050406030204" pitchFamily="18" charset="0"/>
                      </a:rPr>
                      <m:t> </m:t>
                    </m:r>
                  </m:oMath>
                </a14:m>
                <a:r>
                  <a:rPr lang="zh-CN" altLang="zh-CN" sz="2600" dirty="0">
                    <a:latin typeface="楷体" panose="02010609060101010101" pitchFamily="49" charset="-122"/>
                    <a:ea typeface="楷体" panose="02010609060101010101" pitchFamily="49" charset="-122"/>
                  </a:rPr>
                  <a:t>对</a:t>
                </a:r>
                <a14:m>
                  <m:oMath xmlns:m="http://schemas.openxmlformats.org/officeDocument/2006/math">
                    <m:acc>
                      <m:accPr>
                        <m:ctrlPr>
                          <a:rPr lang="en-US" altLang="zh-CN" sz="2600" i="1" smtClean="0">
                            <a:latin typeface="Cambria Math" panose="02040503050406030204" pitchFamily="18" charset="0"/>
                          </a:rPr>
                        </m:ctrlPr>
                      </m:accPr>
                      <m:e>
                        <m:sSub>
                          <m:sSubPr>
                            <m:ctrlPr>
                              <a:rPr lang="en-US" altLang="zh-CN" sz="2600" i="1" smtClean="0">
                                <a:latin typeface="Cambria Math" panose="02040503050406030204" pitchFamily="18" charset="0"/>
                              </a:rPr>
                            </m:ctrlPr>
                          </m:sSubPr>
                          <m:e>
                            <m:r>
                              <a:rPr lang="en-US" altLang="zh-CN" sz="2600" b="0" i="1" smtClean="0">
                                <a:latin typeface="Cambria Math" panose="02040503050406030204" pitchFamily="18" charset="0"/>
                              </a:rPr>
                              <m:t>𝑚</m:t>
                            </m:r>
                          </m:e>
                          <m:sub>
                            <m:r>
                              <a:rPr lang="en-US" altLang="zh-CN" sz="2600" b="0" i="1" smtClean="0">
                                <a:latin typeface="Cambria Math" panose="02040503050406030204" pitchFamily="18" charset="0"/>
                              </a:rPr>
                              <m:t>𝑖</m:t>
                            </m:r>
                          </m:sub>
                        </m:sSub>
                      </m:e>
                    </m:acc>
                  </m:oMath>
                </a14:m>
                <a:r>
                  <a:rPr lang="zh-CN" altLang="zh-CN" sz="2600" dirty="0">
                    <a:latin typeface="楷体" panose="02010609060101010101" pitchFamily="49" charset="-122"/>
                    <a:ea typeface="楷体" panose="02010609060101010101" pitchFamily="49" charset="-122"/>
                  </a:rPr>
                  <a:t>的</a:t>
                </a:r>
                <a:r>
                  <a:rPr lang="zh-CN" altLang="zh-CN" sz="2600" u="sng"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不含截距项</a:t>
                </a:r>
                <a:r>
                  <a:rPr lang="zh-CN" altLang="zh-CN" sz="2600" dirty="0">
                    <a:latin typeface="楷体" panose="02010609060101010101" pitchFamily="49" charset="-122"/>
                    <a:ea typeface="楷体" panose="02010609060101010101" pitchFamily="49" charset="-122"/>
                  </a:rPr>
                  <a:t>的回归：</a:t>
                </a:r>
                <a:endParaRPr lang="en-US" altLang="zh-CN" sz="2600" dirty="0">
                  <a:latin typeface="楷体" panose="02010609060101010101" pitchFamily="49" charset="-122"/>
                  <a:ea typeface="楷体" panose="02010609060101010101" pitchFamily="49" charset="-122"/>
                </a:endParaRPr>
              </a:p>
              <a:p>
                <a:pPr marL="0" indent="0">
                  <a:buNone/>
                </a:pPr>
                <a14:m>
                  <m:oMath xmlns:m="http://schemas.openxmlformats.org/officeDocument/2006/math">
                    <m:sSub>
                      <m:sSubPr>
                        <m:ctrlPr>
                          <a:rPr lang="en-US" altLang="zh-CN" sz="2600" i="1" smtClean="0">
                            <a:latin typeface="Cambria Math" panose="02040503050406030204" pitchFamily="18" charset="0"/>
                          </a:rPr>
                        </m:ctrlPr>
                      </m:sSubPr>
                      <m:e>
                        <m:r>
                          <a:rPr lang="en-US" altLang="zh-CN" sz="2600" b="0" i="1" smtClean="0">
                            <a:latin typeface="Cambria Math" panose="02040503050406030204" pitchFamily="18" charset="0"/>
                          </a:rPr>
                          <m:t>𝑦</m:t>
                        </m:r>
                      </m:e>
                      <m:sub>
                        <m:r>
                          <a:rPr lang="en-US" altLang="zh-CN" sz="2600" b="0" i="1" smtClean="0">
                            <a:latin typeface="Cambria Math" panose="02040503050406030204" pitchFamily="18" charset="0"/>
                          </a:rPr>
                          <m:t>𝑖</m:t>
                        </m:r>
                      </m:sub>
                    </m:sSub>
                    <m:r>
                      <a:rPr lang="en-US" altLang="zh-CN" sz="2600" b="0" i="1" smtClean="0">
                        <a:latin typeface="Cambria Math" panose="02040503050406030204" pitchFamily="18" charset="0"/>
                      </a:rPr>
                      <m:t>=</m:t>
                    </m:r>
                    <m:r>
                      <a:rPr lang="zh-CN" altLang="en-US" sz="2600" b="0" i="1" smtClean="0">
                        <a:latin typeface="Cambria Math" panose="02040503050406030204" pitchFamily="18" charset="0"/>
                      </a:rPr>
                      <m:t>𝛼</m:t>
                    </m:r>
                    <m:r>
                      <a:rPr lang="en-US" altLang="zh-CN" sz="2600" b="0" i="1" smtClean="0">
                        <a:latin typeface="Cambria Math" panose="02040503050406030204" pitchFamily="18" charset="0"/>
                        <a:ea typeface="Cambria Math" panose="02040503050406030204" pitchFamily="18" charset="0"/>
                      </a:rPr>
                      <m:t>×</m:t>
                    </m:r>
                    <m:acc>
                      <m:accPr>
                        <m:ctrlPr>
                          <a:rPr lang="en-US" altLang="zh-CN" sz="2600" i="1">
                            <a:latin typeface="Cambria Math" panose="02040503050406030204" pitchFamily="18" charset="0"/>
                          </a:rPr>
                        </m:ctrlPr>
                      </m:accPr>
                      <m:e>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𝑚</m:t>
                            </m:r>
                          </m:e>
                          <m:sub>
                            <m:r>
                              <a:rPr lang="en-US" altLang="zh-CN" sz="2600" i="1">
                                <a:latin typeface="Cambria Math" panose="02040503050406030204" pitchFamily="18" charset="0"/>
                              </a:rPr>
                              <m:t>𝑖</m:t>
                            </m:r>
                          </m:sub>
                        </m:sSub>
                      </m:e>
                    </m:acc>
                  </m:oMath>
                </a14:m>
                <a:r>
                  <a:rPr lang="zh-CN" altLang="zh-CN" sz="2600" dirty="0">
                    <a:latin typeface="楷体" panose="02010609060101010101" pitchFamily="49" charset="-122"/>
                    <a:ea typeface="楷体" panose="02010609060101010101" pitchFamily="49" charset="-122"/>
                  </a:rPr>
                  <a:t>，得到</a:t>
                </a:r>
                <a14:m>
                  <m:oMath xmlns:m="http://schemas.openxmlformats.org/officeDocument/2006/math">
                    <m:r>
                      <a:rPr lang="en-US" altLang="zh-CN" sz="2600" b="0" i="0" smtClean="0">
                        <a:latin typeface="Cambria Math" panose="02040503050406030204" pitchFamily="18" charset="0"/>
                      </a:rPr>
                      <m:t> </m:t>
                    </m:r>
                    <m:r>
                      <a:rPr lang="zh-CN" altLang="en-US" sz="2600" i="1">
                        <a:latin typeface="Cambria Math" panose="02040503050406030204" pitchFamily="18" charset="0"/>
                      </a:rPr>
                      <m:t>𝛼</m:t>
                    </m:r>
                  </m:oMath>
                </a14:m>
                <a:r>
                  <a:rPr lang="zh-CN" altLang="zh-CN" sz="2600" dirty="0">
                    <a:latin typeface="楷体" panose="02010609060101010101" pitchFamily="49" charset="-122"/>
                    <a:ea typeface="楷体" panose="02010609060101010101" pitchFamily="49" charset="-122"/>
                  </a:rPr>
                  <a:t>值；</a:t>
                </a:r>
                <a:endParaRPr lang="en-US" altLang="zh-CN" sz="2600" dirty="0">
                  <a:latin typeface="楷体" panose="02010609060101010101" pitchFamily="49" charset="-122"/>
                  <a:ea typeface="楷体" panose="02010609060101010101" pitchFamily="49" charset="-122"/>
                </a:endParaRPr>
              </a:p>
              <a:p>
                <a:endParaRPr lang="en-US" altLang="zh-CN" sz="2600" dirty="0">
                  <a:latin typeface="楷体" panose="02010609060101010101" pitchFamily="49" charset="-122"/>
                  <a:ea typeface="楷体" panose="02010609060101010101" pitchFamily="49" charset="-122"/>
                </a:endParaRPr>
              </a:p>
              <a:p>
                <a:r>
                  <a:rPr lang="zh-CN" altLang="en-US" sz="2600" dirty="0">
                    <a:latin typeface="楷体" panose="02010609060101010101" pitchFamily="49" charset="-122"/>
                    <a:ea typeface="楷体" panose="02010609060101010101" pitchFamily="49" charset="-122"/>
                  </a:rPr>
                  <a:t>第六步：加权</a:t>
                </a:r>
                <a:endParaRPr lang="en-US" altLang="zh-CN" sz="2600" dirty="0">
                  <a:latin typeface="楷体" panose="02010609060101010101" pitchFamily="49" charset="-122"/>
                  <a:ea typeface="楷体" panose="02010609060101010101" pitchFamily="49" charset="-122"/>
                </a:endParaRPr>
              </a:p>
              <a:p>
                <a:pPr marL="0" indent="0">
                  <a:buNone/>
                </a:pPr>
                <a:r>
                  <a:rPr lang="zh-CN" altLang="zh-CN" sz="2600" dirty="0">
                    <a:latin typeface="楷体" panose="02010609060101010101" pitchFamily="49" charset="-122"/>
                    <a:ea typeface="楷体" panose="02010609060101010101" pitchFamily="49" charset="-122"/>
                  </a:rPr>
                  <a:t>我们首先使用上述四个数据集来分别估算每年城乡男性和女性的收入方程系数，然后用回归样本量作为权重对每个数据集相同年份的结果进行加权</a:t>
                </a:r>
                <a:r>
                  <a:rPr lang="zh-CN" altLang="en-US" sz="2600" dirty="0">
                    <a:latin typeface="楷体" panose="02010609060101010101" pitchFamily="49" charset="-122"/>
                    <a:ea typeface="楷体" panose="02010609060101010101" pitchFamily="49" charset="-122"/>
                  </a:rPr>
                  <a:t>。</a:t>
                </a:r>
                <a:endParaRPr lang="zh-CN" altLang="zh-CN" sz="2600" dirty="0">
                  <a:latin typeface="楷体" panose="02010609060101010101" pitchFamily="49" charset="-122"/>
                  <a:ea typeface="楷体" panose="02010609060101010101" pitchFamily="49" charset="-122"/>
                </a:endParaRPr>
              </a:p>
              <a:p>
                <a:pPr marL="0" indent="0">
                  <a:buNone/>
                </a:pPr>
                <a:endParaRPr lang="en-US" altLang="zh-CN" sz="2600" dirty="0"/>
              </a:p>
            </p:txBody>
          </p:sp>
        </mc:Choice>
        <mc:Fallback>
          <p:sp>
            <p:nvSpPr>
              <p:cNvPr id="3" name="内容占位符 2"/>
              <p:cNvSpPr>
                <a:spLocks noRot="1" noChangeAspect="1" noMove="1" noResize="1" noEditPoints="1" noAdjustHandles="1" noChangeArrowheads="1" noChangeShapeType="1" noTextEdit="1"/>
              </p:cNvSpPr>
              <p:nvPr>
                <p:ph idx="1"/>
              </p:nvPr>
            </p:nvSpPr>
            <p:spPr>
              <a:xfrm>
                <a:off x="467544" y="1268760"/>
                <a:ext cx="8229600" cy="5256584"/>
              </a:xfrm>
              <a:blipFill rotWithShape="1">
                <a:blip r:embed="rId1"/>
                <a:stretch>
                  <a:fillRect l="-2" t="-1" r="2" b="-4879"/>
                </a:stretch>
              </a:blipFill>
            </p:spPr>
            <p:txBody>
              <a:bodyPr/>
              <a:lstStyle/>
              <a:p>
                <a:r>
                  <a:rPr lang="zh-CN" altLang="en-US">
                    <a:noFill/>
                  </a:rPr>
                  <a:t> </a:t>
                </a:r>
              </a:p>
            </p:txBody>
          </p:sp>
        </mc:Fallback>
      </mc:AlternateContent>
      <p:sp>
        <p:nvSpPr>
          <p:cNvPr id="3074" name="Rectangle 2"/>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307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47664" y="1772816"/>
            <a:ext cx="5616624" cy="360040"/>
          </a:xfrm>
          <a:prstGeom prst="rect">
            <a:avLst/>
          </a:prstGeom>
          <a:noFill/>
        </p:spPr>
      </p:pic>
      <p:sp>
        <p:nvSpPr>
          <p:cNvPr id="3075" name="Rectangle 3"/>
          <p:cNvSpPr>
            <a:spLocks noChangeArrowheads="1"/>
          </p:cNvSpPr>
          <p:nvPr/>
        </p:nvSpPr>
        <p:spPr bwMode="auto">
          <a:xfrm>
            <a:off x="0" y="695325"/>
            <a:ext cx="9144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077"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3079" name="Rectangle 7"/>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3081" name="Rectangle 9"/>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3083" name="Rectangle 11"/>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3085" name="Rectangle 13"/>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3087" name="Rectangle 1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BAA96E2D-D756-4A9B-9836-67D2D6F4BDF9}" type="slidenum">
              <a:rPr lang="zh-CN" altLang="en-US" smtClean="0"/>
            </a:fld>
            <a:endParaRPr lang="zh-CN" altLang="en-US"/>
          </a:p>
        </p:txBody>
      </p:sp>
      <p:sp>
        <p:nvSpPr>
          <p:cNvPr id="20" name="标题 1"/>
          <p:cNvSpPr txBox="1"/>
          <p:nvPr/>
        </p:nvSpPr>
        <p:spPr>
          <a:xfrm>
            <a:off x="0" y="116398"/>
            <a:ext cx="8229600" cy="706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a:latin typeface="Times New Roman" panose="02020603050405020304" pitchFamily="18" charset="0"/>
                <a:ea typeface="隶书" panose="02010509060101010101" pitchFamily="49" charset="-122"/>
                <a:cs typeface="Times New Roman" panose="02020603050405020304" pitchFamily="18" charset="0"/>
              </a:rPr>
              <a:t>国家层面明瑟参数</a:t>
            </a:r>
            <a:endParaRPr lang="zh-CN" altLang="en-US" sz="2800" dirty="0">
              <a:latin typeface="Times New Roman" panose="02020603050405020304" pitchFamily="18" charset="0"/>
              <a:ea typeface="隶书" panose="02010509060101010101" pitchFamily="49" charset="-122"/>
              <a:cs typeface="Times New Roman" panose="02020603050405020304"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340768"/>
            <a:ext cx="8568952" cy="4464496"/>
          </a:xfrm>
        </p:spPr>
        <p:txBody>
          <a:bodyPr/>
          <a:lstStyle/>
          <a:p>
            <a:r>
              <a:rPr lang="zh-CN" altLang="zh-CN" sz="2800" dirty="0">
                <a:latin typeface="楷体" panose="02010609060101010101" pitchFamily="49" charset="-122"/>
                <a:ea typeface="楷体" panose="02010609060101010101" pitchFamily="49" charset="-122"/>
              </a:rPr>
              <a:t>例如</a:t>
            </a:r>
            <a:r>
              <a:rPr lang="zh-CN" altLang="en-US" sz="2800" dirty="0">
                <a:latin typeface="楷体" panose="02010609060101010101" pitchFamily="49" charset="-122"/>
                <a:ea typeface="楷体" panose="02010609060101010101" pitchFamily="49" charset="-122"/>
              </a:rPr>
              <a:t>：</a:t>
            </a:r>
            <a:endParaRPr lang="en-US" altLang="zh-CN" sz="2800" dirty="0">
              <a:latin typeface="楷体" panose="02010609060101010101" pitchFamily="49" charset="-122"/>
              <a:ea typeface="楷体" panose="02010609060101010101" pitchFamily="49" charset="-122"/>
            </a:endParaRPr>
          </a:p>
          <a:p>
            <a:r>
              <a:rPr lang="en-US" altLang="zh-CN" sz="2800" dirty="0">
                <a:latin typeface="楷体" panose="02010609060101010101" pitchFamily="49" charset="-122"/>
                <a:ea typeface="楷体" panose="02010609060101010101" pitchFamily="49" charset="-122"/>
              </a:rPr>
              <a:t>1988</a:t>
            </a:r>
            <a:r>
              <a:rPr lang="zh-CN" altLang="en-US" sz="2800" dirty="0">
                <a:latin typeface="楷体" panose="02010609060101010101" pitchFamily="49" charset="-122"/>
                <a:ea typeface="楷体" panose="02010609060101010101" pitchFamily="49" charset="-122"/>
              </a:rPr>
              <a:t>年城市，我们有</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UHS</a:t>
            </a:r>
            <a:r>
              <a:rPr lang="zh-CN" altLang="en-US" sz="2800" dirty="0">
                <a:latin typeface="楷体" panose="02010609060101010101" pitchFamily="49" charset="-122"/>
                <a:ea typeface="楷体" panose="02010609060101010101" pitchFamily="49" charset="-122"/>
              </a:rPr>
              <a:t>和</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CHIP</a:t>
            </a:r>
            <a:r>
              <a:rPr lang="zh-CN" altLang="en-US" sz="2800" dirty="0">
                <a:latin typeface="楷体" panose="02010609060101010101" pitchFamily="49" charset="-122"/>
                <a:ea typeface="楷体" panose="02010609060101010101" pitchFamily="49" charset="-122"/>
              </a:rPr>
              <a:t>两个数据库的回归参数：</a:t>
            </a:r>
            <a:endParaRPr lang="en-US" altLang="zh-CN" sz="2800" dirty="0">
              <a:latin typeface="楷体" panose="02010609060101010101" pitchFamily="49" charset="-122"/>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UHS</a:t>
            </a:r>
            <a:r>
              <a:rPr lang="zh-CN" altLang="zh-CN" sz="2800" dirty="0">
                <a:latin typeface="楷体" panose="02010609060101010101" pitchFamily="49" charset="-122"/>
                <a:ea typeface="楷体" panose="02010609060101010101" pitchFamily="49" charset="-122"/>
              </a:rPr>
              <a:t>城市</a:t>
            </a:r>
            <a:r>
              <a:rPr lang="zh-CN" altLang="en-US" sz="2800" dirty="0">
                <a:latin typeface="楷体" panose="02010609060101010101" pitchFamily="49" charset="-122"/>
                <a:ea typeface="楷体" panose="02010609060101010101" pitchFamily="49" charset="-122"/>
              </a:rPr>
              <a:t>男性：</a:t>
            </a:r>
            <a:r>
              <a:rPr lang="zh-CN" altLang="zh-CN" sz="2800" dirty="0">
                <a:latin typeface="楷体" panose="02010609060101010101" pitchFamily="49" charset="-122"/>
                <a:ea typeface="楷体" panose="02010609060101010101" pitchFamily="49" charset="-122"/>
              </a:rPr>
              <a:t>截距参数</a:t>
            </a:r>
            <a:r>
              <a:rPr lang="en-US" altLang="zh-CN" sz="2800" dirty="0">
                <a:latin typeface="楷体" panose="02010609060101010101" pitchFamily="49" charset="-122"/>
                <a:ea typeface="楷体" panose="02010609060101010101" pitchFamily="49" charset="-122"/>
              </a:rPr>
              <a:t> </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P</a:t>
            </a:r>
            <a:r>
              <a:rPr lang="en-US" altLang="zh-CN" sz="2800" baseline="-25000" dirty="0">
                <a:latin typeface="Times New Roman" panose="02020603050405020304" pitchFamily="18" charset="0"/>
                <a:ea typeface="楷体" panose="02010609060101010101" pitchFamily="49" charset="-122"/>
                <a:cs typeface="Times New Roman" panose="02020603050405020304" pitchFamily="18" charset="0"/>
              </a:rPr>
              <a:t>UHS</a:t>
            </a:r>
            <a:r>
              <a:rPr lang="zh-CN" altLang="en-US" sz="2800" dirty="0">
                <a:latin typeface="楷体" panose="02010609060101010101" pitchFamily="49" charset="-122"/>
                <a:ea typeface="楷体" panose="02010609060101010101" pitchFamily="49" charset="-122"/>
              </a:rPr>
              <a:t>，样本量为</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N</a:t>
            </a:r>
            <a:r>
              <a:rPr lang="en-US" altLang="zh-CN" sz="2800" baseline="-25000" dirty="0">
                <a:latin typeface="Times New Roman" panose="02020603050405020304" pitchFamily="18" charset="0"/>
                <a:ea typeface="楷体" panose="02010609060101010101" pitchFamily="49" charset="-122"/>
                <a:cs typeface="Times New Roman" panose="02020603050405020304" pitchFamily="18" charset="0"/>
              </a:rPr>
              <a:t>UHS</a:t>
            </a:r>
            <a:endParaRPr lang="zh-CN" altLang="zh-CN" sz="2800" baseline="-25000" dirty="0">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CHIP</a:t>
            </a:r>
            <a:r>
              <a:rPr lang="zh-CN" altLang="zh-CN" sz="2800" dirty="0">
                <a:latin typeface="楷体" panose="02010609060101010101" pitchFamily="49" charset="-122"/>
                <a:ea typeface="楷体" panose="02010609060101010101" pitchFamily="49" charset="-122"/>
              </a:rPr>
              <a:t>城市</a:t>
            </a:r>
            <a:r>
              <a:rPr lang="zh-CN" altLang="en-US" sz="2800" dirty="0">
                <a:latin typeface="楷体" panose="02010609060101010101" pitchFamily="49" charset="-122"/>
                <a:ea typeface="楷体" panose="02010609060101010101" pitchFamily="49" charset="-122"/>
              </a:rPr>
              <a:t>男性：</a:t>
            </a:r>
            <a:r>
              <a:rPr lang="zh-CN" altLang="zh-CN" sz="2800" dirty="0">
                <a:latin typeface="楷体" panose="02010609060101010101" pitchFamily="49" charset="-122"/>
                <a:ea typeface="楷体" panose="02010609060101010101" pitchFamily="49" charset="-122"/>
              </a:rPr>
              <a:t>截距参数 </a:t>
            </a:r>
            <a:r>
              <a:rPr lang="en-US" altLang="zh-CN" sz="2800" dirty="0">
                <a:latin typeface="楷体" panose="02010609060101010101" pitchFamily="49" charset="-122"/>
                <a:ea typeface="楷体" panose="02010609060101010101" pitchFamily="49" charset="-122"/>
              </a:rPr>
              <a:t> </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P</a:t>
            </a:r>
            <a:r>
              <a:rPr lang="en-US" altLang="zh-CN" sz="2800" baseline="-25000" dirty="0">
                <a:latin typeface="Times New Roman" panose="02020603050405020304" pitchFamily="18" charset="0"/>
                <a:ea typeface="楷体" panose="02010609060101010101" pitchFamily="49" charset="-122"/>
                <a:cs typeface="Times New Roman" panose="02020603050405020304" pitchFamily="18" charset="0"/>
              </a:rPr>
              <a:t>CHIP</a:t>
            </a:r>
            <a:r>
              <a:rPr lang="en-US" altLang="zh-CN" sz="2800" dirty="0">
                <a:latin typeface="楷体" panose="02010609060101010101" pitchFamily="49" charset="-122"/>
                <a:ea typeface="楷体" panose="02010609060101010101" pitchFamily="49" charset="-122"/>
              </a:rPr>
              <a:t> </a:t>
            </a:r>
            <a:r>
              <a:rPr lang="zh-CN"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样本量为</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N</a:t>
            </a:r>
            <a:r>
              <a:rPr lang="en-US" altLang="zh-CN" sz="2800" baseline="-25000" dirty="0">
                <a:latin typeface="Times New Roman" panose="02020603050405020304" pitchFamily="18" charset="0"/>
                <a:ea typeface="楷体" panose="02010609060101010101" pitchFamily="49" charset="-122"/>
                <a:cs typeface="Times New Roman" panose="02020603050405020304" pitchFamily="18" charset="0"/>
              </a:rPr>
              <a:t>CHIP</a:t>
            </a:r>
            <a:endParaRPr lang="zh-CN" altLang="zh-CN" sz="2800" baseline="-25000" dirty="0">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加权平均后的结果等于：</a:t>
            </a:r>
            <a:endParaRPr lang="en-US" altLang="zh-CN" sz="2800" dirty="0">
              <a:latin typeface="楷体" panose="02010609060101010101" pitchFamily="49" charset="-122"/>
              <a:ea typeface="楷体" panose="02010609060101010101" pitchFamily="49" charset="-122"/>
            </a:endParaRPr>
          </a:p>
          <a:p>
            <a:r>
              <a:rPr lang="zh-CN" altLang="en-US" sz="2800" dirty="0">
                <a:latin typeface="楷体" panose="02010609060101010101" pitchFamily="49" charset="-122"/>
                <a:ea typeface="楷体" panose="02010609060101010101" pitchFamily="49" charset="-122"/>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P</a:t>
            </a:r>
            <a:r>
              <a:rPr lang="en-US" altLang="zh-CN" sz="2800" baseline="-25000" dirty="0">
                <a:latin typeface="Times New Roman" panose="02020603050405020304" pitchFamily="18" charset="0"/>
                <a:ea typeface="楷体" panose="02010609060101010101" pitchFamily="49" charset="-122"/>
                <a:cs typeface="Times New Roman" panose="02020603050405020304" pitchFamily="18" charset="0"/>
              </a:rPr>
              <a:t>UHS</a:t>
            </a:r>
            <a:r>
              <a:rPr lang="zh-CN" altLang="en-US" sz="2800" baseline="-250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N</a:t>
            </a:r>
            <a:r>
              <a:rPr lang="en-US" altLang="zh-CN" sz="2800" baseline="-25000" dirty="0">
                <a:latin typeface="Times New Roman" panose="02020603050405020304" pitchFamily="18" charset="0"/>
                <a:ea typeface="楷体" panose="02010609060101010101" pitchFamily="49" charset="-122"/>
                <a:cs typeface="Times New Roman" panose="02020603050405020304" pitchFamily="18" charset="0"/>
              </a:rPr>
              <a:t>UHS   </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P</a:t>
            </a:r>
            <a:r>
              <a:rPr lang="en-US" altLang="zh-CN" sz="2800" baseline="-25000" dirty="0">
                <a:latin typeface="Times New Roman" panose="02020603050405020304" pitchFamily="18" charset="0"/>
                <a:ea typeface="楷体" panose="02010609060101010101" pitchFamily="49" charset="-122"/>
                <a:cs typeface="Times New Roman" panose="02020603050405020304" pitchFamily="18" charset="0"/>
              </a:rPr>
              <a:t>CHIP  </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N</a:t>
            </a:r>
            <a:r>
              <a:rPr lang="en-US" altLang="zh-CN" sz="2800" baseline="-25000" dirty="0">
                <a:latin typeface="Times New Roman" panose="02020603050405020304" pitchFamily="18" charset="0"/>
                <a:ea typeface="楷体" panose="02010609060101010101" pitchFamily="49" charset="-122"/>
                <a:cs typeface="Times New Roman" panose="02020603050405020304" pitchFamily="18" charset="0"/>
              </a:rPr>
              <a:t>CHIP</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N</a:t>
            </a:r>
            <a:r>
              <a:rPr lang="en-US" altLang="zh-CN" sz="2800" baseline="-25000" dirty="0">
                <a:latin typeface="Times New Roman" panose="02020603050405020304" pitchFamily="18" charset="0"/>
                <a:ea typeface="楷体" panose="02010609060101010101" pitchFamily="49" charset="-122"/>
                <a:cs typeface="Times New Roman" panose="02020603050405020304" pitchFamily="18" charset="0"/>
              </a:rPr>
              <a:t>UHS </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N</a:t>
            </a:r>
            <a:r>
              <a:rPr lang="en-US" altLang="zh-CN" sz="2800" baseline="-25000" dirty="0">
                <a:latin typeface="Times New Roman" panose="02020603050405020304" pitchFamily="18" charset="0"/>
                <a:ea typeface="楷体" panose="02010609060101010101" pitchFamily="49" charset="-122"/>
                <a:cs typeface="Times New Roman" panose="02020603050405020304" pitchFamily="18" charset="0"/>
              </a:rPr>
              <a:t>CHIP </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dirty="0">
              <a:latin typeface="Times New Roman" panose="02020603050405020304" pitchFamily="18" charset="0"/>
              <a:ea typeface="楷体" panose="02010609060101010101" pitchFamily="49" charset="-122"/>
              <a:cs typeface="Times New Roman" panose="02020603050405020304" pitchFamily="18" charset="0"/>
            </a:endParaRPr>
          </a:p>
          <a:p>
            <a:endParaRPr lang="zh-CN" altLang="en-US" dirty="0"/>
          </a:p>
        </p:txBody>
      </p:sp>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BAA96E2D-D756-4A9B-9836-67D2D6F4BDF9}" type="slidenum">
              <a:rPr lang="zh-CN" altLang="en-US" smtClean="0"/>
            </a:fld>
            <a:endParaRPr lang="zh-CN" altLang="en-US"/>
          </a:p>
        </p:txBody>
      </p:sp>
      <p:sp>
        <p:nvSpPr>
          <p:cNvPr id="11" name="标题 1"/>
          <p:cNvSpPr txBox="1"/>
          <p:nvPr/>
        </p:nvSpPr>
        <p:spPr>
          <a:xfrm>
            <a:off x="0" y="180370"/>
            <a:ext cx="8229600" cy="706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Times New Roman" panose="02020603050405020304" pitchFamily="18" charset="0"/>
                <a:ea typeface="隶书" panose="02010509060101010101" pitchFamily="49" charset="-122"/>
                <a:cs typeface="Times New Roman" panose="02020603050405020304" pitchFamily="18" charset="0"/>
              </a:rPr>
              <a:t>国家层面明瑟参数</a:t>
            </a:r>
            <a:endParaRPr lang="zh-CN" altLang="en-US" sz="2800" dirty="0">
              <a:latin typeface="Times New Roman" panose="02020603050405020304" pitchFamily="18" charset="0"/>
              <a:ea typeface="隶书" panose="02010509060101010101" pitchFamily="49" charset="-122"/>
              <a:cs typeface="Times New Roman" panose="020206030504050203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a:xfrm>
                <a:off x="539552" y="1340768"/>
                <a:ext cx="8064896" cy="5256584"/>
              </a:xfrm>
            </p:spPr>
            <p:txBody>
              <a:bodyPr>
                <a:normAutofit fontScale="92500" lnSpcReduction="20000"/>
              </a:bodyPr>
              <a:lstStyle/>
              <a:p>
                <a:r>
                  <a:rPr lang="zh-CN" altLang="en-US" sz="2800" dirty="0">
                    <a:latin typeface="楷体" panose="02010609060101010101" pitchFamily="49" charset="-122"/>
                    <a:ea typeface="楷体" panose="02010609060101010101" pitchFamily="49" charset="-122"/>
                  </a:rPr>
                  <a:t>第七步：时间拟合</a:t>
                </a:r>
                <a:endParaRPr lang="en-US" altLang="zh-CN" sz="2800" dirty="0">
                  <a:latin typeface="楷体" panose="02010609060101010101" pitchFamily="49" charset="-122"/>
                  <a:ea typeface="楷体" panose="02010609060101010101" pitchFamily="49" charset="-122"/>
                </a:endParaRPr>
              </a:p>
              <a:p>
                <a:pPr marL="0" indent="0">
                  <a:lnSpc>
                    <a:spcPct val="150000"/>
                  </a:lnSpc>
                  <a:buNone/>
                </a:pPr>
                <a:r>
                  <a:rPr lang="zh-CN" altLang="zh-CN" sz="2800" dirty="0">
                    <a:latin typeface="楷体" panose="02010609060101010101" pitchFamily="49" charset="-122"/>
                    <a:ea typeface="楷体" panose="02010609060101010101" pitchFamily="49" charset="-122"/>
                  </a:rPr>
                  <a:t>我们将所有已有年份加权平均后的截距项</a:t>
                </a:r>
                <a:r>
                  <a:rPr lang="zh-CN" altLang="en-US" sz="2800" dirty="0">
                    <a:latin typeface="楷体" panose="02010609060101010101" pitchFamily="49" charset="-122"/>
                    <a:ea typeface="楷体" panose="02010609060101010101" pitchFamily="49" charset="-122"/>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Exp2</a:t>
                </a:r>
                <a:r>
                  <a:rPr lang="zh-CN" altLang="zh-CN" sz="2800" dirty="0">
                    <a:latin typeface="楷体" panose="02010609060101010101" pitchFamily="49" charset="-122"/>
                    <a:ea typeface="楷体" panose="02010609060101010101" pitchFamily="49" charset="-122"/>
                  </a:rPr>
                  <a:t>的系数分别作因变量对</a:t>
                </a:r>
                <a:r>
                  <a:rPr lang="zh-CN" altLang="en-US" sz="2800" dirty="0">
                    <a:latin typeface="楷体" panose="02010609060101010101" pitchFamily="49" charset="-122"/>
                    <a:ea typeface="楷体" panose="02010609060101010101" pitchFamily="49" charset="-122"/>
                  </a:rPr>
                  <a:t>年份</a:t>
                </a:r>
                <a:r>
                  <a:rPr lang="zh-CN" altLang="zh-CN" sz="2800" dirty="0">
                    <a:latin typeface="楷体" panose="02010609060101010101" pitchFamily="49" charset="-122"/>
                    <a:ea typeface="楷体" panose="02010609060101010101" pitchFamily="49" charset="-122"/>
                  </a:rPr>
                  <a:t>进行</a:t>
                </a:r>
                <a:r>
                  <a:rPr lang="zh-CN" altLang="en-US" sz="2800" dirty="0">
                    <a:latin typeface="楷体" panose="02010609060101010101" pitchFamily="49" charset="-122"/>
                    <a:ea typeface="楷体" panose="02010609060101010101" pitchFamily="49" charset="-122"/>
                  </a:rPr>
                  <a:t>线性</a:t>
                </a:r>
                <a:r>
                  <a:rPr lang="zh-CN" altLang="zh-CN" sz="2800" dirty="0">
                    <a:latin typeface="楷体" panose="02010609060101010101" pitchFamily="49" charset="-122"/>
                    <a:ea typeface="楷体" panose="02010609060101010101" pitchFamily="49" charset="-122"/>
                  </a:rPr>
                  <a:t>回归</a:t>
                </a:r>
                <a:r>
                  <a:rPr lang="zh-CN" altLang="en-US" sz="2800" dirty="0">
                    <a:latin typeface="楷体" panose="02010609060101010101" pitchFamily="49" charset="-122"/>
                    <a:ea typeface="楷体" panose="02010609060101010101" pitchFamily="49" charset="-122"/>
                  </a:rPr>
                  <a:t>，</a:t>
                </a:r>
                <a:r>
                  <a:rPr lang="en-US" altLang="zh-CN" sz="2800" u="sng" dirty="0">
                    <a:solidFill>
                      <a:srgbClr val="FF0000"/>
                    </a:solidFill>
                    <a:latin typeface="楷体" panose="02010609060101010101" pitchFamily="49" charset="-122"/>
                    <a:ea typeface="楷体" panose="02010609060101010101" pitchFamily="49" charset="-122"/>
                  </a:rPr>
                  <a:t>Exp</a:t>
                </a:r>
                <a:r>
                  <a:rPr lang="zh-CN" altLang="en-US" sz="2800" dirty="0">
                    <a:latin typeface="楷体" panose="02010609060101010101" pitchFamily="49" charset="-122"/>
                    <a:ea typeface="楷体" panose="02010609060101010101" pitchFamily="49" charset="-122"/>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Sch</a:t>
                </a:r>
                <a:r>
                  <a:rPr lang="zh-CN" altLang="en-US" sz="2800" dirty="0">
                    <a:latin typeface="楷体" panose="02010609060101010101" pitchFamily="49" charset="-122"/>
                    <a:ea typeface="楷体" panose="02010609060101010101" pitchFamily="49" charset="-122"/>
                  </a:rPr>
                  <a:t>的系数对年份进行二次回归</a:t>
                </a:r>
                <a:r>
                  <a:rPr lang="zh-CN" altLang="zh-CN" sz="2800" dirty="0">
                    <a:latin typeface="楷体" panose="02010609060101010101" pitchFamily="49" charset="-122"/>
                    <a:ea typeface="楷体" panose="02010609060101010101" pitchFamily="49" charset="-122"/>
                  </a:rPr>
                  <a:t>。</a:t>
                </a:r>
                <a:endParaRPr lang="en-US" altLang="zh-CN" sz="2800" dirty="0">
                  <a:latin typeface="楷体" panose="02010609060101010101" pitchFamily="49" charset="-122"/>
                  <a:ea typeface="楷体" panose="02010609060101010101" pitchFamily="49" charset="-122"/>
                </a:endParaRPr>
              </a:p>
              <a:p>
                <a:pPr marL="0" indent="0">
                  <a:lnSpc>
                    <a:spcPct val="150000"/>
                  </a:lnSpc>
                  <a:buNone/>
                </a:pPr>
                <a:r>
                  <a:rPr lang="zh-CN" altLang="zh-CN" sz="2800" dirty="0">
                    <a:latin typeface="楷体" panose="02010609060101010101" pitchFamily="49" charset="-122"/>
                    <a:ea typeface="楷体" panose="02010609060101010101" pitchFamily="49" charset="-122"/>
                  </a:rPr>
                  <a:t>也就是假设截距项</a:t>
                </a:r>
                <a:r>
                  <a:rPr lang="zh-CN" altLang="en-US" sz="2800" dirty="0">
                    <a:latin typeface="楷体" panose="02010609060101010101" pitchFamily="49" charset="-122"/>
                    <a:ea typeface="楷体" panose="02010609060101010101" pitchFamily="49" charset="-122"/>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Exp2 </a:t>
                </a:r>
                <a:r>
                  <a:rPr lang="zh-CN" altLang="zh-CN" sz="2800" dirty="0">
                    <a:latin typeface="楷体" panose="02010609060101010101" pitchFamily="49" charset="-122"/>
                    <a:ea typeface="楷体" panose="02010609060101010101" pitchFamily="49" charset="-122"/>
                  </a:rPr>
                  <a:t>前的系数随着时间保持固定增长或者下降</a:t>
                </a:r>
                <a:r>
                  <a:rPr lang="zh-CN" altLang="en-US" sz="2800" dirty="0">
                    <a:latin typeface="楷体" panose="02010609060101010101" pitchFamily="49" charset="-122"/>
                    <a:ea typeface="楷体" panose="02010609060101010101" pitchFamily="49" charset="-122"/>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u="sng"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Exp</a:t>
                </a:r>
                <a:r>
                  <a:rPr lang="zh-CN" altLang="en-US"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Sch</a:t>
                </a:r>
                <a:r>
                  <a:rPr lang="zh-CN" altLang="en-US" sz="2800" dirty="0">
                    <a:latin typeface="楷体" panose="02010609060101010101" pitchFamily="49" charset="-122"/>
                    <a:ea typeface="楷体" panose="02010609060101010101" pitchFamily="49" charset="-122"/>
                  </a:rPr>
                  <a:t>的系数随时间先增后降</a:t>
                </a:r>
                <a:r>
                  <a:rPr lang="zh-CN" altLang="zh-CN" sz="2800" dirty="0">
                    <a:latin typeface="楷体" panose="02010609060101010101" pitchFamily="49" charset="-122"/>
                    <a:ea typeface="楷体" panose="02010609060101010101" pitchFamily="49" charset="-122"/>
                  </a:rPr>
                  <a:t>。具体拟合方程为</a:t>
                </a:r>
                <a:r>
                  <a:rPr lang="zh-CN" altLang="en-US" sz="2800" dirty="0">
                    <a:latin typeface="楷体" panose="02010609060101010101" pitchFamily="49" charset="-122"/>
                    <a:ea typeface="楷体" panose="02010609060101010101" pitchFamily="49" charset="-122"/>
                  </a:rPr>
                  <a:t>：</a:t>
                </a:r>
                <a:endParaRPr lang="en-US" altLang="zh-CN" sz="2800" dirty="0">
                  <a:latin typeface="楷体" panose="02010609060101010101" pitchFamily="49" charset="-122"/>
                  <a:ea typeface="楷体" panose="02010609060101010101" pitchFamily="49" charset="-122"/>
                </a:endParaRPr>
              </a:p>
              <a:p>
                <a:pPr>
                  <a:lnSpc>
                    <a:spcPct val="150000"/>
                  </a:lnSpc>
                </a:pPr>
                <a14:m>
                  <m:oMath xmlns:m="http://schemas.openxmlformats.org/officeDocument/2006/math">
                    <m:r>
                      <m:rPr>
                        <m:sty m:val="p"/>
                      </m:rPr>
                      <a:rPr lang="en-US" altLang="zh-CN" sz="2800" dirty="0">
                        <a:latin typeface="Cambria Math" panose="02040503050406030204" pitchFamily="18" charset="0"/>
                      </a:rPr>
                      <m:t>Y</m:t>
                    </m:r>
                    <m:r>
                      <a:rPr lang="en-US" altLang="zh-CN" sz="2800" b="0" i="1" dirty="0" smtClean="0">
                        <a:latin typeface="Cambria Math" panose="02040503050406030204" pitchFamily="18" charset="0"/>
                      </a:rPr>
                      <m:t>=</m:t>
                    </m:r>
                    <m:sSub>
                      <m:sSubPr>
                        <m:ctrlPr>
                          <a:rPr lang="en-US" altLang="zh-CN" sz="2800" b="0" i="1" dirty="0" smtClean="0">
                            <a:latin typeface="Cambria Math" panose="02040503050406030204" pitchFamily="18" charset="0"/>
                          </a:rPr>
                        </m:ctrlPr>
                      </m:sSubPr>
                      <m:e>
                        <m:r>
                          <a:rPr lang="zh-CN" altLang="en-US" sz="2800" b="0" i="1" dirty="0" smtClean="0">
                            <a:latin typeface="Cambria Math" panose="02040503050406030204" pitchFamily="18" charset="0"/>
                          </a:rPr>
                          <m:t>𝛼</m:t>
                        </m:r>
                      </m:e>
                      <m:sub>
                        <m:r>
                          <a:rPr lang="en-US" altLang="zh-CN" sz="2800" b="0" i="1" dirty="0" smtClean="0">
                            <a:latin typeface="Cambria Math" panose="02040503050406030204" pitchFamily="18" charset="0"/>
                          </a:rPr>
                          <m:t>0</m:t>
                        </m:r>
                      </m:sub>
                    </m:sSub>
                    <m:r>
                      <a:rPr lang="en-US" altLang="zh-CN" sz="2800" b="0" i="1" dirty="0" smtClean="0">
                        <a:latin typeface="Cambria Math" panose="02040503050406030204" pitchFamily="18" charset="0"/>
                      </a:rPr>
                      <m:t>+</m:t>
                    </m:r>
                    <m:sSub>
                      <m:sSubPr>
                        <m:ctrlPr>
                          <a:rPr lang="en-US" altLang="zh-CN" sz="2800" b="0" i="1" dirty="0" smtClean="0">
                            <a:latin typeface="Cambria Math" panose="02040503050406030204" pitchFamily="18" charset="0"/>
                          </a:rPr>
                        </m:ctrlPr>
                      </m:sSubPr>
                      <m:e>
                        <m:r>
                          <a:rPr lang="zh-CN" altLang="en-US" sz="2800" b="0" i="1" dirty="0" smtClean="0">
                            <a:latin typeface="Cambria Math" panose="02040503050406030204" pitchFamily="18" charset="0"/>
                          </a:rPr>
                          <m:t>𝛼</m:t>
                        </m:r>
                      </m:e>
                      <m:sub>
                        <m:r>
                          <a:rPr lang="en-US" altLang="zh-CN" sz="2800" b="0" i="1" dirty="0" smtClean="0">
                            <a:latin typeface="Cambria Math" panose="02040503050406030204" pitchFamily="18" charset="0"/>
                          </a:rPr>
                          <m:t>1</m:t>
                        </m:r>
                      </m:sub>
                    </m:sSub>
                    <m:r>
                      <a:rPr lang="en-US" altLang="zh-CN" sz="2800" b="0" i="1" dirty="0" smtClean="0">
                        <a:latin typeface="Cambria Math" panose="02040503050406030204" pitchFamily="18" charset="0"/>
                        <a:ea typeface="Cambria Math" panose="02040503050406030204" pitchFamily="18" charset="0"/>
                      </a:rPr>
                      <m:t>×</m:t>
                    </m:r>
                    <m:r>
                      <m:rPr>
                        <m:sty m:val="p"/>
                      </m:rPr>
                      <a:rPr lang="en-US" altLang="zh-CN" sz="2800" i="1" dirty="0">
                        <a:latin typeface="Cambria Math" panose="02040503050406030204" pitchFamily="18" charset="0"/>
                        <a:ea typeface="Cambria Math" panose="02040503050406030204" pitchFamily="18" charset="0"/>
                      </a:rPr>
                      <m:t>year</m:t>
                    </m:r>
                    <m:r>
                      <a:rPr lang="en-US" altLang="zh-CN" sz="2800" b="0" i="1" dirty="0" smtClean="0">
                        <a:latin typeface="Cambria Math" panose="02040503050406030204" pitchFamily="18" charset="0"/>
                        <a:ea typeface="Cambria Math" panose="02040503050406030204" pitchFamily="18" charset="0"/>
                      </a:rPr>
                      <m:t>+</m:t>
                    </m:r>
                    <m:r>
                      <a:rPr lang="zh-CN" altLang="en-US" sz="2800" b="0" i="1" dirty="0" smtClean="0">
                        <a:latin typeface="Cambria Math" panose="02040503050406030204" pitchFamily="18" charset="0"/>
                        <a:ea typeface="Cambria Math" panose="02040503050406030204" pitchFamily="18" charset="0"/>
                      </a:rPr>
                      <m:t>𝜇</m:t>
                    </m:r>
                  </m:oMath>
                </a14:m>
                <a:endParaRPr lang="en-US" altLang="zh-CN" sz="2800" dirty="0"/>
              </a:p>
              <a:p>
                <a:pPr>
                  <a:lnSpc>
                    <a:spcPct val="150000"/>
                  </a:lnSpc>
                </a:pPr>
                <a14:m>
                  <m:oMath xmlns:m="http://schemas.openxmlformats.org/officeDocument/2006/math">
                    <m:r>
                      <m:rPr>
                        <m:sty m:val="p"/>
                      </m:rPr>
                      <a:rPr lang="en-US" altLang="zh-CN" sz="2800" dirty="0">
                        <a:latin typeface="Cambria Math" panose="02040503050406030204" pitchFamily="18" charset="0"/>
                      </a:rPr>
                      <m:t>Y</m:t>
                    </m:r>
                    <m:r>
                      <a:rPr lang="en-US" altLang="zh-CN" sz="2800" i="1" dirty="0">
                        <a:latin typeface="Cambria Math" panose="02040503050406030204" pitchFamily="18" charset="0"/>
                      </a:rPr>
                      <m:t>=</m:t>
                    </m:r>
                    <m:sSub>
                      <m:sSubPr>
                        <m:ctrlPr>
                          <a:rPr lang="en-US" altLang="zh-CN" sz="2800" i="1" dirty="0">
                            <a:latin typeface="Cambria Math" panose="02040503050406030204" pitchFamily="18" charset="0"/>
                          </a:rPr>
                        </m:ctrlPr>
                      </m:sSubPr>
                      <m:e>
                        <m:r>
                          <a:rPr lang="zh-CN" altLang="en-US" sz="2800" i="1" dirty="0">
                            <a:latin typeface="Cambria Math" panose="02040503050406030204" pitchFamily="18" charset="0"/>
                          </a:rPr>
                          <m:t>𝛼</m:t>
                        </m:r>
                      </m:e>
                      <m:sub>
                        <m:r>
                          <a:rPr lang="en-US" altLang="zh-CN" sz="2800" i="1" dirty="0">
                            <a:latin typeface="Cambria Math" panose="02040503050406030204" pitchFamily="18" charset="0"/>
                          </a:rPr>
                          <m:t>0</m:t>
                        </m:r>
                      </m:sub>
                    </m:sSub>
                    <m:r>
                      <a:rPr lang="en-US" altLang="zh-CN" sz="2800" i="1" dirty="0">
                        <a:latin typeface="Cambria Math" panose="02040503050406030204" pitchFamily="18" charset="0"/>
                      </a:rPr>
                      <m:t>+</m:t>
                    </m:r>
                    <m:sSub>
                      <m:sSubPr>
                        <m:ctrlPr>
                          <a:rPr lang="en-US" altLang="zh-CN" sz="2800" i="1" dirty="0">
                            <a:latin typeface="Cambria Math" panose="02040503050406030204" pitchFamily="18" charset="0"/>
                          </a:rPr>
                        </m:ctrlPr>
                      </m:sSubPr>
                      <m:e>
                        <m:r>
                          <a:rPr lang="zh-CN" altLang="en-US" sz="2800" i="1" dirty="0">
                            <a:latin typeface="Cambria Math" panose="02040503050406030204" pitchFamily="18" charset="0"/>
                          </a:rPr>
                          <m:t>𝛼</m:t>
                        </m:r>
                      </m:e>
                      <m:sub>
                        <m:r>
                          <a:rPr lang="en-US" altLang="zh-CN" sz="2800" i="1" dirty="0">
                            <a:latin typeface="Cambria Math" panose="02040503050406030204" pitchFamily="18" charset="0"/>
                          </a:rPr>
                          <m:t>1</m:t>
                        </m:r>
                      </m:sub>
                    </m:sSub>
                    <m:r>
                      <a:rPr lang="en-US" altLang="zh-CN" sz="2800" i="1" dirty="0">
                        <a:latin typeface="Cambria Math" panose="02040503050406030204" pitchFamily="18" charset="0"/>
                        <a:ea typeface="Cambria Math" panose="02040503050406030204" pitchFamily="18" charset="0"/>
                      </a:rPr>
                      <m:t>×</m:t>
                    </m:r>
                    <m:r>
                      <m:rPr>
                        <m:sty m:val="p"/>
                      </m:rPr>
                      <a:rPr lang="en-US" altLang="zh-CN" sz="2800" i="1" dirty="0">
                        <a:latin typeface="Cambria Math" panose="02040503050406030204" pitchFamily="18" charset="0"/>
                        <a:ea typeface="Cambria Math" panose="02040503050406030204" pitchFamily="18" charset="0"/>
                      </a:rPr>
                      <m:t>year</m:t>
                    </m:r>
                    <m:r>
                      <a:rPr lang="en-US" altLang="zh-CN" sz="2800" i="1" dirty="0">
                        <a:latin typeface="Cambria Math" panose="02040503050406030204" pitchFamily="18" charset="0"/>
                        <a:ea typeface="Cambria Math" panose="02040503050406030204" pitchFamily="18" charset="0"/>
                      </a:rPr>
                      <m:t>+</m:t>
                    </m:r>
                    <m:sSub>
                      <m:sSubPr>
                        <m:ctrlPr>
                          <a:rPr lang="en-US" altLang="zh-CN" sz="2800" i="1" dirty="0">
                            <a:latin typeface="Cambria Math" panose="02040503050406030204" pitchFamily="18" charset="0"/>
                          </a:rPr>
                        </m:ctrlPr>
                      </m:sSubPr>
                      <m:e>
                        <m:r>
                          <a:rPr lang="zh-CN" altLang="en-US" sz="2800" i="1" dirty="0">
                            <a:latin typeface="Cambria Math" panose="02040503050406030204" pitchFamily="18" charset="0"/>
                          </a:rPr>
                          <m:t>𝛼</m:t>
                        </m:r>
                      </m:e>
                      <m:sub>
                        <m:r>
                          <a:rPr lang="en-US" altLang="zh-CN" sz="2800" b="0" i="1" dirty="0" smtClean="0">
                            <a:latin typeface="Cambria Math" panose="02040503050406030204" pitchFamily="18" charset="0"/>
                          </a:rPr>
                          <m:t>2</m:t>
                        </m:r>
                      </m:sub>
                    </m:sSub>
                    <m:r>
                      <a:rPr lang="en-US" altLang="zh-CN" sz="2800" i="1" dirty="0">
                        <a:latin typeface="Cambria Math" panose="02040503050406030204" pitchFamily="18" charset="0"/>
                        <a:ea typeface="Cambria Math" panose="02040503050406030204" pitchFamily="18" charset="0"/>
                      </a:rPr>
                      <m:t>×</m:t>
                    </m:r>
                    <m:sSup>
                      <m:sSupPr>
                        <m:ctrlPr>
                          <a:rPr lang="en-US" altLang="zh-CN" sz="2800" i="1" dirty="0" smtClean="0">
                            <a:latin typeface="Cambria Math" panose="02040503050406030204" pitchFamily="18" charset="0"/>
                            <a:ea typeface="Cambria Math" panose="02040503050406030204" pitchFamily="18" charset="0"/>
                          </a:rPr>
                        </m:ctrlPr>
                      </m:sSupPr>
                      <m:e>
                        <m:r>
                          <m:rPr>
                            <m:sty m:val="p"/>
                          </m:rPr>
                          <a:rPr lang="en-US" altLang="zh-CN" sz="2800" i="1" dirty="0">
                            <a:latin typeface="Cambria Math" panose="02040503050406030204" pitchFamily="18" charset="0"/>
                            <a:ea typeface="Cambria Math" panose="02040503050406030204" pitchFamily="18" charset="0"/>
                          </a:rPr>
                          <m:t>year</m:t>
                        </m:r>
                      </m:e>
                      <m:sup>
                        <m:r>
                          <a:rPr lang="en-US" altLang="zh-CN" sz="2800" b="0" i="1" dirty="0" smtClean="0">
                            <a:latin typeface="Cambria Math" panose="02040503050406030204" pitchFamily="18" charset="0"/>
                            <a:ea typeface="Cambria Math" panose="02040503050406030204" pitchFamily="18" charset="0"/>
                          </a:rPr>
                          <m:t>2</m:t>
                        </m:r>
                      </m:sup>
                    </m:sSup>
                    <m:r>
                      <a:rPr lang="en-US" altLang="zh-CN" sz="2800" b="0" i="1" dirty="0" smtClean="0">
                        <a:latin typeface="Cambria Math" panose="02040503050406030204" pitchFamily="18" charset="0"/>
                        <a:ea typeface="Cambria Math" panose="02040503050406030204" pitchFamily="18" charset="0"/>
                      </a:rPr>
                      <m:t>+</m:t>
                    </m:r>
                    <m:r>
                      <a:rPr lang="zh-CN" altLang="en-US" sz="2800" i="1" dirty="0">
                        <a:latin typeface="Cambria Math" panose="02040503050406030204" pitchFamily="18" charset="0"/>
                        <a:ea typeface="Cambria Math" panose="02040503050406030204" pitchFamily="18" charset="0"/>
                      </a:rPr>
                      <m:t>𝜇</m:t>
                    </m:r>
                  </m:oMath>
                </a14:m>
                <a:endParaRPr lang="en-US" altLang="zh-CN" sz="2800" dirty="0"/>
              </a:p>
              <a:p>
                <a:endParaRPr lang="en-US" altLang="zh-CN" dirty="0"/>
              </a:p>
            </p:txBody>
          </p:sp>
        </mc:Choice>
        <mc:Fallback>
          <p:sp>
            <p:nvSpPr>
              <p:cNvPr id="3" name="内容占位符 2"/>
              <p:cNvSpPr>
                <a:spLocks noRot="1" noChangeAspect="1" noMove="1" noResize="1" noEditPoints="1" noAdjustHandles="1" noChangeArrowheads="1" noChangeShapeType="1" noTextEdit="1"/>
              </p:cNvSpPr>
              <p:nvPr>
                <p:ph idx="1"/>
              </p:nvPr>
            </p:nvSpPr>
            <p:spPr>
              <a:xfrm>
                <a:off x="539552" y="1340768"/>
                <a:ext cx="8064896" cy="5256584"/>
              </a:xfrm>
              <a:blipFill rotWithShape="1">
                <a:blip r:embed="rId1"/>
                <a:stretch>
                  <a:fillRect l="-5" t="-791" r="2" b="-1504"/>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楷体" panose="02010609060101010101" pitchFamily="49" charset="-122"/>
                <a:ea typeface="楷体" panose="02010609060101010101" pitchFamily="49" charset="-122"/>
                <a:cs typeface="+mn-cs"/>
              </a:rPr>
              <a:t>人力资本与劳动经济研究中心</a:t>
            </a:r>
            <a:endParaRPr kumimoji="0" lang="zh-CN" altLang="en-US" sz="1200" b="0" i="0" u="none" strike="noStrike" kern="1200" cap="none" spc="0" normalizeH="0" baseline="0" noProof="0">
              <a:ln>
                <a:noFill/>
              </a:ln>
              <a:solidFill>
                <a:prstClr val="black">
                  <a:tint val="75000"/>
                </a:prstClr>
              </a:solidFill>
              <a:effectLst/>
              <a:uLnTx/>
              <a:uFillTx/>
              <a:latin typeface="楷体" panose="02010609060101010101" pitchFamily="49" charset="-122"/>
              <a:ea typeface="楷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BAA96E2D-D756-4A9B-9836-67D2D6F4BDF9}"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11" name="标题 1"/>
          <p:cNvSpPr txBox="1"/>
          <p:nvPr/>
        </p:nvSpPr>
        <p:spPr>
          <a:xfrm>
            <a:off x="0" y="180370"/>
            <a:ext cx="8229600" cy="706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隶书" panose="02010509060101010101" pitchFamily="49" charset="-122"/>
                <a:cs typeface="Times New Roman" panose="02020603050405020304" pitchFamily="18" charset="0"/>
              </a:rPr>
              <a:t>国家层面明瑟参数</a:t>
            </a: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隶书" panose="02010509060101010101" pitchFamily="49" charset="-122"/>
              <a:cs typeface="Times New Roman" panose="02020603050405020304"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436927"/>
            <a:ext cx="8208912" cy="5232433"/>
          </a:xfrm>
        </p:spPr>
        <p:txBody>
          <a:bodyPr>
            <a:normAutofit/>
          </a:bodyPr>
          <a:lstStyle/>
          <a:p>
            <a:pPr>
              <a:lnSpc>
                <a:spcPct val="120000"/>
              </a:lnSpc>
            </a:pPr>
            <a:r>
              <a:rPr lang="en-US" altLang="zh-CN" sz="2800" dirty="0">
                <a:latin typeface="楷体" panose="02010609060101010101" pitchFamily="49" charset="-122"/>
                <a:ea typeface="楷体" panose="02010609060101010101" pitchFamily="49" charset="-122"/>
              </a:rPr>
              <a:t>1</a:t>
            </a:r>
            <a:r>
              <a:rPr lang="zh-CN" altLang="en-US" sz="2800" dirty="0">
                <a:latin typeface="楷体" panose="02010609060101010101" pitchFamily="49" charset="-122"/>
                <a:ea typeface="楷体" panose="02010609060101010101" pitchFamily="49" charset="-122"/>
              </a:rPr>
              <a:t>、用到的数据</a:t>
            </a:r>
            <a:endParaRPr lang="en-US" altLang="zh-CN" sz="2800" dirty="0">
              <a:latin typeface="楷体" panose="02010609060101010101" pitchFamily="49" charset="-122"/>
              <a:ea typeface="楷体" panose="02010609060101010101" pitchFamily="49" charset="-122"/>
            </a:endParaRPr>
          </a:p>
          <a:p>
            <a:pPr marL="0" indent="0">
              <a:lnSpc>
                <a:spcPct val="120000"/>
              </a:lnSpc>
              <a:buNone/>
            </a:pPr>
            <a:r>
              <a:rPr lang="zh-CN" altLang="en-US" sz="2800" dirty="0">
                <a:latin typeface="楷体" panose="02010609060101010101" pitchFamily="49" charset="-122"/>
                <a:ea typeface="楷体" panose="02010609060101010101" pitchFamily="49" charset="-122"/>
              </a:rPr>
              <a:t>    微观数据集</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UHS</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CHIP</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CHNS</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CHFS</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CFPS</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CLDS</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dirty="0">
              <a:latin typeface="Times New Roman" panose="02020603050405020304" pitchFamily="18" charset="0"/>
              <a:ea typeface="楷体" panose="02010609060101010101" pitchFamily="49" charset="-122"/>
              <a:cs typeface="Times New Roman" panose="02020603050405020304" pitchFamily="18" charset="0"/>
            </a:endParaRPr>
          </a:p>
          <a:p>
            <a:pPr marL="0" indent="0">
              <a:lnSpc>
                <a:spcPct val="120000"/>
              </a:lnSpc>
              <a:buNone/>
            </a:pPr>
            <a:r>
              <a:rPr lang="zh-CN" altLang="en-US" sz="2800" dirty="0">
                <a:latin typeface="楷体" panose="02010609060101010101" pitchFamily="49" charset="-122"/>
                <a:ea typeface="楷体" panose="02010609060101010101" pitchFamily="49" charset="-122"/>
              </a:rPr>
              <a:t>    宏观数据指标</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err="1">
                <a:latin typeface="Times New Roman" panose="02020603050405020304" pitchFamily="18" charset="0"/>
                <a:ea typeface="楷体" panose="02010609060101010101" pitchFamily="49" charset="-122"/>
                <a:cs typeface="Times New Roman" panose="02020603050405020304" pitchFamily="18" charset="0"/>
              </a:rPr>
              <a:t>avgdp</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dirty="0" err="1">
                <a:latin typeface="Times New Roman" panose="02020603050405020304" pitchFamily="18" charset="0"/>
                <a:ea typeface="楷体" panose="02010609060101010101" pitchFamily="49" charset="-122"/>
                <a:cs typeface="Times New Roman" panose="02020603050405020304" pitchFamily="18" charset="0"/>
              </a:rPr>
              <a:t>ruavwage</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dirty="0" err="1">
                <a:latin typeface="Times New Roman" panose="02020603050405020304" pitchFamily="18" charset="0"/>
                <a:ea typeface="楷体" panose="02010609060101010101" pitchFamily="49" charset="-122"/>
                <a:cs typeface="Times New Roman" panose="02020603050405020304" pitchFamily="18" charset="0"/>
              </a:rPr>
              <a:t>uravwage</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ratio</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pPr>
            <a:r>
              <a:rPr lang="en-US" altLang="zh-CN" sz="2800" dirty="0">
                <a:latin typeface="楷体" panose="02010609060101010101" pitchFamily="49" charset="-122"/>
                <a:ea typeface="楷体" panose="02010609060101010101" pitchFamily="49" charset="-122"/>
              </a:rPr>
              <a:t>2</a:t>
            </a:r>
            <a:r>
              <a:rPr lang="zh-CN" altLang="en-US" sz="2800" dirty="0">
                <a:latin typeface="楷体" panose="02010609060101010101" pitchFamily="49" charset="-122"/>
                <a:ea typeface="楷体" panose="02010609060101010101" pitchFamily="49" charset="-122"/>
              </a:rPr>
              <a:t>、所用模型</a:t>
            </a:r>
            <a:endParaRPr lang="en-US" altLang="zh-CN" sz="2800" dirty="0">
              <a:latin typeface="楷体" panose="02010609060101010101" pitchFamily="49" charset="-122"/>
              <a:ea typeface="楷体" panose="02010609060101010101" pitchFamily="49" charset="-122"/>
            </a:endParaRPr>
          </a:p>
          <a:p>
            <a:pPr>
              <a:lnSpc>
                <a:spcPct val="120000"/>
              </a:lnSpc>
            </a:pPr>
            <a:endParaRPr lang="en-US" altLang="zh-CN" sz="2800" dirty="0">
              <a:latin typeface="楷体" panose="02010609060101010101" pitchFamily="49" charset="-122"/>
              <a:ea typeface="楷体" panose="02010609060101010101" pitchFamily="49" charset="-122"/>
            </a:endParaRPr>
          </a:p>
          <a:p>
            <a:pPr>
              <a:lnSpc>
                <a:spcPct val="120000"/>
              </a:lnSpc>
            </a:pPr>
            <a:endParaRPr lang="en-US" altLang="zh-CN" sz="2800" dirty="0">
              <a:latin typeface="楷体" panose="02010609060101010101" pitchFamily="49" charset="-122"/>
              <a:ea typeface="楷体" panose="02010609060101010101" pitchFamily="49" charset="-122"/>
            </a:endParaRPr>
          </a:p>
          <a:p>
            <a:pPr>
              <a:lnSpc>
                <a:spcPct val="120000"/>
              </a:lnSpc>
            </a:pPr>
            <a:r>
              <a:rPr lang="en-US" altLang="zh-CN" sz="2800" dirty="0">
                <a:latin typeface="楷体" panose="02010609060101010101" pitchFamily="49" charset="-122"/>
                <a:ea typeface="楷体" panose="02010609060101010101" pitchFamily="49" charset="-122"/>
              </a:rPr>
              <a:t>3</a:t>
            </a:r>
            <a:r>
              <a:rPr lang="zh-CN" altLang="en-US" sz="2800" dirty="0">
                <a:latin typeface="楷体" panose="02010609060101010101" pitchFamily="49" charset="-122"/>
                <a:ea typeface="楷体" panose="02010609060101010101" pitchFamily="49" charset="-122"/>
              </a:rPr>
              <a:t>、各省系数的计算</a:t>
            </a:r>
            <a:endParaRPr lang="en-US" altLang="zh-CN" sz="2800" dirty="0">
              <a:latin typeface="楷体" panose="02010609060101010101" pitchFamily="49" charset="-122"/>
              <a:ea typeface="楷体" panose="02010609060101010101" pitchFamily="49" charset="-122"/>
            </a:endParaRPr>
          </a:p>
        </p:txBody>
      </p:sp>
      <p:sp>
        <p:nvSpPr>
          <p:cNvPr id="19458" name="Rectangle 2"/>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19457" name="Picture 1"/>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1376145" y="4418443"/>
            <a:ext cx="6203715" cy="683146"/>
          </a:xfrm>
          <a:prstGeom prst="rect">
            <a:avLst/>
          </a:prstGeom>
          <a:noFill/>
        </p:spPr>
      </p:pic>
      <p:sp>
        <p:nvSpPr>
          <p:cNvPr id="19460" name="Rectangle 4"/>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1945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44601" y="5222540"/>
            <a:ext cx="4641480" cy="412576"/>
          </a:xfrm>
          <a:prstGeom prst="rect">
            <a:avLst/>
          </a:prstGeom>
          <a:noFill/>
        </p:spPr>
      </p:pic>
      <p:cxnSp>
        <p:nvCxnSpPr>
          <p:cNvPr id="5" name="直接连接符 4"/>
          <p:cNvCxnSpPr/>
          <p:nvPr/>
        </p:nvCxnSpPr>
        <p:spPr>
          <a:xfrm>
            <a:off x="3275856" y="5428828"/>
            <a:ext cx="1296144" cy="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10" name="直接连接符 9"/>
          <p:cNvCxnSpPr/>
          <p:nvPr/>
        </p:nvCxnSpPr>
        <p:spPr>
          <a:xfrm>
            <a:off x="6300192" y="4924276"/>
            <a:ext cx="1296144" cy="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11" name="直接连接符 10"/>
          <p:cNvCxnSpPr/>
          <p:nvPr/>
        </p:nvCxnSpPr>
        <p:spPr>
          <a:xfrm>
            <a:off x="3203848" y="4941168"/>
            <a:ext cx="1296144" cy="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12" name="直接连接符 11"/>
          <p:cNvCxnSpPr/>
          <p:nvPr/>
        </p:nvCxnSpPr>
        <p:spPr>
          <a:xfrm>
            <a:off x="5076056" y="4941168"/>
            <a:ext cx="576064" cy="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14" name="直接连接符 13"/>
          <p:cNvCxnSpPr/>
          <p:nvPr/>
        </p:nvCxnSpPr>
        <p:spPr>
          <a:xfrm>
            <a:off x="6203206" y="5429696"/>
            <a:ext cx="576064" cy="0"/>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15" name="直接连接符 14"/>
          <p:cNvCxnSpPr/>
          <p:nvPr/>
        </p:nvCxnSpPr>
        <p:spPr>
          <a:xfrm>
            <a:off x="5076056" y="5428828"/>
            <a:ext cx="576064"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6" name="页脚占位符 5"/>
          <p:cNvSpPr>
            <a:spLocks noGrp="1"/>
          </p:cNvSpPr>
          <p:nvPr>
            <p:ph type="ftr" sz="quarter" idx="11"/>
          </p:nvPr>
        </p:nvSpPr>
        <p:spPr/>
        <p:txBody>
          <a:bodyPr/>
          <a:lstStyle/>
          <a:p>
            <a:r>
              <a:rPr lang="zh-CN" altLang="en-US"/>
              <a:t>人力资本与劳动经济研究中心</a:t>
            </a:r>
            <a:endParaRPr lang="zh-CN" altLang="en-US"/>
          </a:p>
        </p:txBody>
      </p:sp>
      <p:sp>
        <p:nvSpPr>
          <p:cNvPr id="7" name="灯片编号占位符 6"/>
          <p:cNvSpPr>
            <a:spLocks noGrp="1"/>
          </p:cNvSpPr>
          <p:nvPr>
            <p:ph type="sldNum" sz="quarter" idx="12"/>
          </p:nvPr>
        </p:nvSpPr>
        <p:spPr/>
        <p:txBody>
          <a:bodyPr/>
          <a:lstStyle/>
          <a:p>
            <a:fld id="{BAA96E2D-D756-4A9B-9836-67D2D6F4BDF9}" type="slidenum">
              <a:rPr lang="zh-CN" altLang="en-US" smtClean="0"/>
            </a:fld>
            <a:endParaRPr lang="zh-CN" altLang="en-US"/>
          </a:p>
        </p:txBody>
      </p:sp>
      <p:sp>
        <p:nvSpPr>
          <p:cNvPr id="21" name="标题 1"/>
          <p:cNvSpPr txBox="1"/>
          <p:nvPr/>
        </p:nvSpPr>
        <p:spPr>
          <a:xfrm>
            <a:off x="16899" y="188640"/>
            <a:ext cx="8229600" cy="706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Times New Roman" panose="02020603050405020304" pitchFamily="18" charset="0"/>
                <a:ea typeface="隶书" panose="02010509060101010101" pitchFamily="49" charset="-122"/>
                <a:cs typeface="Times New Roman" panose="02020603050405020304" pitchFamily="18" charset="0"/>
              </a:rPr>
              <a:t>省级层面明瑟参数</a:t>
            </a:r>
            <a:endParaRPr lang="zh-CN" altLang="en-US" sz="2800" dirty="0">
              <a:latin typeface="Times New Roman" panose="02020603050405020304" pitchFamily="18" charset="0"/>
              <a:ea typeface="隶书" panose="02010509060101010101" pitchFamily="49" charset="-122"/>
              <a:cs typeface="Times New Roman" panose="02020603050405020304"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481066" y="2705606"/>
          <a:ext cx="8181868" cy="3243674"/>
        </p:xfrm>
        <a:graphic>
          <a:graphicData uri="http://schemas.openxmlformats.org/drawingml/2006/table">
            <a:tbl>
              <a:tblPr firstRow="1" firstCol="1" bandRow="1" bandCol="1"/>
              <a:tblGrid>
                <a:gridCol w="3115655"/>
                <a:gridCol w="5066213"/>
              </a:tblGrid>
              <a:tr h="396025">
                <a:tc gridSpan="2">
                  <a:txBody>
                    <a:bodyPr/>
                    <a:lstStyle/>
                    <a:p>
                      <a:pPr algn="ctr">
                        <a:lnSpc>
                          <a:spcPct val="125000"/>
                        </a:lnSpc>
                        <a:spcAft>
                          <a:spcPts val="0"/>
                        </a:spcAft>
                      </a:pPr>
                      <a:r>
                        <a:rPr lang="zh-CN" sz="2000" b="1" kern="0" dirty="0">
                          <a:effectLst/>
                          <a:latin typeface="Calibri" panose="020F0502020204030204" pitchFamily="34" charset="0"/>
                          <a:ea typeface="宋体" panose="02010600030101010101" pitchFamily="2" charset="-122"/>
                          <a:cs typeface="宋体" panose="02010600030101010101" pitchFamily="2" charset="-122"/>
                        </a:rPr>
                        <a:t>城市</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cPr/>
                </a:tc>
              </a:tr>
              <a:tr h="396025">
                <a:tc>
                  <a:txBody>
                    <a:bodyPr/>
                    <a:lstStyle/>
                    <a:p>
                      <a:pPr algn="just">
                        <a:lnSpc>
                          <a:spcPct val="125000"/>
                        </a:lnSpc>
                        <a:spcAft>
                          <a:spcPts val="0"/>
                        </a:spcAft>
                      </a:pPr>
                      <a:r>
                        <a:rPr lang="zh-CN" sz="2000" b="1" kern="0" dirty="0">
                          <a:effectLst/>
                          <a:latin typeface="Calibri" panose="020F0502020204030204" pitchFamily="34" charset="0"/>
                          <a:ea typeface="宋体" panose="02010600030101010101" pitchFamily="2" charset="-122"/>
                          <a:cs typeface="宋体" panose="02010600030101010101" pitchFamily="2" charset="-122"/>
                        </a:rPr>
                        <a:t>截距项</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endParaRPr lang="zh-CN" dirty="0"/>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blipFill rotWithShape="0">
                      <a:blip r:embed="rId1"/>
                      <a:stretch>
                        <a:fillRect l="-61538" t="-110769" r="-120" b="-636923"/>
                      </a:stretch>
                    </a:blipFill>
                  </a:tcPr>
                </a:tc>
              </a:tr>
              <a:tr h="829787">
                <a:tc>
                  <a:txBody>
                    <a:bodyPr/>
                    <a:lstStyle/>
                    <a:p>
                      <a:pPr algn="just">
                        <a:lnSpc>
                          <a:spcPct val="125000"/>
                        </a:lnSpc>
                        <a:spcAft>
                          <a:spcPts val="0"/>
                        </a:spcAft>
                      </a:pPr>
                      <a:r>
                        <a:rPr lang="zh-CN" sz="2000" b="1" kern="0" dirty="0">
                          <a:effectLst/>
                          <a:latin typeface="Calibri" panose="020F0502020204030204" pitchFamily="34" charset="0"/>
                          <a:ea typeface="宋体" panose="02010600030101010101" pitchFamily="2" charset="-122"/>
                          <a:cs typeface="宋体" panose="02010600030101010101" pitchFamily="2" charset="-122"/>
                        </a:rPr>
                        <a:t>教育回报率</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endParaRPr lang="zh-CN"/>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blipFill rotWithShape="0">
                      <a:blip r:embed="rId1"/>
                      <a:stretch>
                        <a:fillRect l="-61538" t="-100000" r="-120" b="-202190"/>
                      </a:stretch>
                    </a:blipFill>
                  </a:tcPr>
                </a:tc>
              </a:tr>
              <a:tr h="396025">
                <a:tc gridSpan="2">
                  <a:txBody>
                    <a:bodyPr/>
                    <a:lstStyle/>
                    <a:p>
                      <a:pPr algn="ctr">
                        <a:lnSpc>
                          <a:spcPct val="125000"/>
                        </a:lnSpc>
                        <a:spcAft>
                          <a:spcPts val="0"/>
                        </a:spcAft>
                      </a:pPr>
                      <a:r>
                        <a:rPr lang="zh-CN" sz="2000" b="1" kern="0" dirty="0">
                          <a:effectLst/>
                          <a:latin typeface="Calibri" panose="020F0502020204030204" pitchFamily="34" charset="0"/>
                          <a:ea typeface="宋体" panose="02010600030101010101" pitchFamily="2" charset="-122"/>
                          <a:cs typeface="宋体" panose="02010600030101010101" pitchFamily="2" charset="-122"/>
                        </a:rPr>
                        <a:t>农村</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cPr/>
                </a:tc>
              </a:tr>
              <a:tr h="396025">
                <a:tc>
                  <a:txBody>
                    <a:bodyPr/>
                    <a:lstStyle/>
                    <a:p>
                      <a:pPr algn="just">
                        <a:lnSpc>
                          <a:spcPct val="125000"/>
                        </a:lnSpc>
                        <a:spcAft>
                          <a:spcPts val="0"/>
                        </a:spcAft>
                      </a:pPr>
                      <a:r>
                        <a:rPr lang="zh-CN" sz="2000" b="1" kern="0">
                          <a:effectLst/>
                          <a:latin typeface="Calibri" panose="020F0502020204030204" pitchFamily="34" charset="0"/>
                          <a:ea typeface="宋体" panose="02010600030101010101" pitchFamily="2" charset="-122"/>
                          <a:cs typeface="宋体" panose="02010600030101010101" pitchFamily="2" charset="-122"/>
                        </a:rPr>
                        <a:t>截距项</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endParaRPr lang="zh-CN"/>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blipFill rotWithShape="0">
                      <a:blip r:embed="rId1"/>
                      <a:stretch>
                        <a:fillRect l="-61538" t="-521538" r="-120" b="-226154"/>
                      </a:stretch>
                    </a:blipFill>
                  </a:tcPr>
                </a:tc>
              </a:tr>
              <a:tr h="829787">
                <a:tc>
                  <a:txBody>
                    <a:bodyPr/>
                    <a:lstStyle/>
                    <a:p>
                      <a:pPr algn="just">
                        <a:lnSpc>
                          <a:spcPct val="125000"/>
                        </a:lnSpc>
                        <a:spcAft>
                          <a:spcPts val="0"/>
                        </a:spcAft>
                      </a:pPr>
                      <a:r>
                        <a:rPr lang="zh-CN" sz="2000" b="1" kern="0" dirty="0">
                          <a:effectLst/>
                          <a:latin typeface="Calibri" panose="020F0502020204030204" pitchFamily="34" charset="0"/>
                          <a:ea typeface="宋体" panose="02010600030101010101" pitchFamily="2" charset="-122"/>
                          <a:cs typeface="宋体" panose="02010600030101010101" pitchFamily="2" charset="-122"/>
                        </a:rPr>
                        <a:t>教育回报率</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endParaRPr lang="zh-CN" dirty="0"/>
                    </a:p>
                  </a:txBody>
                  <a:tcPr marL="68580" marR="68580" marT="0" marB="0" anchor="ctr">
                    <a:lnL>
                      <a:noFill/>
                    </a:lnL>
                    <a:lnR>
                      <a:noFill/>
                    </a:lnR>
                    <a:lnT>
                      <a:noFill/>
                    </a:lnT>
                    <a:lnB>
                      <a:noFill/>
                    </a:lnB>
                    <a:blipFill rotWithShape="0">
                      <a:blip r:embed="rId1"/>
                      <a:stretch>
                        <a:fillRect l="-61538" t="-297059" r="-120" b="-8088"/>
                      </a:stretch>
                    </a:blipFill>
                  </a:tcPr>
                </a:tc>
              </a:tr>
            </a:tbl>
          </a:graphicData>
        </a:graphic>
      </p:graphicFrame>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95635" y="1397174"/>
            <a:ext cx="6203715" cy="683146"/>
          </a:xfrm>
          <a:prstGeom prst="rect">
            <a:avLst/>
          </a:prstGeom>
          <a:noFill/>
        </p:spPr>
      </p:pic>
      <p:pic>
        <p:nvPicPr>
          <p:cNvPr id="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27784" y="2152328"/>
            <a:ext cx="4641480" cy="412576"/>
          </a:xfrm>
          <a:prstGeom prst="rect">
            <a:avLst/>
          </a:prstGeom>
          <a:noFill/>
        </p:spPr>
      </p:pic>
      <mc:AlternateContent xmlns:mc="http://schemas.openxmlformats.org/markup-compatibility/2006">
        <mc:Choice xmlns:a14="http://schemas.microsoft.com/office/drawing/2010/main" Requires="a14">
          <p:sp>
            <p:nvSpPr>
              <p:cNvPr id="7" name="矩形 6"/>
              <p:cNvSpPr/>
              <p:nvPr/>
            </p:nvSpPr>
            <p:spPr>
              <a:xfrm>
                <a:off x="2513011" y="6051346"/>
                <a:ext cx="6180346"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14:m>
                  <m:oMath xmlns:m="http://schemas.openxmlformats.org/officeDocument/2006/math">
                    <m:r>
                      <a:rPr lang="zh-CN" altLang="en-US" sz="2800" i="1" u="sng">
                        <a:solidFill>
                          <a:srgbClr val="FF0000"/>
                        </a:solidFill>
                        <a:latin typeface="Cambria Math" panose="02040503050406030204" pitchFamily="18" charset="0"/>
                      </a:rPr>
                      <m:t>假设</m:t>
                    </m:r>
                    <m:r>
                      <m:rPr>
                        <m:sty m:val="p"/>
                      </m:rPr>
                      <a:rPr kumimoji="0" lang="en-US" altLang="zh-CN" sz="2800" b="0" i="1" u="sng" strike="noStrike" kern="1200" cap="none" spc="0" normalizeH="0" baseline="0" noProof="0" smtClean="0">
                        <a:ln>
                          <a:noFill/>
                        </a:ln>
                        <a:solidFill>
                          <a:srgbClr val="FF0000"/>
                        </a:solidFill>
                        <a:effectLst/>
                        <a:uLnTx/>
                        <a:uFillTx/>
                        <a:latin typeface="Cambria Math" panose="02040503050406030204" pitchFamily="18" charset="0"/>
                      </a:rPr>
                      <m:t>Exp</m:t>
                    </m:r>
                  </m:oMath>
                </a14:m>
                <a:r>
                  <a:rPr kumimoji="0" lang="zh-CN" altLang="en-US" sz="2800" b="0"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和</a:t>
                </a:r>
                <a14:m>
                  <m:oMath xmlns:m="http://schemas.openxmlformats.org/officeDocument/2006/math">
                    <m:sSup>
                      <m:sSupPr>
                        <m:ctrlPr>
                          <a:rPr kumimoji="0" lang="en-US" altLang="zh-CN" sz="2800" b="0" i="1"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m:ctrlPr>
                      </m:sSupPr>
                      <m:e>
                        <m:r>
                          <m:rPr>
                            <m:sty m:val="p"/>
                          </m:rPr>
                          <a:rPr kumimoji="0" lang="en-US" altLang="zh-CN" sz="2800" b="0" i="1"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m:t>Exp</m:t>
                        </m:r>
                      </m:e>
                      <m:sup>
                        <m:r>
                          <a:rPr kumimoji="0" lang="en-US" altLang="zh-CN" sz="2800" b="0" i="1"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m:t>2</m:t>
                        </m:r>
                      </m:sup>
                    </m:sSup>
                  </m:oMath>
                </a14:m>
                <a:r>
                  <a:rPr kumimoji="0" lang="zh-CN" altLang="en-US" sz="2800" b="0"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的系数各省之间相同</a:t>
                </a:r>
                <a:r>
                  <a:rPr kumimoji="0" lang="zh-CN" altLang="en-US"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a:t>
                </a:r>
                <a:endPar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endParaRPr>
              </a:p>
            </p:txBody>
          </p:sp>
        </mc:Choice>
        <mc:Fallback>
          <p:sp>
            <p:nvSpPr>
              <p:cNvPr id="7" name="矩形 6"/>
              <p:cNvSpPr>
                <a:spLocks noRot="1" noChangeAspect="1" noMove="1" noResize="1" noEditPoints="1" noAdjustHandles="1" noChangeArrowheads="1" noChangeShapeType="1" noTextEdit="1"/>
              </p:cNvSpPr>
              <p:nvPr/>
            </p:nvSpPr>
            <p:spPr>
              <a:xfrm>
                <a:off x="2513011" y="6051346"/>
                <a:ext cx="6180346" cy="523220"/>
              </a:xfrm>
              <a:prstGeom prst="rect">
                <a:avLst/>
              </a:prstGeom>
              <a:blipFill rotWithShape="1">
                <a:blip r:embed="rId4"/>
                <a:stretch>
                  <a:fillRect l="-5" t="-82" r="3" b="79"/>
                </a:stretch>
              </a:blipFill>
            </p:spPr>
            <p:txBody>
              <a:bodyPr/>
              <a:lstStyle/>
              <a:p>
                <a:r>
                  <a:rPr lang="zh-CN" altLang="en-US">
                    <a:noFill/>
                  </a:rPr>
                  <a:t> </a:t>
                </a:r>
              </a:p>
            </p:txBody>
          </p:sp>
        </mc:Fallback>
      </mc:AlternateContent>
      <p:sp>
        <p:nvSpPr>
          <p:cNvPr id="8" name="页脚占位符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楷体" panose="02010609060101010101" pitchFamily="49" charset="-122"/>
                <a:ea typeface="楷体" panose="02010609060101010101" pitchFamily="49" charset="-122"/>
                <a:cs typeface="+mn-cs"/>
              </a:rPr>
              <a:t>人力资本与劳动经济研究中心</a:t>
            </a:r>
            <a:endParaRPr kumimoji="0" lang="zh-CN" altLang="en-US" sz="1200" b="0" i="0" u="none" strike="noStrike" kern="1200" cap="none" spc="0" normalizeH="0" baseline="0" noProof="0">
              <a:ln>
                <a:noFill/>
              </a:ln>
              <a:solidFill>
                <a:prstClr val="black">
                  <a:tint val="75000"/>
                </a:prstClr>
              </a:solidFill>
              <a:effectLst/>
              <a:uLnTx/>
              <a:uFillTx/>
              <a:latin typeface="楷体" panose="02010609060101010101" pitchFamily="49" charset="-122"/>
              <a:ea typeface="楷体" panose="02010609060101010101" pitchFamily="49" charset="-122"/>
              <a:cs typeface="+mn-cs"/>
            </a:endParaRPr>
          </a:p>
        </p:txBody>
      </p:sp>
      <p:sp>
        <p:nvSpPr>
          <p:cNvPr id="9" name="灯片编号占位符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BAA96E2D-D756-4A9B-9836-67D2D6F4BDF9}"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fld>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14" name="标题 1"/>
          <p:cNvSpPr txBox="1"/>
          <p:nvPr/>
        </p:nvSpPr>
        <p:spPr>
          <a:xfrm>
            <a:off x="16899" y="188640"/>
            <a:ext cx="8229600" cy="706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隶书" panose="02010509060101010101" pitchFamily="49" charset="-122"/>
                <a:cs typeface="Times New Roman" panose="02020603050405020304" pitchFamily="18" charset="0"/>
              </a:rPr>
              <a:t>省级层面明瑟参数</a:t>
            </a: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隶书" panose="02010509060101010101" pitchFamily="49" charset="-122"/>
              <a:cs typeface="Times New Roman" panose="02020603050405020304"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108429"/>
            <a:ext cx="7886700" cy="2812363"/>
          </a:xfrm>
        </p:spPr>
        <p:txBody>
          <a:bodyPr/>
          <a:lstStyle/>
          <a:p>
            <a:r>
              <a:rPr lang="en-US" altLang="zh-CN" dirty="0">
                <a:latin typeface="楷体" panose="02010609060101010101" pitchFamily="49" charset="-122"/>
                <a:ea typeface="楷体" panose="02010609060101010101" pitchFamily="49" charset="-122"/>
              </a:rPr>
              <a:t>4</a:t>
            </a:r>
            <a:r>
              <a:rPr lang="zh-CN" altLang="en-US" dirty="0">
                <a:latin typeface="楷体" panose="02010609060101010101" pitchFamily="49" charset="-122"/>
                <a:ea typeface="楷体" panose="02010609060101010101" pitchFamily="49" charset="-122"/>
              </a:rPr>
              <a:t>、计算调整因子</a:t>
            </a:r>
            <a:r>
              <a:rPr lang="zh-CN" altLang="en-US"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α</a:t>
            </a:r>
            <a:r>
              <a:rPr lang="zh-CN" altLang="en-US"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a:p>
            <a:r>
              <a:rPr lang="en-US" altLang="zh-CN" dirty="0">
                <a:latin typeface="楷体" panose="02010609060101010101" pitchFamily="49" charset="-122"/>
                <a:ea typeface="楷体" panose="02010609060101010101" pitchFamily="49" charset="-122"/>
              </a:rPr>
              <a:t>5</a:t>
            </a:r>
            <a:r>
              <a:rPr lang="zh-CN" altLang="en-US" dirty="0">
                <a:latin typeface="楷体" panose="02010609060101010101" pitchFamily="49" charset="-122"/>
                <a:ea typeface="楷体" panose="02010609060101010101" pitchFamily="49" charset="-122"/>
              </a:rPr>
              <a:t>、回归参数加权平均；</a:t>
            </a:r>
            <a:endParaRPr lang="en-US" altLang="zh-CN" dirty="0">
              <a:latin typeface="楷体" panose="02010609060101010101" pitchFamily="49" charset="-122"/>
              <a:ea typeface="楷体" panose="02010609060101010101" pitchFamily="49" charset="-122"/>
            </a:endParaRPr>
          </a:p>
          <a:p>
            <a:r>
              <a:rPr lang="en-US" altLang="zh-CN" dirty="0">
                <a:latin typeface="楷体" panose="02010609060101010101" pitchFamily="49" charset="-122"/>
                <a:ea typeface="楷体" panose="02010609060101010101" pitchFamily="49" charset="-122"/>
              </a:rPr>
              <a:t>6</a:t>
            </a:r>
            <a:r>
              <a:rPr lang="zh-CN" altLang="en-US" dirty="0">
                <a:latin typeface="楷体" panose="02010609060101010101" pitchFamily="49" charset="-122"/>
                <a:ea typeface="楷体" panose="02010609060101010101" pitchFamily="49" charset="-122"/>
              </a:rPr>
              <a:t>、各项参数对时间回归，进行拟合。</a:t>
            </a:r>
            <a:endParaRPr lang="zh-CN" altLang="en-US" dirty="0">
              <a:latin typeface="楷体" panose="02010609060101010101" pitchFamily="49" charset="-122"/>
              <a:ea typeface="楷体" panose="02010609060101010101" pitchFamily="49" charset="-122"/>
            </a:endParaRPr>
          </a:p>
        </p:txBody>
      </p:sp>
      <p:sp>
        <p:nvSpPr>
          <p:cNvPr id="5" name="页脚占位符 4"/>
          <p:cNvSpPr>
            <a:spLocks noGrp="1"/>
          </p:cNvSpPr>
          <p:nvPr>
            <p:ph type="ftr" sz="quarter" idx="11"/>
          </p:nvPr>
        </p:nvSpPr>
        <p:spPr/>
        <p:txBody>
          <a:bodyPr/>
          <a:lstStyle/>
          <a:p>
            <a:r>
              <a:rPr lang="zh-CN" altLang="en-US"/>
              <a:t>人力资本与劳动经济研究中心</a:t>
            </a:r>
            <a:endParaRPr lang="zh-CN" altLang="en-US"/>
          </a:p>
        </p:txBody>
      </p:sp>
      <p:sp>
        <p:nvSpPr>
          <p:cNvPr id="6" name="灯片编号占位符 5"/>
          <p:cNvSpPr>
            <a:spLocks noGrp="1"/>
          </p:cNvSpPr>
          <p:nvPr>
            <p:ph type="sldNum" sz="quarter" idx="12"/>
          </p:nvPr>
        </p:nvSpPr>
        <p:spPr/>
        <p:txBody>
          <a:bodyPr/>
          <a:lstStyle/>
          <a:p>
            <a:fld id="{BAA96E2D-D756-4A9B-9836-67D2D6F4BDF9}" type="slidenum">
              <a:rPr lang="zh-CN" altLang="en-US" smtClean="0"/>
            </a:fld>
            <a:endParaRPr lang="zh-CN" altLang="en-US"/>
          </a:p>
        </p:txBody>
      </p:sp>
      <p:sp>
        <p:nvSpPr>
          <p:cNvPr id="11" name="标题 1"/>
          <p:cNvSpPr txBox="1"/>
          <p:nvPr/>
        </p:nvSpPr>
        <p:spPr>
          <a:xfrm>
            <a:off x="16899" y="188640"/>
            <a:ext cx="8229600" cy="706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Times New Roman" panose="02020603050405020304" pitchFamily="18" charset="0"/>
                <a:ea typeface="隶书" panose="02010509060101010101" pitchFamily="49" charset="-122"/>
                <a:cs typeface="Times New Roman" panose="02020603050405020304" pitchFamily="18" charset="0"/>
              </a:rPr>
              <a:t>省级层面明瑟参数</a:t>
            </a:r>
            <a:endParaRPr lang="zh-CN" altLang="en-US" sz="2800" dirty="0">
              <a:latin typeface="Times New Roman" panose="02020603050405020304" pitchFamily="18" charset="0"/>
              <a:ea typeface="隶书" panose="02010509060101010101" pitchFamily="49" charset="-122"/>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矩形 8"/>
          <p:cNvSpPr>
            <a:spLocks noChangeArrowheads="1"/>
          </p:cNvSpPr>
          <p:nvPr/>
        </p:nvSpPr>
        <p:spPr bwMode="auto">
          <a:xfrm>
            <a:off x="0" y="204323"/>
            <a:ext cx="53684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342900" fontAlgn="base">
              <a:spcBef>
                <a:spcPct val="0"/>
              </a:spcBef>
              <a:spcAft>
                <a:spcPct val="0"/>
              </a:spcAft>
            </a:pPr>
            <a:r>
              <a:rPr lang="zh-CN" altLang="en-US" sz="2800" dirty="0">
                <a:latin typeface="隶书" panose="02010509060101010101" pitchFamily="49" charset="-122"/>
                <a:ea typeface="隶书" panose="02010509060101010101" pitchFamily="49" charset="-122"/>
              </a:rPr>
              <a:t>思路简介</a:t>
            </a:r>
            <a:endParaRPr lang="zh-CN" altLang="en-US" sz="2800" dirty="0">
              <a:latin typeface="隶书" panose="02010509060101010101" pitchFamily="49" charset="-122"/>
              <a:ea typeface="隶书" panose="02010509060101010101" pitchFamily="49" charset="-122"/>
            </a:endParaRPr>
          </a:p>
        </p:txBody>
      </p:sp>
      <p:sp>
        <p:nvSpPr>
          <p:cNvPr id="4" name="TextBox 1"/>
          <p:cNvSpPr txBox="1"/>
          <p:nvPr/>
        </p:nvSpPr>
        <p:spPr>
          <a:xfrm>
            <a:off x="1372681" y="1807929"/>
            <a:ext cx="6115833" cy="3514424"/>
          </a:xfrm>
          <a:prstGeom prst="rect">
            <a:avLst/>
          </a:prstGeom>
          <a:noFill/>
        </p:spPr>
        <p:txBody>
          <a:bodyPr wrap="square" rtlCol="0">
            <a:spAutoFit/>
          </a:bodyPr>
          <a:lstStyle/>
          <a:p>
            <a:pPr>
              <a:lnSpc>
                <a:spcPct val="150000"/>
              </a:lnSpc>
            </a:pPr>
            <a:r>
              <a:rPr lang="zh-CN" altLang="en-US" sz="3200" b="1" dirty="0">
                <a:latin typeface="楷体" panose="02010609060101010101" pitchFamily="49" charset="-122"/>
                <a:ea typeface="楷体" panose="02010609060101010101" pitchFamily="49" charset="-122"/>
              </a:rPr>
              <a:t>步骤：</a:t>
            </a:r>
            <a:endParaRPr lang="en-US" altLang="zh-CN" sz="3200" b="1" dirty="0">
              <a:latin typeface="楷体" panose="02010609060101010101" pitchFamily="49" charset="-122"/>
              <a:ea typeface="楷体" panose="02010609060101010101" pitchFamily="49" charset="-122"/>
            </a:endParaRPr>
          </a:p>
          <a:p>
            <a:pPr>
              <a:lnSpc>
                <a:spcPct val="150000"/>
              </a:lnSpc>
            </a:pPr>
            <a:r>
              <a:rPr lang="en-US" altLang="zh-CN" sz="2400" b="1" dirty="0">
                <a:latin typeface="楷体" panose="02010609060101010101" pitchFamily="49" charset="-122"/>
                <a:ea typeface="楷体" panose="02010609060101010101" pitchFamily="49" charset="-122"/>
              </a:rPr>
              <a:t>1.</a:t>
            </a:r>
            <a:r>
              <a:rPr lang="zh-CN" altLang="en-US" sz="2400" b="1" dirty="0">
                <a:latin typeface="楷体" panose="02010609060101010101" pitchFamily="49" charset="-122"/>
                <a:ea typeface="楷体" panose="02010609060101010101" pitchFamily="49" charset="-122"/>
              </a:rPr>
              <a:t>计算各格子市场年收入</a:t>
            </a:r>
            <a:endParaRPr lang="en-US" altLang="zh-CN" sz="2400" b="1" dirty="0">
              <a:latin typeface="楷体" panose="02010609060101010101" pitchFamily="49" charset="-122"/>
              <a:ea typeface="楷体" panose="02010609060101010101" pitchFamily="49" charset="-122"/>
            </a:endParaRPr>
          </a:p>
          <a:p>
            <a:pPr>
              <a:lnSpc>
                <a:spcPct val="150000"/>
              </a:lnSpc>
            </a:pPr>
            <a:r>
              <a:rPr lang="en-US" altLang="zh-CN" sz="2400" b="1" dirty="0">
                <a:latin typeface="楷体" panose="02010609060101010101" pitchFamily="49" charset="-122"/>
                <a:ea typeface="楷体" panose="02010609060101010101" pitchFamily="49" charset="-122"/>
              </a:rPr>
              <a:t>2.</a:t>
            </a:r>
            <a:r>
              <a:rPr lang="zh-CN" altLang="en-US" sz="2400" b="1" dirty="0">
                <a:latin typeface="楷体" panose="02010609060101010101" pitchFamily="49" charset="-122"/>
                <a:ea typeface="楷体" panose="02010609060101010101" pitchFamily="49" charset="-122"/>
              </a:rPr>
              <a:t>计算各年级升学率</a:t>
            </a:r>
            <a:endParaRPr lang="en-US" altLang="zh-CN" sz="2400" b="1" dirty="0">
              <a:latin typeface="楷体" panose="02010609060101010101" pitchFamily="49" charset="-122"/>
              <a:ea typeface="楷体" panose="02010609060101010101" pitchFamily="49" charset="-122"/>
            </a:endParaRPr>
          </a:p>
          <a:p>
            <a:pPr>
              <a:lnSpc>
                <a:spcPct val="150000"/>
              </a:lnSpc>
            </a:pPr>
            <a:r>
              <a:rPr lang="en-US" altLang="zh-CN" sz="2400" b="1" dirty="0">
                <a:latin typeface="楷体" panose="02010609060101010101" pitchFamily="49" charset="-122"/>
                <a:ea typeface="楷体" panose="02010609060101010101" pitchFamily="49" charset="-122"/>
              </a:rPr>
              <a:t>3.J-F</a:t>
            </a:r>
            <a:r>
              <a:rPr lang="zh-CN" altLang="en-US" sz="2400" b="1" dirty="0">
                <a:latin typeface="楷体" panose="02010609060101010101" pitchFamily="49" charset="-122"/>
                <a:ea typeface="楷体" panose="02010609060101010101" pitchFamily="49" charset="-122"/>
              </a:rPr>
              <a:t>倒推法计算各类人口的终生收入</a:t>
            </a:r>
            <a:endParaRPr lang="en-US" altLang="zh-CN" sz="2400" b="1" dirty="0">
              <a:latin typeface="楷体" panose="02010609060101010101" pitchFamily="49" charset="-122"/>
              <a:ea typeface="楷体" panose="02010609060101010101" pitchFamily="49" charset="-122"/>
            </a:endParaRPr>
          </a:p>
          <a:p>
            <a:pPr>
              <a:lnSpc>
                <a:spcPct val="150000"/>
              </a:lnSpc>
            </a:pPr>
            <a:r>
              <a:rPr lang="en-US" altLang="zh-CN" sz="2400" b="1" dirty="0">
                <a:latin typeface="楷体" panose="02010609060101010101" pitchFamily="49" charset="-122"/>
                <a:ea typeface="楷体" panose="02010609060101010101" pitchFamily="49" charset="-122"/>
              </a:rPr>
              <a:t>4.</a:t>
            </a:r>
            <a:r>
              <a:rPr lang="zh-CN" altLang="en-US" sz="2400" b="1" dirty="0">
                <a:latin typeface="楷体" panose="02010609060101010101" pitchFamily="49" charset="-122"/>
                <a:ea typeface="楷体" panose="02010609060101010101" pitchFamily="49" charset="-122"/>
              </a:rPr>
              <a:t>分类计算各群体人力资本</a:t>
            </a:r>
            <a:endParaRPr lang="en-US" altLang="zh-CN" sz="2400" b="1" dirty="0">
              <a:latin typeface="楷体" panose="02010609060101010101" pitchFamily="49" charset="-122"/>
              <a:ea typeface="楷体" panose="02010609060101010101" pitchFamily="49" charset="-122"/>
            </a:endParaRPr>
          </a:p>
          <a:p>
            <a:pPr>
              <a:lnSpc>
                <a:spcPct val="150000"/>
              </a:lnSpc>
            </a:pPr>
            <a:r>
              <a:rPr lang="en-US" altLang="zh-CN" sz="2400" b="1" dirty="0">
                <a:latin typeface="楷体" panose="02010609060101010101" pitchFamily="49" charset="-122"/>
                <a:ea typeface="楷体" panose="02010609060101010101" pitchFamily="49" charset="-122"/>
              </a:rPr>
              <a:t>5.</a:t>
            </a:r>
            <a:r>
              <a:rPr lang="zh-CN" altLang="en-US" sz="2400" b="1" dirty="0">
                <a:latin typeface="楷体" panose="02010609060101010101" pitchFamily="49" charset="-122"/>
                <a:ea typeface="楷体" panose="02010609060101010101" pitchFamily="49" charset="-122"/>
              </a:rPr>
              <a:t>汇总总人力资本，算平均</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a:spLocks noChangeArrowheads="1"/>
          </p:cNvSpPr>
          <p:nvPr/>
        </p:nvSpPr>
        <p:spPr bwMode="auto">
          <a:xfrm>
            <a:off x="136776" y="374005"/>
            <a:ext cx="53684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3429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隶书" panose="02010509060101010101" pitchFamily="49" charset="-122"/>
                <a:cs typeface="Times New Roman" panose="02020603050405020304" pitchFamily="18" charset="0"/>
              </a:rPr>
              <a:t>J-F</a:t>
            </a:r>
            <a:r>
              <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隶书" panose="02010509060101010101" pitchFamily="49" charset="-122"/>
                <a:cs typeface="Times New Roman" panose="02020603050405020304" pitchFamily="18" charset="0"/>
              </a:rPr>
              <a:t> </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隶书" panose="02010509060101010101" pitchFamily="49" charset="-122"/>
                <a:cs typeface="Times New Roman" panose="02020603050405020304" pitchFamily="18" charset="0"/>
              </a:rPr>
              <a:t>Calculation</a:t>
            </a:r>
            <a:r>
              <a:rPr kumimoji="0" lang="zh-CN" altLang="en-US" sz="2800" b="1" i="0" u="none" strike="noStrike" kern="1200" cap="none" spc="0" normalizeH="0" baseline="0" noProof="0" dirty="0">
                <a:ln>
                  <a:noFill/>
                </a:ln>
                <a:solidFill>
                  <a:prstClr val="black"/>
                </a:solidFill>
                <a:effectLst/>
                <a:uLnTx/>
                <a:uFillTx/>
                <a:latin typeface="隶书" panose="02010509060101010101" pitchFamily="49" charset="-122"/>
                <a:ea typeface="隶书" panose="02010509060101010101" pitchFamily="49" charset="-122"/>
                <a:cs typeface="+mn-cs"/>
              </a:rPr>
              <a:t>计算逻辑图</a:t>
            </a:r>
            <a:endParaRPr kumimoji="0" lang="zh-CN" altLang="en-US" sz="2800" b="1" i="0" u="none" strike="noStrike" kern="1200" cap="none" spc="0" normalizeH="0" baseline="0" noProof="0" dirty="0">
              <a:ln>
                <a:noFill/>
              </a:ln>
              <a:solidFill>
                <a:prstClr val="black"/>
              </a:solidFill>
              <a:effectLst/>
              <a:uLnTx/>
              <a:uFillTx/>
              <a:latin typeface="隶书" panose="02010509060101010101" pitchFamily="49" charset="-122"/>
              <a:ea typeface="隶书" panose="02010509060101010101" pitchFamily="49" charset="-122"/>
              <a:cs typeface="+mn-cs"/>
            </a:endParaRPr>
          </a:p>
        </p:txBody>
      </p:sp>
      <p:pic>
        <p:nvPicPr>
          <p:cNvPr id="3" name="图片 2" descr="D:\项目\演示ppt-汇总\演示ppt-22.7.7\图片\数据库结构\calculation计算逻辑图.PNGcalculation计算逻辑图"/>
          <p:cNvPicPr>
            <a:picLocks noChangeAspect="1"/>
          </p:cNvPicPr>
          <p:nvPr/>
        </p:nvPicPr>
        <p:blipFill>
          <a:blip r:embed="rId1"/>
          <a:srcRect/>
          <a:stretch>
            <a:fillRect/>
          </a:stretch>
        </p:blipFill>
        <p:spPr>
          <a:xfrm>
            <a:off x="137411" y="1818958"/>
            <a:ext cx="8870449" cy="2994025"/>
          </a:xfrm>
          <a:prstGeom prst="rect">
            <a:avLst/>
          </a:prstGeom>
        </p:spPr>
      </p:pic>
    </p:spTree>
  </p:cSld>
  <p:clrMapOvr>
    <a:masterClrMapping/>
  </p:clrMapOvr>
</p:sld>
</file>

<file path=ppt/tags/tag1.xml><?xml version="1.0" encoding="utf-8"?>
<p:tagLst xmlns:p="http://schemas.openxmlformats.org/presentationml/2006/main">
  <p:tag name="KSO_WM_BEAUTIFY_FLAG" val="#wm#"/>
  <p:tag name="KSO_WM_TEMPLATE_CATEGORY" val="custom"/>
  <p:tag name="KSO_WM_TEMPLATE_INDEX" val="20205081"/>
</p:tagLst>
</file>

<file path=ppt/tags/tag2.xml><?xml version="1.0" encoding="utf-8"?>
<p:tagLst xmlns:p="http://schemas.openxmlformats.org/presentationml/2006/main">
  <p:tag name="KSO_WM_BEAUTIFY_FLAG" val="#wm#"/>
  <p:tag name="KSO_WM_TEMPLATE_CATEGORY" val="custom"/>
  <p:tag name="KSO_WM_TEMPLATE_INDEX" val="20205081"/>
</p:tagLst>
</file>

<file path=ppt/tags/tag3.xml><?xml version="1.0" encoding="utf-8"?>
<p:tagLst xmlns:p="http://schemas.openxmlformats.org/presentationml/2006/main">
  <p:tag name="KSO_WM_BEAUTIFY_FLAG" val="#wm#"/>
  <p:tag name="KSO_WM_TEMPLATE_CATEGORY" val="custom"/>
  <p:tag name="KSO_WM_TEMPLATE_INDEX" val="20205081"/>
</p:tagLst>
</file>

<file path=ppt/tags/tag4.xml><?xml version="1.0" encoding="utf-8"?>
<p:tagLst xmlns:p="http://schemas.openxmlformats.org/presentationml/2006/main">
  <p:tag name="KSO_WM_UNIT_PLACING_PICTURE_USER_VIEWPORT" val="{&quot;height&quot;:4584,&quot;width&quot;:12816}"/>
</p:tagLst>
</file>

<file path=ppt/tags/tag5.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TABLE_BEAUTIFY" val="smartTable{3d129dfe-4e52-4c74-afbe-7fd76ff63c4a}"/>
</p:tagLst>
</file>

<file path=ppt/tags/tag7.xml><?xml version="1.0" encoding="utf-8"?>
<p:tagLst xmlns:p="http://schemas.openxmlformats.org/presentationml/2006/main">
  <p:tag name="COMMONDATA" val="eyJoZGlkIjoiMmE3YzExZDNhNGYyZGY5ODYxZjMxYTgxYjVkYzdjOTg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15472</Words>
  <Application>WPS 演示</Application>
  <PresentationFormat>全屏显示(4:3)</PresentationFormat>
  <Paragraphs>1412</Paragraphs>
  <Slides>129</Slides>
  <Notes>15</Notes>
  <HiddenSlides>0</HiddenSlides>
  <MMClips>0</MMClips>
  <ScaleCrop>false</ScaleCrop>
  <HeadingPairs>
    <vt:vector size="6" baseType="variant">
      <vt:variant>
        <vt:lpstr>已用的字体</vt:lpstr>
      </vt:variant>
      <vt:variant>
        <vt:i4>18</vt:i4>
      </vt:variant>
      <vt:variant>
        <vt:lpstr>主题</vt:lpstr>
      </vt:variant>
      <vt:variant>
        <vt:i4>5</vt:i4>
      </vt:variant>
      <vt:variant>
        <vt:lpstr>幻灯片标题</vt:lpstr>
      </vt:variant>
      <vt:variant>
        <vt:i4>129</vt:i4>
      </vt:variant>
    </vt:vector>
  </HeadingPairs>
  <TitlesOfParts>
    <vt:vector size="152" baseType="lpstr">
      <vt:lpstr>Arial</vt:lpstr>
      <vt:lpstr>宋体</vt:lpstr>
      <vt:lpstr>Wingdings</vt:lpstr>
      <vt:lpstr>楷体</vt:lpstr>
      <vt:lpstr>Calibri</vt:lpstr>
      <vt:lpstr>Times New Roman</vt:lpstr>
      <vt:lpstr>华文行楷</vt:lpstr>
      <vt:lpstr>隶书</vt:lpstr>
      <vt:lpstr>微软雅黑</vt:lpstr>
      <vt:lpstr>Arial Unicode MS</vt:lpstr>
      <vt:lpstr>等线 Light</vt:lpstr>
      <vt:lpstr>Calibri Light</vt:lpstr>
      <vt:lpstr>等线</vt:lpstr>
      <vt:lpstr>Monotype Sorts</vt:lpstr>
      <vt:lpstr>Wingdings</vt:lpstr>
      <vt:lpstr>Symbol</vt:lpstr>
      <vt:lpstr>Cambria Math</vt:lpstr>
      <vt:lpstr>Calibri</vt:lpstr>
      <vt:lpstr>Office 主题​​</vt:lpstr>
      <vt:lpstr>Office 主题</vt:lpstr>
      <vt:lpstr>1_Office 主题​​</vt:lpstr>
      <vt:lpstr>1_Office 主题</vt:lpstr>
      <vt:lpstr>2_Office 主题​​</vt:lpstr>
      <vt:lpstr>2022-2023年度人力资本度量研究项目课程教学 </vt:lpstr>
      <vt:lpstr>教学任务</vt:lpstr>
      <vt:lpstr>中国人力资本项目介绍</vt:lpstr>
      <vt:lpstr>PowerPoint 演示文稿</vt:lpstr>
      <vt:lpstr>中国人力资本报告概述</vt:lpstr>
      <vt:lpstr>Accomplishments &amp; Goal</vt:lpstr>
      <vt:lpstr>项目工作进展流程</vt:lpstr>
      <vt:lpstr>PowerPoint 演示文稿</vt:lpstr>
      <vt:lpstr> </vt:lpstr>
      <vt:lpstr> </vt:lpstr>
      <vt:lpstr>PowerPoint 演示文稿</vt:lpstr>
      <vt:lpstr>PowerPoint 演示文稿</vt:lpstr>
      <vt:lpstr>PowerPoint 演示文稿</vt:lpstr>
      <vt:lpstr>宏观经济数据</vt:lpstr>
      <vt:lpstr>PowerPoint 演示文稿</vt:lpstr>
      <vt:lpstr>数据来源</vt:lpstr>
      <vt:lpstr>数据来源</vt:lpstr>
      <vt:lpstr>PowerPoint 演示文稿</vt:lpstr>
      <vt:lpstr>原始数据处理（一）</vt:lpstr>
      <vt:lpstr>PowerPoint 演示文稿</vt:lpstr>
      <vt:lpstr>抽样比与城乡比</vt:lpstr>
      <vt:lpstr>一、分城乡的总人口</vt:lpstr>
      <vt:lpstr>PowerPoint 演示文稿</vt:lpstr>
      <vt:lpstr>PowerPoint 演示文稿</vt:lpstr>
      <vt:lpstr>PowerPoint 演示文稿</vt:lpstr>
      <vt:lpstr>存活率与出生人口</vt:lpstr>
      <vt:lpstr>1.存活率计算</vt:lpstr>
      <vt:lpstr>存活率计算</vt:lpstr>
      <vt:lpstr>香港存活率</vt:lpstr>
      <vt:lpstr>台湾存活率</vt:lpstr>
      <vt:lpstr>2.出生人口-倒推法</vt:lpstr>
      <vt:lpstr>所需数据</vt:lpstr>
      <vt:lpstr>处理方法</vt:lpstr>
      <vt:lpstr>PowerPoint 演示文稿</vt:lpstr>
      <vt:lpstr>原始数据处理（二）</vt:lpstr>
      <vt:lpstr>招生数</vt:lpstr>
      <vt:lpstr>PowerPoint 演示文稿</vt:lpstr>
      <vt:lpstr>招生数</vt:lpstr>
      <vt:lpstr>PowerPoint 演示文稿</vt:lpstr>
      <vt:lpstr>请仔细阅读中国人力资本指数报告（2022）附录部分 </vt:lpstr>
      <vt:lpstr>四分人口原始数据处理及问题</vt:lpstr>
      <vt:lpstr>四分人口</vt:lpstr>
      <vt:lpstr>PowerPoint 演示文稿</vt:lpstr>
      <vt:lpstr>请仔细阅读中国人力资本指数报告（2021）附录部分 </vt:lpstr>
      <vt:lpstr>Stata常用语句总结</vt:lpstr>
      <vt:lpstr>1.STATA介绍</vt:lpstr>
      <vt:lpstr>PowerPoint 演示文稿</vt:lpstr>
      <vt:lpstr>PowerPoint 演示文稿</vt:lpstr>
      <vt:lpstr>2.STATA 界面介绍</vt:lpstr>
      <vt:lpstr>PowerPoint 演示文稿</vt:lpstr>
      <vt:lpstr>3.STATA 常用语句</vt:lpstr>
      <vt:lpstr>PowerPoint 演示文稿</vt:lpstr>
      <vt:lpstr>PowerPoint 演示文稿</vt:lpstr>
      <vt:lpstr>PowerPoint 演示文稿</vt:lpstr>
      <vt:lpstr>PowerPoint 演示文稿</vt:lpstr>
      <vt:lpstr>Imputation处理</vt:lpstr>
      <vt:lpstr>1.普抽查四分人口处理</vt:lpstr>
      <vt:lpstr>处理在校生</vt:lpstr>
      <vt:lpstr>处理普抽查年份的四分人口</vt:lpstr>
      <vt:lpstr>PowerPoint 演示文稿</vt:lpstr>
      <vt:lpstr>PowerPoint 演示文稿</vt:lpstr>
      <vt:lpstr>PowerPoint 演示文稿</vt:lpstr>
      <vt:lpstr>PowerPoint 演示文稿</vt:lpstr>
      <vt:lpstr>PowerPoint 演示文稿</vt:lpstr>
      <vt:lpstr>推算中间年份四分人口逻辑框架</vt:lpstr>
      <vt:lpstr>PowerPoint 演示文稿</vt:lpstr>
      <vt:lpstr>义务教育</vt:lpstr>
      <vt:lpstr>就业率</vt:lpstr>
      <vt:lpstr>计算方法</vt:lpstr>
      <vt:lpstr>存在问题</vt:lpstr>
      <vt:lpstr>大陆就业率</vt:lpstr>
      <vt:lpstr>PowerPoint 演示文稿</vt:lpstr>
      <vt:lpstr>PowerPoint 演示文稿</vt:lpstr>
      <vt:lpstr>香港就业率</vt:lpstr>
      <vt:lpstr>增长率</vt:lpstr>
      <vt:lpstr>增长率</vt:lpstr>
      <vt:lpstr>农村增长率</vt:lpstr>
      <vt:lpstr>城镇增长率</vt:lpstr>
      <vt:lpstr>台湾增长率</vt:lpstr>
      <vt:lpstr>香港增长率</vt:lpstr>
      <vt:lpstr>LCI</vt:lpstr>
      <vt:lpstr>PowerPoint 演示文稿</vt:lpstr>
      <vt:lpstr>计算原理</vt:lpstr>
      <vt:lpstr>计算原理</vt:lpstr>
      <vt:lpstr>PowerPoint 演示文稿</vt:lpstr>
      <vt:lpstr>PowerPoint 演示文稿</vt:lpstr>
      <vt:lpstr>明瑟参数估计</vt:lpstr>
      <vt:lpstr>Mincer 方程</vt:lpstr>
      <vt:lpstr>国家层面明瑟参数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补充：J-F Approach &amp; Calculation介绍</vt:lpstr>
      <vt:lpstr>J-F Approach-Introduction</vt:lpstr>
      <vt:lpstr>J-F Approach-Assumptions</vt:lpstr>
      <vt:lpstr>J-F Approach-Life Cycle</vt:lpstr>
      <vt:lpstr>J-F Approach-Life Cycle 5</vt:lpstr>
      <vt:lpstr>J-F Approach-Life Cycle 4</vt:lpstr>
      <vt:lpstr>J-F Approach-Life Cycle 3</vt:lpstr>
      <vt:lpstr>J-F Approach-Life Cycle 2</vt:lpstr>
      <vt:lpstr>J-F Approach-Life Cycle 1</vt:lpstr>
      <vt:lpstr>Total HC Stock</vt:lpstr>
      <vt:lpstr>Calculation Procedures</vt:lpstr>
      <vt:lpstr>七普处理</vt:lpstr>
      <vt:lpstr>真实七普数据和拟合数据计算差异</vt:lpstr>
      <vt:lpstr>出生率</vt:lpstr>
      <vt:lpstr>PowerPoint 演示文稿</vt:lpstr>
      <vt:lpstr>PowerPoint 演示文稿</vt:lpstr>
      <vt:lpstr>死亡率</vt:lpstr>
      <vt:lpstr>死亡率计算</vt:lpstr>
      <vt:lpstr>数据来源</vt:lpstr>
      <vt:lpstr>进一步深化</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2021教学PPT</dc:title>
  <dc:creator>旭</dc:creator>
  <cp:lastModifiedBy>cheny</cp:lastModifiedBy>
  <cp:revision>29</cp:revision>
  <dcterms:created xsi:type="dcterms:W3CDTF">2021-08-09T07:43:00Z</dcterms:created>
  <dcterms:modified xsi:type="dcterms:W3CDTF">2022-08-07T13:07:19Z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A7153A0E8CEF4D6C914AD2A4D4E5C750</vt:lpwstr>
  </property>
  <property fmtid="{D5CDD505-2E9C-101B-9397-08002B2CF9AE}" pid="3" name="KSOProductBuildVer">
    <vt:lpwstr>2052-11.1.0.12302</vt:lpwstr>
  </property>
</Properties>
</file>